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95" r:id="rId8"/>
    <p:sldId id="294" r:id="rId9"/>
    <p:sldId id="29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481" autoAdjust="0"/>
  </p:normalViewPr>
  <p:slideViewPr>
    <p:cSldViewPr showGuides="1"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4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82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 smtClean="0"/>
              <a:t>Late Payment Enforcement Provisions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CWG / MCWG</a:t>
            </a:r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April </a:t>
            </a:r>
            <a:r>
              <a:rPr lang="en-US" dirty="0" smtClean="0"/>
              <a:t>19,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5" y="228600"/>
            <a:ext cx="8458200" cy="1143000"/>
          </a:xfrm>
        </p:spPr>
        <p:txBody>
          <a:bodyPr/>
          <a:lstStyle/>
          <a:p>
            <a:r>
              <a:rPr lang="en-US" sz="1800" dirty="0" smtClean="0"/>
              <a:t>Late Payment Enforcement Provisions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386205"/>
              </p:ext>
            </p:extLst>
          </p:nvPr>
        </p:nvGraphicFramePr>
        <p:xfrm>
          <a:off x="384879" y="1055529"/>
          <a:ext cx="8382985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828800"/>
                <a:gridCol w="1676400"/>
                <a:gridCol w="38871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Late Payment #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Current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Enforcement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Provisions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Review, 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to or provide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110% collateral for min 60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 Enforcement, 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110% collateral in cash or LC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for 60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 Enforcement,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Warning or </a:t>
                      </a:r>
                      <a:r>
                        <a:rPr lang="en-US" sz="1200" u="sng" dirty="0" smtClean="0">
                          <a:solidFill>
                            <a:schemeClr val="tx1"/>
                          </a:solidFill>
                        </a:rPr>
                        <a:t>terminate SFA</a:t>
                      </a:r>
                      <a:endParaRPr 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Terminate SFA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2181" y="3176687"/>
            <a:ext cx="8404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a third late payment with Level III Enforcement can lead to termination of the Standard Form Agreement.  This could conflict with the SFA: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836153"/>
            <a:ext cx="7162800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8. Default</a:t>
            </a:r>
          </a:p>
          <a:p>
            <a:pPr marL="342900" indent="-342900"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 of Default</a:t>
            </a:r>
          </a:p>
          <a:p>
            <a:pPr defTabSz="339725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(1)..Provided further that if such a material breach, regardless of 	whether the breaching Party cures the breach within the allotted time 	after notice of the material breach, occurs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than three (3) times in a 	12-month period, the fourth such breach shall constitute a Default.  </a:t>
            </a:r>
          </a:p>
        </p:txBody>
      </p:sp>
    </p:spTree>
    <p:extLst>
      <p:ext uri="{BB962C8B-B14F-4D97-AF65-F5344CB8AC3E}">
        <p14:creationId xmlns:p14="http://schemas.microsoft.com/office/powerpoint/2010/main" val="326872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5" y="228600"/>
            <a:ext cx="8458200" cy="1143000"/>
          </a:xfrm>
        </p:spPr>
        <p:txBody>
          <a:bodyPr/>
          <a:lstStyle/>
          <a:p>
            <a:r>
              <a:rPr lang="en-US" sz="1800" dirty="0" smtClean="0"/>
              <a:t>Late Payment Enforcement Provisions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292799"/>
              </p:ext>
            </p:extLst>
          </p:nvPr>
        </p:nvGraphicFramePr>
        <p:xfrm>
          <a:off x="342899" y="2622624"/>
          <a:ext cx="8458201" cy="275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585"/>
                <a:gridCol w="1143000"/>
                <a:gridCol w="1103916"/>
                <a:gridCol w="2133600"/>
                <a:gridCol w="1066800"/>
                <a:gridCol w="24003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Late Pmt.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Existing Enforcement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Provisions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 Enforcement Provisions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446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Review, 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to or provide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110% collateral for min. 60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to or provide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110%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collateral for min.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446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 Enforcement, 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110% collateral in cash or LC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for 60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 Enforcement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110%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collateral in cash or LC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for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446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 Enforcement,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Warning or terminate SFA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Level III Enforcement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120%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collateral in cash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for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days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22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Terminate SFA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Terminate SFA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F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2181" y="1143000"/>
            <a:ext cx="8404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potential conflict with the SFA could be addressed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Removing the termination option for Level III Enforcement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Providing graduated penalties for Level III Enforcement</a:t>
            </a:r>
          </a:p>
          <a:p>
            <a:r>
              <a:rPr lang="en-US" dirty="0" smtClean="0"/>
              <a:t>This also eliminates the “do nothing” option for the first late payment.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5" y="228600"/>
            <a:ext cx="8458200" cy="1143000"/>
          </a:xfrm>
        </p:spPr>
        <p:txBody>
          <a:bodyPr/>
          <a:lstStyle/>
          <a:p>
            <a:r>
              <a:rPr lang="en-US" sz="1800" dirty="0" smtClean="0"/>
              <a:t>Late Payment Enforcement Provisions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329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371600"/>
            <a:ext cx="2553685" cy="340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8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6088</TotalTime>
  <Words>268</Words>
  <Application>Microsoft Office PowerPoint</Application>
  <PresentationFormat>On-screen Show (4:3)</PresentationFormat>
  <Paragraphs>66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Late Payment Enforcement Provisions</vt:lpstr>
      <vt:lpstr>Late Payment Enforcement Provisions</vt:lpstr>
      <vt:lpstr>Late Payment Enforcement Provisions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390</cp:revision>
  <cp:lastPrinted>2017-12-13T21:23:03Z</cp:lastPrinted>
  <dcterms:created xsi:type="dcterms:W3CDTF">2016-01-21T15:20:31Z</dcterms:created>
  <dcterms:modified xsi:type="dcterms:W3CDTF">2020-05-14T16:05:17Z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