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344" r:id="rId10"/>
    <p:sldId id="334" r:id="rId11"/>
    <p:sldId id="342" r:id="rId12"/>
    <p:sldId id="338" r:id="rId13"/>
    <p:sldId id="29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104" d="100"/>
          <a:sy n="104" d="100"/>
        </p:scale>
        <p:origin x="108" y="4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May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May 13,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Planned </a:t>
            </a:r>
            <a:r>
              <a:rPr lang="en-US" sz="1800" dirty="0"/>
              <a:t>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2020/2021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14400"/>
            <a:ext cx="8949560" cy="50292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May Release </a:t>
            </a:r>
            <a:r>
              <a:rPr lang="en-US" sz="1800" dirty="0"/>
              <a:t>– </a:t>
            </a:r>
            <a:r>
              <a:rPr lang="en-US" sz="1800" dirty="0" smtClean="0"/>
              <a:t>R3 </a:t>
            </a:r>
            <a:r>
              <a:rPr lang="en-US" sz="1800" dirty="0"/>
              <a:t>– </a:t>
            </a:r>
            <a:r>
              <a:rPr lang="en-US" sz="1800" dirty="0" smtClean="0"/>
              <a:t>5/26/2020 </a:t>
            </a:r>
            <a:r>
              <a:rPr lang="en-US" sz="1800" dirty="0"/>
              <a:t>– 5</a:t>
            </a:r>
            <a:r>
              <a:rPr lang="en-US" sz="1800" dirty="0" smtClean="0"/>
              <a:t>/28/2020</a:t>
            </a:r>
            <a:r>
              <a:rPr lang="en-US" sz="18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In Flight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NPRR856 </a:t>
            </a:r>
            <a:r>
              <a:rPr lang="en-US" sz="1400" dirty="0"/>
              <a:t>– Treatment of OFFQS Status in Day-Ahead Make Whole and RUC Settlements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NPRR884 </a:t>
            </a:r>
            <a:r>
              <a:rPr lang="en-US" sz="1400" dirty="0"/>
              <a:t>– </a:t>
            </a:r>
            <a:r>
              <a:rPr lang="en-US" sz="1400" dirty="0" smtClean="0"/>
              <a:t>Adj. </a:t>
            </a:r>
            <a:r>
              <a:rPr lang="en-US" sz="1400" dirty="0"/>
              <a:t>to Pricing </a:t>
            </a:r>
            <a:r>
              <a:rPr lang="en-US" sz="1400" dirty="0" smtClean="0"/>
              <a:t>and Settlement </a:t>
            </a:r>
            <a:r>
              <a:rPr lang="en-US" sz="1400" dirty="0"/>
              <a:t>for </a:t>
            </a:r>
            <a:r>
              <a:rPr lang="en-US" sz="1400" dirty="0" smtClean="0"/>
              <a:t>RUCs </a:t>
            </a:r>
            <a:r>
              <a:rPr lang="en-US" sz="1400" dirty="0"/>
              <a:t>of On-Line Combined Cycle </a:t>
            </a:r>
            <a:r>
              <a:rPr lang="en-US" sz="1400" dirty="0" smtClean="0"/>
              <a:t>Gen. Resources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OBDRR006 </a:t>
            </a:r>
            <a:r>
              <a:rPr lang="en-US" sz="1400" dirty="0"/>
              <a:t>– Alignment of ORDC OBD with </a:t>
            </a:r>
            <a:r>
              <a:rPr lang="en-US" sz="1400" dirty="0" smtClean="0"/>
              <a:t>NPRR884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RMGRR163 – </a:t>
            </a:r>
            <a:r>
              <a:rPr lang="en-US" sz="1400" dirty="0"/>
              <a:t>Discontinue Generation of Legacy Retail Reports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SCR803 </a:t>
            </a:r>
            <a:r>
              <a:rPr lang="en-US" sz="1400" dirty="0"/>
              <a:t>– Enhance Wind Integration Report </a:t>
            </a:r>
            <a:r>
              <a:rPr lang="en-US" sz="1400" dirty="0" smtClean="0"/>
              <a:t>&amp; Create </a:t>
            </a:r>
            <a:r>
              <a:rPr lang="en-US" sz="1400" dirty="0"/>
              <a:t>Solar Integration Report and Solar Dashboard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CMM Release 2a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NPRR887 </a:t>
            </a:r>
            <a:r>
              <a:rPr lang="en-US" sz="1400" dirty="0"/>
              <a:t>– Monthly Posting of Default Uplift Exposure Information</a:t>
            </a:r>
            <a:endParaRPr lang="en-US" sz="14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NPRR907 </a:t>
            </a:r>
            <a:r>
              <a:rPr lang="en-US" sz="1400" dirty="0"/>
              <a:t>– Revise Definition of M1a to Reflect Actual Calendar Days</a:t>
            </a:r>
            <a:endParaRPr lang="en-US" sz="14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NPRR985 </a:t>
            </a:r>
            <a:r>
              <a:rPr lang="en-US" sz="1400" dirty="0"/>
              <a:t>– Modify Forward Adjustment Factors to Include Pricing for the Current Operating </a:t>
            </a:r>
            <a:r>
              <a:rPr lang="en-US" sz="1400" dirty="0" smtClean="0"/>
              <a:t>Day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August </a:t>
            </a:r>
            <a:r>
              <a:rPr lang="en-US" sz="1800" dirty="0"/>
              <a:t>Release – </a:t>
            </a:r>
            <a:r>
              <a:rPr lang="en-US" sz="1800" dirty="0" smtClean="0"/>
              <a:t>R4 </a:t>
            </a:r>
            <a:r>
              <a:rPr lang="en-US" sz="1800" dirty="0"/>
              <a:t>– </a:t>
            </a:r>
            <a:r>
              <a:rPr lang="en-US" sz="1800" dirty="0" smtClean="0"/>
              <a:t>8/4/2020 </a:t>
            </a:r>
            <a:r>
              <a:rPr lang="en-US" sz="1800" dirty="0"/>
              <a:t>– </a:t>
            </a:r>
            <a:r>
              <a:rPr lang="en-US" sz="1800" dirty="0" smtClean="0"/>
              <a:t>8/6/2020</a:t>
            </a:r>
            <a:r>
              <a:rPr lang="en-US" sz="1800" i="1" dirty="0">
                <a:solidFill>
                  <a:srgbClr val="00B050"/>
                </a:solidFill>
              </a:rPr>
              <a:t>	 In </a:t>
            </a:r>
            <a:r>
              <a:rPr lang="en-US" sz="1800" i="1" dirty="0" smtClean="0">
                <a:solidFill>
                  <a:srgbClr val="00B050"/>
                </a:solidFill>
              </a:rPr>
              <a:t>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NPRR902</a:t>
            </a:r>
            <a:r>
              <a:rPr lang="en-US" sz="1400" dirty="0"/>
              <a:t> – ERCOT Critical Energy Infrastructure Information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NPRR905</a:t>
            </a:r>
            <a:r>
              <a:rPr lang="en-US" sz="1400" dirty="0"/>
              <a:t> – CRR Balancing Account Resettlement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NPRR935(a)</a:t>
            </a:r>
            <a:r>
              <a:rPr lang="en-US" sz="1400" dirty="0"/>
              <a:t> – Post All Wind and Solar </a:t>
            </a:r>
            <a:r>
              <a:rPr lang="en-US" sz="1400" dirty="0" smtClean="0"/>
              <a:t>Forecasts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 smtClean="0"/>
              <a:t>All Changes Except Section 4.2.3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NPRR951</a:t>
            </a:r>
            <a:r>
              <a:rPr lang="en-US" sz="1400" dirty="0"/>
              <a:t> – Active and Inactive SCED Constraint </a:t>
            </a:r>
            <a:r>
              <a:rPr lang="en-US" sz="1400" dirty="0" smtClean="0"/>
              <a:t>Reporting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NPRR977 – Create MIS Posting for RUC Cancellations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5034"/>
              </p:ext>
            </p:extLst>
          </p:nvPr>
        </p:nvGraphicFramePr>
        <p:xfrm>
          <a:off x="160280" y="798446"/>
          <a:ext cx="8839200" cy="4262008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5/28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EMIL Web Interface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Ph1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Testing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NPRR977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Go-Live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NPRR857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14345" y="1356091"/>
            <a:ext cx="3705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0496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498352"/>
            <a:ext cx="2485392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NPRR863 Ph1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FFR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NPRR863 </a:t>
            </a:r>
            <a:r>
              <a:rPr lang="en-US" sz="800" b="0" kern="0" dirty="0" smtClean="0"/>
              <a:t>Ph2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ECRS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NPRR930(a) – O&amp;M portion</a:t>
            </a:r>
            <a:endParaRPr lang="en-US" sz="800" b="0" kern="0" dirty="0" smtClean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NPRR935(a) – All changes except Section 4.2.3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NPRR935(b) – Section 4.2.3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NPRR978(a) – Initial report decommissions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  <a:endParaRPr lang="en-US" sz="800" b="0" kern="0" dirty="0" smtClean="0"/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586742" y="4781276"/>
            <a:ext cx="2977306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784680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6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6493" y="1360066"/>
            <a:ext cx="37054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2861364"/>
            <a:ext cx="143560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November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0210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7467600" y="216957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2021 Go-Lives</a:t>
            </a:r>
            <a:endParaRPr lang="en-US" sz="1200" b="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66500"/>
            <a:ext cx="37054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r>
              <a:rPr lang="en-US" sz="8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>
                <a:solidFill>
                  <a:srgbClr val="000000"/>
                </a:solidFill>
              </a:rPr>
              <a:t>P</a:t>
            </a:r>
            <a:endParaRPr lang="en-US" sz="8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E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72000" y="2938252"/>
            <a:ext cx="1444752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September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P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7209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84983" y="3284838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0090" y="2229464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70374"/>
              </p:ext>
            </p:extLst>
          </p:nvPr>
        </p:nvGraphicFramePr>
        <p:xfrm>
          <a:off x="176358" y="5032090"/>
          <a:ext cx="8807363" cy="464820"/>
        </p:xfrm>
        <a:graphic>
          <a:graphicData uri="http://schemas.openxmlformats.org/drawingml/2006/table">
            <a:tbl>
              <a:tblPr firstRow="1" bandRow="1"/>
              <a:tblGrid>
                <a:gridCol w="919754"/>
                <a:gridCol w="1189888"/>
                <a:gridCol w="1828800"/>
                <a:gridCol w="4868921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smtClean="0">
                          <a:solidFill>
                            <a:schemeClr val="tx1"/>
                          </a:solidFill>
                        </a:rPr>
                        <a:t>2019 / 2020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826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879, 918,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930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935(b), 939,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962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965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974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PGRR066, SCR800,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SCR805</a:t>
                      </a:r>
                      <a:endParaRPr lang="en-US" sz="800" b="0" strike="sng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286994" y="302833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680588" y="2475144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2a</a:t>
            </a:r>
            <a:endParaRPr lang="en-US" sz="1000" i="1" dirty="0"/>
          </a:p>
        </p:txBody>
      </p:sp>
      <p:sp>
        <p:nvSpPr>
          <p:cNvPr id="45" name="Left Brace 44"/>
          <p:cNvSpPr/>
          <p:nvPr/>
        </p:nvSpPr>
        <p:spPr>
          <a:xfrm>
            <a:off x="3337858" y="2235909"/>
            <a:ext cx="153463" cy="678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33044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1/30</a:t>
            </a:r>
            <a:endParaRPr lang="en-US" sz="1200" kern="0" dirty="0"/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21902" y="4160249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August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022848" y="216339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October</a:t>
            </a:r>
            <a:endParaRPr lang="en-US" sz="1200" kern="0" dirty="0"/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280119" y="3717679"/>
            <a:ext cx="1968282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Q3  RIOO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kern="0" dirty="0" smtClean="0"/>
              <a:t>RARF Go-Live for View/Update</a:t>
            </a:r>
            <a:endParaRPr lang="en-US" sz="1000" b="0" kern="0" dirty="0"/>
          </a:p>
        </p:txBody>
      </p:sp>
      <p:sp>
        <p:nvSpPr>
          <p:cNvPr id="58" name="TextBox 57"/>
          <p:cNvSpPr txBox="1"/>
          <p:nvPr/>
        </p:nvSpPr>
        <p:spPr>
          <a:xfrm>
            <a:off x="1293429" y="4206145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8252910" y="1995187"/>
            <a:ext cx="1763" cy="172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778095" y="1357405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6010129" y="4121699"/>
            <a:ext cx="145365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2022 Go-Lives</a:t>
            </a:r>
            <a:endParaRPr lang="en-US" sz="1200" b="0" kern="0" dirty="0"/>
          </a:p>
        </p:txBody>
      </p:sp>
      <p:sp>
        <p:nvSpPr>
          <p:cNvPr id="60" name="TextBox 59"/>
          <p:cNvSpPr txBox="1"/>
          <p:nvPr/>
        </p:nvSpPr>
        <p:spPr>
          <a:xfrm>
            <a:off x="7164760" y="4406888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1590676" y="3906683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5</a:t>
            </a:r>
            <a:r>
              <a:rPr lang="en-US" sz="1200" dirty="0" smtClean="0">
                <a:solidFill>
                  <a:srgbClr val="FF0000"/>
                </a:solidFill>
              </a:rPr>
              <a:t>/1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07981" y="42061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/>
          <p:cNvSpPr txBox="1">
            <a:spLocks noChangeArrowheads="1"/>
          </p:cNvSpPr>
          <p:nvPr/>
        </p:nvSpPr>
        <p:spPr bwMode="auto">
          <a:xfrm>
            <a:off x="3120074" y="3238212"/>
            <a:ext cx="14519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7/1</a:t>
            </a:r>
            <a:endParaRPr lang="en-US" sz="12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22516"/>
              </p:ext>
            </p:extLst>
          </p:nvPr>
        </p:nvGraphicFramePr>
        <p:xfrm>
          <a:off x="76200" y="786444"/>
          <a:ext cx="8991599" cy="4831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NPRR998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ERS Deployment and Recall Messages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SCR806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Adding QSE and DME Information to Disclosure Reports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$65k-$95k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NPRR978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Alignment with Amendments to PUCT Substantive Rule 25.505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$65k-$95k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NPRR963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Creation of Generation &amp; Controllable Load Resource Group </a:t>
                      </a: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(GCLR Group)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Tenaska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NPRR904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Revisions to Real-Time On-Line Reliability Deployment Price Adder for ERCOT-Directed Actions Related to DC Ties and to Correct Design Flaws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Rainbow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OBDRR009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ORDC OBD Revisions for ERCOT-Directed Actions Related to DC Ties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Rainbow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SCR800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Addition of DC Tie Ramp to GTBD Calculation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NPRR962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Publish Approved DC Tie Schedules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NPRR930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Process Pricing and Cost Recovery for Delayed Resource Outages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CRR Account Holder Limits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Engie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SCR799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</a:t>
                      </a:r>
                      <a:r>
                        <a:rPr lang="en-US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(SOTE)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Oncor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599" y="5622982"/>
            <a:ext cx="86868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i="1" dirty="0" smtClean="0"/>
              <a:t>Note: Target Start Dates are subject to change.  </a:t>
            </a:r>
          </a:p>
          <a:p>
            <a:pPr marL="0" indent="0" algn="ctr">
              <a:buNone/>
            </a:pPr>
            <a:r>
              <a:rPr lang="en-US" sz="1600" i="1" dirty="0" smtClean="0"/>
              <a:t>Based on recent developments, ERCOT is evaluating project capacity.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11142" y="1844618"/>
            <a:ext cx="9797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REGULATORY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9226" y="2220718"/>
            <a:ext cx="9797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REGULATORY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2020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2020 PPL Budget  =  $29.0M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June-December forecasts are updated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3" y="804335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1981200"/>
          </a:xfrm>
        </p:spPr>
        <p:txBody>
          <a:bodyPr/>
          <a:lstStyle/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9193"/>
              </p:ext>
            </p:extLst>
          </p:nvPr>
        </p:nvGraphicFramePr>
        <p:xfrm>
          <a:off x="1219200" y="29718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2021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$0.90M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$2.91M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$1.71M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$0.57M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$1.81M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$0.52M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$0.48M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3279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8229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5560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6232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4/30/2020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568272"/>
              </p:ext>
            </p:extLst>
          </p:nvPr>
        </p:nvGraphicFramePr>
        <p:xfrm>
          <a:off x="228600" y="1008135"/>
          <a:ext cx="8686799" cy="4312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642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BESTF-3 Energy Storage Resource Contribution to Physical Responsive Capability and Real-Time On-Line Reserve Capacity Calculations</a:t>
                      </a:r>
                      <a:endParaRPr lang="en-US" sz="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MMS impacts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Consider delivering after MMS/OS Tech Refresh</a:t>
                      </a:r>
                    </a:p>
                    <a:p>
                      <a:pPr rtl="0"/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go-live: mid- to late-2021</a:t>
                      </a:r>
                    </a:p>
                    <a:p>
                      <a:pPr rtl="0"/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Relates to both “combo” model and “single” model</a:t>
                      </a:r>
                    </a:p>
                  </a:txBody>
                  <a:tcPr anchor="ctr"/>
                </a:tc>
              </a:tr>
              <a:tr h="642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Real-Time On-Line Reliability Deployment Price Adder Inputs to Match Actual Data</a:t>
                      </a:r>
                      <a:endParaRPr lang="en-US" sz="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Targeting completion of IA prior to May PRS meeting</a:t>
                      </a:r>
                    </a:p>
                    <a:p>
                      <a:pPr rtl="0"/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MMS impacts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Consider delivering after MMS/OS Tech Refresh</a:t>
                      </a:r>
                    </a:p>
                    <a:p>
                      <a:pPr rtl="0"/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Target start late in 2020 for a mid-2021 go-live</a:t>
                      </a:r>
                    </a:p>
                  </a:txBody>
                  <a:tcPr anchor="ctr"/>
                </a:tc>
              </a:tr>
              <a:tr h="642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Pricing and Settlement Changes for Switchable Generation Resources (SWGRs) Instructed to Switch to ERCOT</a:t>
                      </a:r>
                      <a:endParaRPr lang="en-US" sz="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3030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MMS impacts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Consider delivering after MMS/OS Tech Refresh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Target start late in 2020 for a mid-2021 go-live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334934"/>
              </p:ext>
            </p:extLst>
          </p:nvPr>
        </p:nvGraphicFramePr>
        <p:xfrm>
          <a:off x="4729051" y="71668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438400" y="5552853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3010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260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096000" y="5454938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178148</TotalTime>
  <Words>1002</Words>
  <Application>Microsoft Office PowerPoint</Application>
  <PresentationFormat>On-screen Show (4:3)</PresentationFormat>
  <Paragraphs>466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2020 Release Targets – Board Approved NPRRs / SCRs / xGRRs </vt:lpstr>
      <vt:lpstr>Approved Revision Requests “Not Started” – Planned to Start in Future Months</vt:lpstr>
      <vt:lpstr>2020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1966</cp:revision>
  <cp:lastPrinted>2020-02-05T17:47:59Z</cp:lastPrinted>
  <dcterms:created xsi:type="dcterms:W3CDTF">2016-01-21T15:20:31Z</dcterms:created>
  <dcterms:modified xsi:type="dcterms:W3CDTF">2020-05-14T15:12:02Z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