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8" r:id="rId8"/>
    <p:sldId id="318" r:id="rId9"/>
    <p:sldId id="344" r:id="rId10"/>
    <p:sldId id="334" r:id="rId11"/>
    <p:sldId id="342" r:id="rId12"/>
    <p:sldId id="338" r:id="rId13"/>
    <p:sldId id="294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367" autoAdjust="0"/>
    <p:restoredTop sz="98752" autoAdjust="0"/>
  </p:normalViewPr>
  <p:slideViewPr>
    <p:cSldViewPr showGuides="1">
      <p:cViewPr varScale="1">
        <p:scale>
          <a:sx n="104" d="100"/>
          <a:sy n="104" d="100"/>
        </p:scale>
        <p:origin x="108" y="4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826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78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06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 smtClean="0"/>
              <a:t>May 2020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May 13,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41148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  <a:endParaRPr lang="en-US" sz="1800" dirty="0" smtClean="0"/>
          </a:p>
          <a:p>
            <a:pPr lvl="1"/>
            <a:r>
              <a:rPr lang="en-US" sz="1800" dirty="0" smtClean="0"/>
              <a:t>Recent / Upcoming Project Implementations</a:t>
            </a:r>
          </a:p>
          <a:p>
            <a:pPr lvl="1"/>
            <a:r>
              <a:rPr lang="en-US" sz="1800" dirty="0" smtClean="0"/>
              <a:t>2020 Release Targets</a:t>
            </a:r>
          </a:p>
          <a:p>
            <a:pPr lvl="1"/>
            <a:r>
              <a:rPr lang="en-US" sz="1800" dirty="0" smtClean="0"/>
              <a:t>Planned </a:t>
            </a:r>
            <a:r>
              <a:rPr lang="en-US" sz="1800" dirty="0"/>
              <a:t>Project </a:t>
            </a:r>
            <a:r>
              <a:rPr lang="en-US" sz="1800" dirty="0" smtClean="0"/>
              <a:t>Starts</a:t>
            </a:r>
          </a:p>
          <a:p>
            <a:pPr lvl="1"/>
            <a:r>
              <a:rPr lang="en-US" sz="1800" dirty="0" smtClean="0"/>
              <a:t>2020/2021 </a:t>
            </a:r>
            <a:r>
              <a:rPr lang="en-US" sz="1800" dirty="0"/>
              <a:t>Project Spending Forecast</a:t>
            </a:r>
          </a:p>
          <a:p>
            <a:pPr lvl="1"/>
            <a:r>
              <a:rPr lang="en-US" sz="1800" dirty="0" smtClean="0"/>
              <a:t>Priority/Rank Options for Revision Requests with Impacts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accent1"/>
                </a:solidFill>
              </a:rPr>
              <a:t>Project Update Agenda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Recent / Upcoming Project Implementations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0" y="914400"/>
            <a:ext cx="8949560" cy="5029200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2020 May Release </a:t>
            </a:r>
            <a:r>
              <a:rPr lang="en-US" sz="1800" dirty="0"/>
              <a:t>– </a:t>
            </a:r>
            <a:r>
              <a:rPr lang="en-US" sz="1800" dirty="0" smtClean="0"/>
              <a:t>R3 </a:t>
            </a:r>
            <a:r>
              <a:rPr lang="en-US" sz="1800" dirty="0"/>
              <a:t>– </a:t>
            </a:r>
            <a:r>
              <a:rPr lang="en-US" sz="1800" dirty="0" smtClean="0"/>
              <a:t>5/26/2020 </a:t>
            </a:r>
            <a:r>
              <a:rPr lang="en-US" sz="1800" dirty="0"/>
              <a:t>– 5</a:t>
            </a:r>
            <a:r>
              <a:rPr lang="en-US" sz="1800" dirty="0" smtClean="0"/>
              <a:t>/28/2020</a:t>
            </a:r>
            <a:r>
              <a:rPr lang="en-US" sz="1800" i="1" dirty="0">
                <a:solidFill>
                  <a:srgbClr val="00B050"/>
                </a:solidFill>
              </a:rPr>
              <a:t>	 </a:t>
            </a:r>
            <a:r>
              <a:rPr lang="en-US" sz="1800" i="1" dirty="0" smtClean="0">
                <a:solidFill>
                  <a:srgbClr val="00B050"/>
                </a:solidFill>
              </a:rPr>
              <a:t>In Flight</a:t>
            </a:r>
            <a:endParaRPr lang="en-US" sz="18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NPRR856 </a:t>
            </a:r>
            <a:r>
              <a:rPr lang="en-US" sz="1400" dirty="0"/>
              <a:t>– Treatment of OFFQS Status in Day-Ahead Make Whole and RUC Settlements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NPRR884 </a:t>
            </a:r>
            <a:r>
              <a:rPr lang="en-US" sz="1400" dirty="0"/>
              <a:t>– </a:t>
            </a:r>
            <a:r>
              <a:rPr lang="en-US" sz="1400" dirty="0" smtClean="0"/>
              <a:t>Adj. </a:t>
            </a:r>
            <a:r>
              <a:rPr lang="en-US" sz="1400" dirty="0"/>
              <a:t>to Pricing </a:t>
            </a:r>
            <a:r>
              <a:rPr lang="en-US" sz="1400" dirty="0" smtClean="0"/>
              <a:t>and Settlement </a:t>
            </a:r>
            <a:r>
              <a:rPr lang="en-US" sz="1400" dirty="0"/>
              <a:t>for </a:t>
            </a:r>
            <a:r>
              <a:rPr lang="en-US" sz="1400" dirty="0" smtClean="0"/>
              <a:t>RUCs </a:t>
            </a:r>
            <a:r>
              <a:rPr lang="en-US" sz="1400" dirty="0"/>
              <a:t>of On-Line Combined Cycle </a:t>
            </a:r>
            <a:r>
              <a:rPr lang="en-US" sz="1400" dirty="0" smtClean="0"/>
              <a:t>Gen. Resources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OBDRR006 </a:t>
            </a:r>
            <a:r>
              <a:rPr lang="en-US" sz="1400" dirty="0"/>
              <a:t>– Alignment of ORDC OBD with </a:t>
            </a:r>
            <a:r>
              <a:rPr lang="en-US" sz="1400" dirty="0" smtClean="0"/>
              <a:t>NPRR884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RMGRR163 – </a:t>
            </a:r>
            <a:r>
              <a:rPr lang="en-US" sz="1400" dirty="0"/>
              <a:t>Discontinue Generation of Legacy Retail Reports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SCR803 </a:t>
            </a:r>
            <a:r>
              <a:rPr lang="en-US" sz="1400" dirty="0"/>
              <a:t>– Enhance Wind Integration Report </a:t>
            </a:r>
            <a:r>
              <a:rPr lang="en-US" sz="1400" dirty="0" smtClean="0"/>
              <a:t>&amp; Create </a:t>
            </a:r>
            <a:r>
              <a:rPr lang="en-US" sz="1400" dirty="0"/>
              <a:t>Solar Integration Report and Solar Dashboard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CMM Release 2a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NPRR887 </a:t>
            </a:r>
            <a:r>
              <a:rPr lang="en-US" sz="1400" dirty="0"/>
              <a:t>– Monthly Posting of Default Uplift Exposure Information</a:t>
            </a:r>
            <a:endParaRPr lang="en-US" sz="14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NPRR907 </a:t>
            </a:r>
            <a:r>
              <a:rPr lang="en-US" sz="1400" dirty="0"/>
              <a:t>– Revise Definition of M1a to Reflect Actual Calendar Days</a:t>
            </a:r>
            <a:endParaRPr lang="en-US" sz="14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NPRR985 </a:t>
            </a:r>
            <a:r>
              <a:rPr lang="en-US" sz="1400" dirty="0"/>
              <a:t>– Modify Forward Adjustment Factors to Include Pricing for the Current Operating </a:t>
            </a:r>
            <a:r>
              <a:rPr lang="en-US" sz="1400" dirty="0" smtClean="0"/>
              <a:t>Day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12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2020 </a:t>
            </a:r>
            <a:r>
              <a:rPr lang="en-US" sz="1800" dirty="0" smtClean="0"/>
              <a:t>August </a:t>
            </a:r>
            <a:r>
              <a:rPr lang="en-US" sz="1800" dirty="0"/>
              <a:t>Release – </a:t>
            </a:r>
            <a:r>
              <a:rPr lang="en-US" sz="1800" dirty="0" smtClean="0"/>
              <a:t>R4 </a:t>
            </a:r>
            <a:r>
              <a:rPr lang="en-US" sz="1800" dirty="0"/>
              <a:t>– </a:t>
            </a:r>
            <a:r>
              <a:rPr lang="en-US" sz="1800" dirty="0" smtClean="0"/>
              <a:t>8/4/2020 </a:t>
            </a:r>
            <a:r>
              <a:rPr lang="en-US" sz="1800" dirty="0"/>
              <a:t>– </a:t>
            </a:r>
            <a:r>
              <a:rPr lang="en-US" sz="1800" dirty="0" smtClean="0"/>
              <a:t>8/6/2020</a:t>
            </a:r>
            <a:r>
              <a:rPr lang="en-US" sz="1800" i="1" dirty="0">
                <a:solidFill>
                  <a:srgbClr val="00B050"/>
                </a:solidFill>
              </a:rPr>
              <a:t>	 In </a:t>
            </a:r>
            <a:r>
              <a:rPr lang="en-US" sz="1800" i="1" dirty="0" smtClean="0">
                <a:solidFill>
                  <a:srgbClr val="00B050"/>
                </a:solidFill>
              </a:rPr>
              <a:t>Flight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NPRR902</a:t>
            </a:r>
            <a:r>
              <a:rPr lang="en-US" sz="1400" dirty="0"/>
              <a:t> – ERCOT Critical Energy Infrastructure Information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NPRR905</a:t>
            </a:r>
            <a:r>
              <a:rPr lang="en-US" sz="1400" dirty="0"/>
              <a:t> – CRR Balancing Account Resettlement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NPRR935(a)</a:t>
            </a:r>
            <a:r>
              <a:rPr lang="en-US" sz="1400" dirty="0"/>
              <a:t> – Post All Wind and Solar </a:t>
            </a:r>
            <a:r>
              <a:rPr lang="en-US" sz="1400" dirty="0" smtClean="0"/>
              <a:t>Forecasts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 smtClean="0"/>
              <a:t>All Changes Except Section 4.2.3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NPRR951</a:t>
            </a:r>
            <a:r>
              <a:rPr lang="en-US" sz="1400" dirty="0"/>
              <a:t> – Active and Inactive SCED Constraint </a:t>
            </a:r>
            <a:r>
              <a:rPr lang="en-US" sz="1400" dirty="0" smtClean="0"/>
              <a:t>Reporting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NPRR977 – Create MIS Posting for RUC Cancellations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438400" y="6125021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2020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95034"/>
              </p:ext>
            </p:extLst>
          </p:nvPr>
        </p:nvGraphicFramePr>
        <p:xfrm>
          <a:off x="160280" y="798446"/>
          <a:ext cx="8839200" cy="4262008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2/4 – 2/6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3/31 – 4/2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5/26 – 5/28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8/4 – 8/6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10/13 – 10/15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12/8 – 12/10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SCR797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 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NPRR968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EMIL Web Interface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NPRR863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Ph1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NOGRR187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OBDRR011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SCR802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NPRR978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NPRR930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MIS Testing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NPRR935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NPRR977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RRGRR019</a:t>
                      </a: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MIS Go-Live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MMS/OS Refresh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NPRR863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Ph2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NPRR857</a:t>
                      </a: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PGRR070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42489" y="552994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114345" y="1356091"/>
            <a:ext cx="370549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160278" y="3904960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501462" y="5498352"/>
            <a:ext cx="2485392" cy="107721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NPRR863 Ph1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FFR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NPRR863 </a:t>
            </a:r>
            <a:r>
              <a:rPr lang="en-US" sz="800" b="0" kern="0" dirty="0" smtClean="0"/>
              <a:t>Ph2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ECRS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>
                <a:solidFill>
                  <a:srgbClr val="FF0000"/>
                </a:solidFill>
              </a:rPr>
              <a:t>NPRR930(a) – O&amp;M portion</a:t>
            </a:r>
            <a:endParaRPr lang="en-US" sz="800" b="0" kern="0" dirty="0" smtClean="0">
              <a:solidFill>
                <a:srgbClr val="FF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NPRR935(a) – All changes except Section 4.2.3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NPRR935(b) – Section 4.2.3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NPRR978(a) – Initial report decommissions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PGRR070(b) – Remaining PGRR language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SCR781(a</a:t>
            </a:r>
            <a:r>
              <a:rPr lang="en-US" sz="800" b="0" kern="0" dirty="0"/>
              <a:t>) – View / Edit </a:t>
            </a:r>
            <a:r>
              <a:rPr lang="en-US" sz="800" b="0" kern="0" dirty="0" smtClean="0"/>
              <a:t>capability</a:t>
            </a:r>
            <a:endParaRPr lang="en-US" sz="800" b="0" kern="0" dirty="0" smtClean="0"/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1586742" y="4781276"/>
            <a:ext cx="2977306" cy="249625"/>
          </a:xfrm>
          <a:prstGeom prst="rect">
            <a:avLst/>
          </a:prstGeom>
          <a:solidFill>
            <a:srgbClr val="A1D8FD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rgbClr val="000000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MS/OS Upgrade “Chill”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" name="TextBox 13"/>
          <p:cNvSpPr txBox="1">
            <a:spLocks noChangeArrowheads="1"/>
          </p:cNvSpPr>
          <p:nvPr/>
        </p:nvSpPr>
        <p:spPr bwMode="auto">
          <a:xfrm>
            <a:off x="4564049" y="4784680"/>
            <a:ext cx="2903046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chemeClr val="bg1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</a:rPr>
              <a:t>MS/OS Upgrade “Freeze”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93429" y="1366501"/>
            <a:ext cx="37054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 smtClean="0">
                <a:solidFill>
                  <a:srgbClr val="000000"/>
                </a:solidFill>
              </a:rPr>
              <a:t> </a:t>
            </a:r>
            <a:endParaRPr lang="en-US" sz="600" b="1" i="1" kern="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latin typeface="Wingdings" panose="05000000000000000000" pitchFamily="2" charset="2"/>
              </a:rPr>
              <a:t>ü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16493" y="1360066"/>
            <a:ext cx="370549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>
                <a:solidFill>
                  <a:srgbClr val="000000"/>
                </a:solidFill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6021174" y="2861364"/>
            <a:ext cx="1435608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November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Off-Cycle</a:t>
            </a:r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146686" y="1902106"/>
            <a:ext cx="14536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</a:t>
            </a:r>
            <a:endParaRPr lang="en-US" sz="1200" kern="0" dirty="0"/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7467600" y="2169571"/>
            <a:ext cx="151247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2021 Go-Lives</a:t>
            </a:r>
            <a:endParaRPr lang="en-US" sz="1200" b="0" kern="0" dirty="0"/>
          </a:p>
        </p:txBody>
      </p:sp>
      <p:sp>
        <p:nvSpPr>
          <p:cNvPr id="35" name="TextBox 34"/>
          <p:cNvSpPr txBox="1"/>
          <p:nvPr/>
        </p:nvSpPr>
        <p:spPr>
          <a:xfrm>
            <a:off x="8638633" y="1366500"/>
            <a:ext cx="370549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" b="1" i="1" kern="0" dirty="0" smtClean="0">
                <a:solidFill>
                  <a:srgbClr val="000000"/>
                </a:solidFill>
              </a:rPr>
              <a:t> 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NS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P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NS</a:t>
            </a:r>
            <a:r>
              <a:rPr lang="en-US" sz="800" b="1" i="1" kern="0" noProof="0" dirty="0" smtClean="0">
                <a:solidFill>
                  <a:srgbClr val="000000"/>
                </a:solidFill>
              </a:rPr>
              <a:t>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noProof="0" dirty="0" smtClean="0">
                <a:solidFill>
                  <a:srgbClr val="000000"/>
                </a:solidFill>
              </a:rPr>
              <a:t>NS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noProof="0" dirty="0" smtClean="0">
                <a:solidFill>
                  <a:srgbClr val="000000"/>
                </a:solidFill>
              </a:rPr>
              <a:t>NS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>
                <a:solidFill>
                  <a:srgbClr val="000000"/>
                </a:solidFill>
              </a:rPr>
              <a:t>P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>
                <a:solidFill>
                  <a:srgbClr val="000000"/>
                </a:solidFill>
              </a:rPr>
              <a:t>P</a:t>
            </a:r>
            <a:endParaRPr lang="en-US" sz="8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noProof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noProof="0" dirty="0" smtClean="0">
                <a:solidFill>
                  <a:srgbClr val="000000"/>
                </a:solidFill>
              </a:rPr>
              <a:t>E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noProof="0" dirty="0" smtClean="0">
                <a:solidFill>
                  <a:srgbClr val="000000"/>
                </a:solidFill>
              </a:rPr>
              <a:t>E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NS</a:t>
            </a:r>
            <a:endParaRPr kumimoji="0" lang="en-US" sz="8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6" name="TextBox 12"/>
          <p:cNvSpPr txBox="1">
            <a:spLocks noChangeArrowheads="1"/>
          </p:cNvSpPr>
          <p:nvPr/>
        </p:nvSpPr>
        <p:spPr bwMode="auto">
          <a:xfrm>
            <a:off x="4572000" y="2938252"/>
            <a:ext cx="1444752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September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Off-Cycle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690887" y="1357972"/>
            <a:ext cx="370549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3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kern="0" noProof="0" dirty="0" smtClean="0">
                <a:solidFill>
                  <a:srgbClr val="000000"/>
                </a:solidFill>
              </a:rPr>
              <a:t>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P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147302" y="272090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1/19</a:t>
            </a:r>
            <a:endParaRPr lang="en-US" sz="1200" kern="0" dirty="0"/>
          </a:p>
        </p:txBody>
      </p:sp>
      <p:sp>
        <p:nvSpPr>
          <p:cNvPr id="41" name="TextBox 40"/>
          <p:cNvSpPr txBox="1"/>
          <p:nvPr/>
        </p:nvSpPr>
        <p:spPr>
          <a:xfrm>
            <a:off x="7184983" y="3284838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290090" y="2229464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570374"/>
              </p:ext>
            </p:extLst>
          </p:nvPr>
        </p:nvGraphicFramePr>
        <p:xfrm>
          <a:off x="176358" y="5032090"/>
          <a:ext cx="8807363" cy="464820"/>
        </p:xfrm>
        <a:graphic>
          <a:graphicData uri="http://schemas.openxmlformats.org/drawingml/2006/table">
            <a:tbl>
              <a:tblPr firstRow="1" bandRow="1"/>
              <a:tblGrid>
                <a:gridCol w="919754"/>
                <a:gridCol w="1189888"/>
                <a:gridCol w="1828800"/>
                <a:gridCol w="4868921"/>
              </a:tblGrid>
              <a:tr h="19662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TBD Items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smtClean="0">
                          <a:solidFill>
                            <a:schemeClr val="tx1"/>
                          </a:solidFill>
                        </a:rPr>
                        <a:t>2019 / 2020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NPRR702, NPRR829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NPRR825(b), NPRR867, NPRR841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NPRRs: </a:t>
                      </a:r>
                      <a:r>
                        <a:rPr lang="en-US" sz="8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826</a:t>
                      </a:r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879, 918, </a:t>
                      </a:r>
                      <a:r>
                        <a:rPr lang="en-US" sz="8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930</a:t>
                      </a:r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935(b), 939, </a:t>
                      </a:r>
                      <a:r>
                        <a:rPr lang="en-US" sz="8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962</a:t>
                      </a:r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8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965</a:t>
                      </a:r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8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974</a:t>
                      </a:r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PGRR066, SCR800, </a:t>
                      </a:r>
                      <a:r>
                        <a:rPr lang="en-US" sz="8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SCR805</a:t>
                      </a:r>
                      <a:endParaRPr lang="en-US" sz="800" b="0" strike="sngStrike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1286994" y="3028336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 rot="16200000">
            <a:off x="2680588" y="2475144"/>
            <a:ext cx="1172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CMM Release 2a</a:t>
            </a:r>
            <a:endParaRPr lang="en-US" sz="1000" i="1" dirty="0"/>
          </a:p>
        </p:txBody>
      </p:sp>
      <p:sp>
        <p:nvSpPr>
          <p:cNvPr id="45" name="Left Brace 44"/>
          <p:cNvSpPr/>
          <p:nvPr/>
        </p:nvSpPr>
        <p:spPr>
          <a:xfrm>
            <a:off x="3337858" y="2235909"/>
            <a:ext cx="153463" cy="67861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12"/>
          <p:cNvSpPr txBox="1">
            <a:spLocks noChangeArrowheads="1"/>
          </p:cNvSpPr>
          <p:nvPr/>
        </p:nvSpPr>
        <p:spPr bwMode="auto">
          <a:xfrm>
            <a:off x="152400" y="3304401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1/30</a:t>
            </a:r>
            <a:endParaRPr lang="en-US" sz="1200" kern="0" dirty="0"/>
          </a:p>
        </p:txBody>
      </p:sp>
      <p:sp>
        <p:nvSpPr>
          <p:cNvPr id="49" name="TextBox 12"/>
          <p:cNvSpPr txBox="1">
            <a:spLocks noChangeArrowheads="1"/>
          </p:cNvSpPr>
          <p:nvPr/>
        </p:nvSpPr>
        <p:spPr bwMode="auto">
          <a:xfrm>
            <a:off x="3121902" y="4160249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August</a:t>
            </a:r>
            <a:endParaRPr lang="en-US" sz="1200" kern="0" dirty="0"/>
          </a:p>
        </p:txBody>
      </p:sp>
      <p:sp>
        <p:nvSpPr>
          <p:cNvPr id="50" name="TextBox 12"/>
          <p:cNvSpPr txBox="1">
            <a:spLocks noChangeArrowheads="1"/>
          </p:cNvSpPr>
          <p:nvPr/>
        </p:nvSpPr>
        <p:spPr bwMode="auto">
          <a:xfrm>
            <a:off x="6022848" y="2163391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October</a:t>
            </a:r>
            <a:endParaRPr lang="en-US" sz="1200" kern="0" dirty="0"/>
          </a:p>
        </p:txBody>
      </p:sp>
      <p:sp>
        <p:nvSpPr>
          <p:cNvPr id="56" name="TextBox 12"/>
          <p:cNvSpPr txBox="1">
            <a:spLocks noChangeArrowheads="1"/>
          </p:cNvSpPr>
          <p:nvPr/>
        </p:nvSpPr>
        <p:spPr bwMode="auto">
          <a:xfrm>
            <a:off x="4280119" y="3717679"/>
            <a:ext cx="1968282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Q3  RIOO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0" kern="0" dirty="0" smtClean="0"/>
              <a:t>RARF Go-Live for View/Update</a:t>
            </a:r>
            <a:endParaRPr lang="en-US" sz="1000" b="0" kern="0" dirty="0"/>
          </a:p>
        </p:txBody>
      </p:sp>
      <p:sp>
        <p:nvSpPr>
          <p:cNvPr id="58" name="TextBox 57"/>
          <p:cNvSpPr txBox="1"/>
          <p:nvPr/>
        </p:nvSpPr>
        <p:spPr>
          <a:xfrm>
            <a:off x="1293429" y="4206145"/>
            <a:ext cx="37054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8252910" y="1995187"/>
            <a:ext cx="1763" cy="1729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778095" y="1357405"/>
            <a:ext cx="37054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700" b="1" i="1" kern="0" dirty="0">
              <a:solidFill>
                <a:srgbClr val="000000"/>
              </a:solidFill>
            </a:endParaRPr>
          </a:p>
        </p:txBody>
      </p:sp>
      <p:sp>
        <p:nvSpPr>
          <p:cNvPr id="59" name="TextBox 12"/>
          <p:cNvSpPr txBox="1">
            <a:spLocks noChangeArrowheads="1"/>
          </p:cNvSpPr>
          <p:nvPr/>
        </p:nvSpPr>
        <p:spPr bwMode="auto">
          <a:xfrm>
            <a:off x="6010129" y="4121699"/>
            <a:ext cx="145365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2022 Go-Lives</a:t>
            </a:r>
            <a:endParaRPr lang="en-US" sz="1200" b="0" kern="0" dirty="0"/>
          </a:p>
        </p:txBody>
      </p:sp>
      <p:sp>
        <p:nvSpPr>
          <p:cNvPr id="60" name="TextBox 59"/>
          <p:cNvSpPr txBox="1"/>
          <p:nvPr/>
        </p:nvSpPr>
        <p:spPr>
          <a:xfrm>
            <a:off x="7164760" y="4406888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1" name="TextBox 12"/>
          <p:cNvSpPr txBox="1">
            <a:spLocks noChangeArrowheads="1"/>
          </p:cNvSpPr>
          <p:nvPr/>
        </p:nvSpPr>
        <p:spPr bwMode="auto">
          <a:xfrm>
            <a:off x="1590676" y="3906683"/>
            <a:ext cx="151790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5</a:t>
            </a:r>
            <a:r>
              <a:rPr lang="en-US" sz="1200" dirty="0" smtClean="0">
                <a:solidFill>
                  <a:srgbClr val="FF0000"/>
                </a:solidFill>
              </a:rPr>
              <a:t>/1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807981" y="420614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3" name="TextBox 12"/>
          <p:cNvSpPr txBox="1">
            <a:spLocks noChangeArrowheads="1"/>
          </p:cNvSpPr>
          <p:nvPr/>
        </p:nvSpPr>
        <p:spPr bwMode="auto">
          <a:xfrm>
            <a:off x="3120074" y="3238212"/>
            <a:ext cx="145192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7/1</a:t>
            </a:r>
            <a:endParaRPr lang="en-US" sz="1200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30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722516"/>
              </p:ext>
            </p:extLst>
          </p:nvPr>
        </p:nvGraphicFramePr>
        <p:xfrm>
          <a:off x="76200" y="786444"/>
          <a:ext cx="8991599" cy="48311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NPRR998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ERS Deployment and Recall Messages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May 2020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2020-R5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$15k-$25k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SCR806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Adding QSE and DME Information to Disclosure Reports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June 2020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2020-R6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$65k-$95k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NPRR978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Alignment with Amendments to PUCT Substantive Rule 25.505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June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2020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2020-R6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$65k-$95k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NPRR963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Creation of Generation &amp; Controllable Load Resource Group </a:t>
                      </a:r>
                      <a:r>
                        <a:rPr lang="en-US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(GCLR Group)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Q3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2020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$150k-$200k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Tenaska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NPRR904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Revisions to Real-Time On-Line Reliability Deployment Price Adder for ERCOT-Directed Actions Related to DC Ties and to Correct Design Flaws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Q3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2020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$200k-$300k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Rainbow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OBDRR009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ORDC OBD Revisions for ERCOT-Directed Actions Related to DC Ties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Q3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2020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Rainbow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SCR800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Addition of DC Tie Ramp to GTBD Calculation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Q3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2020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NPRR962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Publish Approved DC Tie Schedules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Q3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2020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$15k-$30k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NPRR930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Process Pricing and Cost Recovery for Delayed Resource Outages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Q3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2020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$100k-$200k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Citigroup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NPRR936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CRR Account Holder Limits</a:t>
                      </a:r>
                      <a:endParaRPr lang="en-US" sz="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Q3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2020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$150k-$250k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Engie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SCR799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Outage Study Cases in the System Operations Test </a:t>
                      </a:r>
                      <a:r>
                        <a:rPr lang="en-US" sz="11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Env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(SOTE)</a:t>
                      </a:r>
                      <a:endParaRPr lang="en-US" sz="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Q3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2020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$150k-$250k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Oncor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13" name="TextBox 22"/>
          <p:cNvSpPr txBox="1">
            <a:spLocks noChangeArrowheads="1"/>
          </p:cNvSpPr>
          <p:nvPr/>
        </p:nvSpPr>
        <p:spPr bwMode="auto">
          <a:xfrm>
            <a:off x="4876800" y="6278917"/>
            <a:ext cx="2501608" cy="261610"/>
          </a:xfrm>
          <a:prstGeom prst="rect">
            <a:avLst/>
          </a:prstGeom>
          <a:solidFill>
            <a:srgbClr val="99FF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000000"/>
                </a:solidFill>
              </a:rPr>
              <a:t>Project </a:t>
            </a:r>
            <a:r>
              <a:rPr kumimoji="0" lang="en-US" sz="11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Initiations – </a:t>
            </a:r>
            <a:r>
              <a:rPr lang="en-US" sz="1100" kern="0" dirty="0" smtClean="0">
                <a:solidFill>
                  <a:srgbClr val="000000"/>
                </a:solidFill>
              </a:rPr>
              <a:t>Next 3 Months</a:t>
            </a:r>
            <a:endParaRPr kumimoji="0" lang="en-US" sz="11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599" y="5622982"/>
            <a:ext cx="8686800" cy="685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i="1" dirty="0" smtClean="0"/>
              <a:t>Note: Target Start Dates are subject to change.  </a:t>
            </a:r>
          </a:p>
          <a:p>
            <a:pPr marL="0" indent="0" algn="ctr">
              <a:buNone/>
            </a:pPr>
            <a:r>
              <a:rPr lang="en-US" sz="1600" i="1" dirty="0" smtClean="0"/>
              <a:t>Based on recent developments, ERCOT is evaluating project capacity.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11142" y="1844618"/>
            <a:ext cx="97975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rgbClr val="FF0000"/>
                </a:solidFill>
              </a:rPr>
              <a:t>REGULATORY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09226" y="2220718"/>
            <a:ext cx="97975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rgbClr val="FF0000"/>
                </a:solidFill>
              </a:rPr>
              <a:t>REGULATORY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8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114800" cy="518318"/>
          </a:xfrm>
        </p:spPr>
        <p:txBody>
          <a:bodyPr/>
          <a:lstStyle/>
          <a:p>
            <a:r>
              <a:rPr lang="en-US" sz="2400" dirty="0" smtClean="0"/>
              <a:t>2020 Project Spending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5952" y="6533145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327176" y="6043404"/>
            <a:ext cx="5867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>
                <a:solidFill>
                  <a:prstClr val="black"/>
                </a:solidFill>
              </a:rPr>
              <a:t>2020 PPL Budget  =  $29.0M</a:t>
            </a:r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2327176" y="6316252"/>
            <a:ext cx="5867400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 smtClean="0">
                <a:solidFill>
                  <a:srgbClr val="FF0000"/>
                </a:solidFill>
              </a:rPr>
              <a:t>“Potential Demand” represents internal ERCOT projects that have not been fully approved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3000" y="210453"/>
            <a:ext cx="3962400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May actuals not yet available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June-December forecasts are updated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3" y="804335"/>
            <a:ext cx="8993152" cy="509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38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91400" cy="518318"/>
          </a:xfrm>
        </p:spPr>
        <p:txBody>
          <a:bodyPr/>
          <a:lstStyle/>
          <a:p>
            <a:r>
              <a:rPr lang="en-US" sz="2400" dirty="0"/>
              <a:t>Revision Request Funding Placeholder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90601"/>
            <a:ext cx="8686800" cy="1981200"/>
          </a:xfrm>
        </p:spPr>
        <p:txBody>
          <a:bodyPr/>
          <a:lstStyle/>
          <a:p>
            <a:r>
              <a:rPr lang="en-US" sz="2000" dirty="0" smtClean="0"/>
              <a:t>In ERCOT’s 2020/2021 proposed budget, the following amounts are allocated for Revision </a:t>
            </a:r>
            <a:r>
              <a:rPr lang="en-US" sz="2000" dirty="0"/>
              <a:t>Request </a:t>
            </a:r>
            <a:r>
              <a:rPr lang="en-US" sz="2000" dirty="0" smtClean="0"/>
              <a:t>work</a:t>
            </a:r>
          </a:p>
          <a:p>
            <a:pPr lvl="1"/>
            <a:r>
              <a:rPr lang="en-US" sz="1600" dirty="0" smtClean="0"/>
              <a:t>2020 = $4M</a:t>
            </a:r>
          </a:p>
          <a:p>
            <a:pPr lvl="1"/>
            <a:r>
              <a:rPr lang="en-US" sz="1600" dirty="0" smtClean="0"/>
              <a:t>2021 = $4M</a:t>
            </a:r>
          </a:p>
          <a:p>
            <a:pPr marL="457200" indent="-457200">
              <a:buFont typeface="+mj-lt"/>
              <a:buAutoNum type="arabicPeriod"/>
            </a:pPr>
            <a:endParaRPr lang="en-US" sz="9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Yearly Revision Request Spending Forecast Summary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99193"/>
              </p:ext>
            </p:extLst>
          </p:nvPr>
        </p:nvGraphicFramePr>
        <p:xfrm>
          <a:off x="1219200" y="2971800"/>
          <a:ext cx="6840064" cy="287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8332"/>
                <a:gridCol w="1600866"/>
                <a:gridCol w="1600866"/>
              </a:tblGrid>
              <a:tr h="5588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Project Status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2020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2021</a:t>
                      </a:r>
                      <a:endParaRPr lang="en-US" sz="2000" dirty="0"/>
                    </a:p>
                  </a:txBody>
                  <a:tcPr anchor="ctr"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YTD Actuals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$0.90M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-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In-Flight / Complete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$2.91M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$1.71M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Not Started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$0.57M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$1.81M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 Funding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$0.52M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$0.48M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Allocation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219200" y="532792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19200" y="5822902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19200" y="355600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56539" y="3623235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As of 4/30/2020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9805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 smtClean="0"/>
              <a:t>Priority / Rank Options for Revision Requests with Impacts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568272"/>
              </p:ext>
            </p:extLst>
          </p:nvPr>
        </p:nvGraphicFramePr>
        <p:xfrm>
          <a:off x="228600" y="1008135"/>
          <a:ext cx="8686799" cy="4312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276600"/>
                <a:gridCol w="762000"/>
                <a:gridCol w="762000"/>
                <a:gridCol w="2590799"/>
              </a:tblGrid>
              <a:tr h="6399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642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NPRR987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BESTF-3 Energy Storage Resource Contribution to Physical Responsive Capability and Real-Time On-Line Reserve Capacity Calculations</a:t>
                      </a:r>
                      <a:endParaRPr lang="en-US" sz="1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3010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MMS impacts </a:t>
                      </a: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Consider delivering after MMS/OS Tech Refresh</a:t>
                      </a:r>
                    </a:p>
                    <a:p>
                      <a:pPr rtl="0"/>
                      <a:endParaRPr lang="en-US" sz="11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/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Target go-live: mid- to late-2021</a:t>
                      </a:r>
                    </a:p>
                    <a:p>
                      <a:pPr rtl="0"/>
                      <a:endParaRPr lang="en-US" sz="11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/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Relates to both “combo” model and “single” model</a:t>
                      </a:r>
                    </a:p>
                  </a:txBody>
                  <a:tcPr anchor="ctr"/>
                </a:tc>
              </a:tr>
              <a:tr h="642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NPRR1006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Real-Time On-Line Reliability Deployment Price Adder Inputs to Match Actual Data</a:t>
                      </a:r>
                      <a:endParaRPr lang="en-US" sz="1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Targeting completion of IA prior to May PRS meeting</a:t>
                      </a:r>
                    </a:p>
                    <a:p>
                      <a:pPr rtl="0"/>
                      <a:endParaRPr lang="en-US" sz="11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MMS impacts </a:t>
                      </a: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Consider delivering after MMS/OS Tech Refresh</a:t>
                      </a:r>
                    </a:p>
                    <a:p>
                      <a:pPr rtl="0"/>
                      <a:endParaRPr lang="en-US" sz="11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Target start late in 2020 for a mid-2021 go-live</a:t>
                      </a:r>
                    </a:p>
                  </a:txBody>
                  <a:tcPr anchor="ctr"/>
                </a:tc>
              </a:tr>
              <a:tr h="642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NPRR1019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Pricing and Settlement Changes for Switchable Generation Resources (SWGRs) Instructed to Switch to ERCOT</a:t>
                      </a:r>
                      <a:endParaRPr lang="en-US" sz="1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3030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MMS impacts </a:t>
                      </a: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Consider delivering after MMS/OS Tech Refresh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Target start late in 2020 for a mid-2021 go-live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334934"/>
              </p:ext>
            </p:extLst>
          </p:nvPr>
        </p:nvGraphicFramePr>
        <p:xfrm>
          <a:off x="4729051" y="716680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438400" y="5552853"/>
            <a:ext cx="3352800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2020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	= </a:t>
            </a:r>
            <a:r>
              <a:rPr lang="en-US" sz="900" b="0" kern="0" dirty="0" smtClean="0">
                <a:solidFill>
                  <a:srgbClr val="000000"/>
                </a:solidFill>
              </a:rPr>
              <a:t>3010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Rank </a:t>
            </a:r>
            <a:r>
              <a:rPr lang="en-US" sz="900" b="0" kern="0" dirty="0">
                <a:solidFill>
                  <a:srgbClr val="000000"/>
                </a:solidFill>
              </a:rPr>
              <a:t>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260</a:t>
            </a:r>
          </a:p>
        </p:txBody>
      </p:sp>
      <p:sp>
        <p:nvSpPr>
          <p:cNvPr id="7" name="TextBox 23"/>
          <p:cNvSpPr txBox="1">
            <a:spLocks noChangeArrowheads="1"/>
          </p:cNvSpPr>
          <p:nvPr/>
        </p:nvSpPr>
        <p:spPr bwMode="auto">
          <a:xfrm>
            <a:off x="6096000" y="5454938"/>
            <a:ext cx="2169858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Note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Items in the Regulatory</a:t>
            </a:r>
            <a:r>
              <a:rPr lang="en-US" sz="900" b="0" kern="0" dirty="0">
                <a:solidFill>
                  <a:srgbClr val="000000"/>
                </a:solidFill>
              </a:rPr>
              <a:t> </a:t>
            </a:r>
            <a:r>
              <a:rPr lang="en-US" sz="900" b="0" kern="0" dirty="0" smtClean="0">
                <a:solidFill>
                  <a:srgbClr val="000000"/>
                </a:solidFill>
              </a:rPr>
              <a:t>section of the PPL are not tracked against the market Revision Request funding allocation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178148</TotalTime>
  <Words>1002</Words>
  <Application>Microsoft Office PowerPoint</Application>
  <PresentationFormat>On-screen Show (4:3)</PresentationFormat>
  <Paragraphs>466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Implementations</vt:lpstr>
      <vt:lpstr>2020 Release Targets – Board Approved NPRRs / SCRs / xGRRs </vt:lpstr>
      <vt:lpstr>Approved Revision Requests “Not Started” – Planned to Start in Future Months</vt:lpstr>
      <vt:lpstr>2020 Project Spending</vt:lpstr>
      <vt:lpstr>Revision Request Funding Placeholder Status</vt:lpstr>
      <vt:lpstr>Priority / Rank Options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1966</cp:revision>
  <cp:lastPrinted>2020-02-05T17:47:59Z</cp:lastPrinted>
  <dcterms:created xsi:type="dcterms:W3CDTF">2016-01-21T15:20:31Z</dcterms:created>
  <dcterms:modified xsi:type="dcterms:W3CDTF">2020-05-14T15:12:02Z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