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15"/>
  </p:notesMasterIdLst>
  <p:handoutMasterIdLst>
    <p:handoutMasterId r:id="rId16"/>
  </p:handoutMasterIdLst>
  <p:sldIdLst>
    <p:sldId id="260" r:id="rId7"/>
    <p:sldId id="258" r:id="rId8"/>
    <p:sldId id="318" r:id="rId9"/>
    <p:sldId id="344" r:id="rId10"/>
    <p:sldId id="334" r:id="rId11"/>
    <p:sldId id="342" r:id="rId12"/>
    <p:sldId id="338" r:id="rId13"/>
    <p:sldId id="294" r:id="rId14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FF99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367" autoAdjust="0"/>
    <p:restoredTop sz="98752" autoAdjust="0"/>
  </p:normalViewPr>
  <p:slideViewPr>
    <p:cSldViewPr showGuides="1">
      <p:cViewPr varScale="1">
        <p:scale>
          <a:sx n="111" d="100"/>
          <a:sy n="111" d="100"/>
        </p:scale>
        <p:origin x="156" y="11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2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4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5/11/2020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5/11/2020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23612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70889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331097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>
                <a:solidFill>
                  <a:prstClr val="black"/>
                </a:solidFill>
              </a:rPr>
              <a:pPr/>
              <a:t>5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782690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787876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92061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4"/>
          <p:cNvSpPr txBox="1">
            <a:spLocks/>
          </p:cNvSpPr>
          <p:nvPr userDrawn="1"/>
        </p:nvSpPr>
        <p:spPr>
          <a:xfrm>
            <a:off x="7391400" y="6553200"/>
            <a:ext cx="1219200" cy="22066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000" dirty="0" smtClean="0"/>
              <a:t>May 2020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231350" y="0"/>
            <a:ext cx="591265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56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rcot.com/services/projects/index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412906" y="2413338"/>
            <a:ext cx="564603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Project Update and Summary of </a:t>
            </a:r>
          </a:p>
          <a:p>
            <a:r>
              <a:rPr lang="en-US" sz="2400" b="1" dirty="0" smtClean="0"/>
              <a:t>Project Priority List (PPL) Activity </a:t>
            </a:r>
            <a:endParaRPr lang="en-US" sz="2400" b="1" dirty="0"/>
          </a:p>
          <a:p>
            <a:endParaRPr lang="en-US" dirty="0"/>
          </a:p>
          <a:p>
            <a:r>
              <a:rPr lang="en-US" dirty="0" smtClean="0"/>
              <a:t>May 13, 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295400" y="990600"/>
            <a:ext cx="6934200" cy="4114800"/>
          </a:xfrm>
        </p:spPr>
        <p:txBody>
          <a:bodyPr/>
          <a:lstStyle/>
          <a:p>
            <a:r>
              <a:rPr lang="en-US" sz="2400" dirty="0" smtClean="0"/>
              <a:t>Project Portfolio Update</a:t>
            </a:r>
            <a:endParaRPr lang="en-US" sz="1800" dirty="0" smtClean="0"/>
          </a:p>
          <a:p>
            <a:pPr lvl="1"/>
            <a:r>
              <a:rPr lang="en-US" sz="1800" dirty="0" smtClean="0"/>
              <a:t>Recent / Upcoming Project Implementations</a:t>
            </a:r>
          </a:p>
          <a:p>
            <a:pPr lvl="1"/>
            <a:r>
              <a:rPr lang="en-US" sz="1800" dirty="0" smtClean="0"/>
              <a:t>2020 Release Targets</a:t>
            </a:r>
          </a:p>
          <a:p>
            <a:pPr lvl="1"/>
            <a:r>
              <a:rPr lang="en-US" sz="1800" dirty="0" smtClean="0"/>
              <a:t>Planned </a:t>
            </a:r>
            <a:r>
              <a:rPr lang="en-US" sz="1800" dirty="0"/>
              <a:t>Project </a:t>
            </a:r>
            <a:r>
              <a:rPr lang="en-US" sz="1800" dirty="0" smtClean="0"/>
              <a:t>Starts</a:t>
            </a:r>
          </a:p>
          <a:p>
            <a:pPr lvl="1"/>
            <a:r>
              <a:rPr lang="en-US" sz="1800" dirty="0" smtClean="0"/>
              <a:t>2020/2021 </a:t>
            </a:r>
            <a:r>
              <a:rPr lang="en-US" sz="1800" dirty="0"/>
              <a:t>Project Spending Forecast</a:t>
            </a:r>
          </a:p>
          <a:p>
            <a:pPr lvl="1"/>
            <a:r>
              <a:rPr lang="en-US" sz="1800" dirty="0" smtClean="0"/>
              <a:t>Priority/Rank Options for Revision Requests with Impacts</a:t>
            </a:r>
          </a:p>
        </p:txBody>
      </p:sp>
      <p:sp>
        <p:nvSpPr>
          <p:cNvPr id="3" name="TextBox 3"/>
          <p:cNvSpPr txBox="1">
            <a:spLocks noChangeArrowheads="1"/>
          </p:cNvSpPr>
          <p:nvPr/>
        </p:nvSpPr>
        <p:spPr bwMode="auto">
          <a:xfrm>
            <a:off x="1093470" y="6096000"/>
            <a:ext cx="7795260" cy="56015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endParaRPr lang="en-US" sz="800" b="0" dirty="0"/>
          </a:p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b="0" dirty="0"/>
              <a:t>Location of Project Priority List (PPL):   </a:t>
            </a:r>
            <a:r>
              <a:rPr lang="en-US" b="0" dirty="0">
                <a:hlinkClick r:id="rId3"/>
              </a:rPr>
              <a:t>http://www.ercot.com/services/projects/index</a:t>
            </a:r>
            <a:endParaRPr lang="en-US" b="0" dirty="0"/>
          </a:p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endParaRPr lang="en-US" sz="800" b="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371600" y="243682"/>
            <a:ext cx="5105400" cy="51831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1" dirty="0" smtClean="0">
                <a:solidFill>
                  <a:schemeClr val="accent1"/>
                </a:solidFill>
              </a:rPr>
              <a:t>Project Update Agenda</a:t>
            </a:r>
            <a:endParaRPr lang="en-US" sz="24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0499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6934200" cy="518318"/>
          </a:xfrm>
        </p:spPr>
        <p:txBody>
          <a:bodyPr/>
          <a:lstStyle/>
          <a:p>
            <a:r>
              <a:rPr lang="en-US" sz="2400" b="1" dirty="0" smtClean="0">
                <a:solidFill>
                  <a:schemeClr val="accent1"/>
                </a:solidFill>
              </a:rPr>
              <a:t>Recent / Upcoming Project Implementations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8240" y="802821"/>
            <a:ext cx="8949560" cy="5140779"/>
          </a:xfrm>
        </p:spPr>
        <p:txBody>
          <a:bodyPr/>
          <a:lstStyle/>
          <a:p>
            <a:pPr>
              <a:tabLst>
                <a:tab pos="2176463" algn="l"/>
                <a:tab pos="7199313" algn="l"/>
              </a:tabLst>
            </a:pPr>
            <a:r>
              <a:rPr lang="en-US" sz="1800" dirty="0" smtClean="0"/>
              <a:t>2020 May Release </a:t>
            </a:r>
            <a:r>
              <a:rPr lang="en-US" sz="1800" dirty="0"/>
              <a:t>– </a:t>
            </a:r>
            <a:r>
              <a:rPr lang="en-US" sz="1800" dirty="0" smtClean="0"/>
              <a:t>R3 </a:t>
            </a:r>
            <a:r>
              <a:rPr lang="en-US" sz="1800" dirty="0"/>
              <a:t>– </a:t>
            </a:r>
            <a:r>
              <a:rPr lang="en-US" sz="1800" dirty="0" smtClean="0"/>
              <a:t>5/26/2020 </a:t>
            </a:r>
            <a:r>
              <a:rPr lang="en-US" sz="1800" dirty="0"/>
              <a:t>– 5</a:t>
            </a:r>
            <a:r>
              <a:rPr lang="en-US" sz="1800" dirty="0" smtClean="0"/>
              <a:t>/28/2020</a:t>
            </a:r>
            <a:r>
              <a:rPr lang="en-US" sz="1800" i="1" dirty="0">
                <a:solidFill>
                  <a:srgbClr val="00B050"/>
                </a:solidFill>
              </a:rPr>
              <a:t>	 </a:t>
            </a:r>
            <a:r>
              <a:rPr lang="en-US" sz="1800" i="1" dirty="0" smtClean="0">
                <a:solidFill>
                  <a:srgbClr val="00B050"/>
                </a:solidFill>
              </a:rPr>
              <a:t>In Flight</a:t>
            </a:r>
            <a:endParaRPr lang="en-US" sz="1800" dirty="0"/>
          </a:p>
          <a:p>
            <a:pPr lvl="1">
              <a:tabLst>
                <a:tab pos="2176463" algn="l"/>
                <a:tab pos="7199313" algn="l"/>
              </a:tabLst>
            </a:pPr>
            <a:r>
              <a:rPr lang="en-US" sz="1400" dirty="0" smtClean="0"/>
              <a:t>NPRR856 </a:t>
            </a:r>
            <a:r>
              <a:rPr lang="en-US" sz="1400" dirty="0"/>
              <a:t>– Treatment of OFFQS Status in Day-Ahead Make Whole and RUC Settlements</a:t>
            </a:r>
            <a:endParaRPr lang="en-US" sz="1400" dirty="0" smtClean="0"/>
          </a:p>
          <a:p>
            <a:pPr lvl="1">
              <a:tabLst>
                <a:tab pos="2176463" algn="l"/>
                <a:tab pos="7199313" algn="l"/>
              </a:tabLst>
            </a:pPr>
            <a:r>
              <a:rPr lang="en-US" sz="1400" dirty="0" smtClean="0"/>
              <a:t>NPRR884 </a:t>
            </a:r>
            <a:r>
              <a:rPr lang="en-US" sz="1400" dirty="0"/>
              <a:t>– </a:t>
            </a:r>
            <a:r>
              <a:rPr lang="en-US" sz="1400" dirty="0" smtClean="0"/>
              <a:t>Adj. </a:t>
            </a:r>
            <a:r>
              <a:rPr lang="en-US" sz="1400" dirty="0"/>
              <a:t>to Pricing </a:t>
            </a:r>
            <a:r>
              <a:rPr lang="en-US" sz="1400" dirty="0" smtClean="0"/>
              <a:t>and Settlement </a:t>
            </a:r>
            <a:r>
              <a:rPr lang="en-US" sz="1400" dirty="0"/>
              <a:t>for </a:t>
            </a:r>
            <a:r>
              <a:rPr lang="en-US" sz="1400" dirty="0" smtClean="0"/>
              <a:t>RUCs </a:t>
            </a:r>
            <a:r>
              <a:rPr lang="en-US" sz="1400" dirty="0"/>
              <a:t>of On-Line Combined Cycle </a:t>
            </a:r>
            <a:r>
              <a:rPr lang="en-US" sz="1400" dirty="0" smtClean="0"/>
              <a:t>Gen. Resources</a:t>
            </a:r>
          </a:p>
          <a:p>
            <a:pPr lvl="1">
              <a:tabLst>
                <a:tab pos="2176463" algn="l"/>
                <a:tab pos="7199313" algn="l"/>
              </a:tabLst>
            </a:pPr>
            <a:r>
              <a:rPr lang="en-US" sz="1400" dirty="0" smtClean="0"/>
              <a:t>NPRR953 – </a:t>
            </a:r>
            <a:r>
              <a:rPr lang="en-US" sz="1400" dirty="0"/>
              <a:t>Addition of Relay </a:t>
            </a:r>
            <a:r>
              <a:rPr lang="en-US" sz="1400" dirty="0" err="1"/>
              <a:t>Loadability</a:t>
            </a:r>
            <a:r>
              <a:rPr lang="en-US" sz="1400" dirty="0"/>
              <a:t> Rating Definition</a:t>
            </a:r>
            <a:endParaRPr lang="en-US" sz="1400" dirty="0" smtClean="0"/>
          </a:p>
          <a:p>
            <a:pPr lvl="1">
              <a:tabLst>
                <a:tab pos="2176463" algn="l"/>
                <a:tab pos="7199313" algn="l"/>
              </a:tabLst>
            </a:pPr>
            <a:r>
              <a:rPr lang="en-US" sz="1400" dirty="0"/>
              <a:t>OBDRR006 – Alignment of ORDC OBD with </a:t>
            </a:r>
            <a:r>
              <a:rPr lang="en-US" sz="1400" dirty="0" smtClean="0"/>
              <a:t>NPRR884</a:t>
            </a:r>
          </a:p>
          <a:p>
            <a:pPr lvl="1">
              <a:tabLst>
                <a:tab pos="2176463" algn="l"/>
                <a:tab pos="7199313" algn="l"/>
              </a:tabLst>
            </a:pPr>
            <a:r>
              <a:rPr lang="en-US" sz="1400" dirty="0" smtClean="0"/>
              <a:t>RMGRR163 – </a:t>
            </a:r>
            <a:r>
              <a:rPr lang="en-US" sz="1400" dirty="0"/>
              <a:t>Discontinue Generation of Legacy Retail Reports</a:t>
            </a:r>
          </a:p>
          <a:p>
            <a:pPr lvl="1">
              <a:tabLst>
                <a:tab pos="2176463" algn="l"/>
                <a:tab pos="7199313" algn="l"/>
              </a:tabLst>
            </a:pPr>
            <a:r>
              <a:rPr lang="en-US" sz="1400" dirty="0" smtClean="0"/>
              <a:t>SCR803 </a:t>
            </a:r>
            <a:r>
              <a:rPr lang="en-US" sz="1400" dirty="0"/>
              <a:t>– Enhance Wind Integration Report </a:t>
            </a:r>
            <a:r>
              <a:rPr lang="en-US" sz="1400" dirty="0" smtClean="0"/>
              <a:t>&amp; Create </a:t>
            </a:r>
            <a:r>
              <a:rPr lang="en-US" sz="1400" dirty="0"/>
              <a:t>Solar Integration Report and Solar Dashboard</a:t>
            </a:r>
            <a:endParaRPr lang="en-US" sz="1400" dirty="0" smtClean="0"/>
          </a:p>
          <a:p>
            <a:pPr lvl="1">
              <a:tabLst>
                <a:tab pos="2176463" algn="l"/>
                <a:tab pos="7199313" algn="l"/>
              </a:tabLst>
            </a:pPr>
            <a:r>
              <a:rPr lang="en-US" sz="1400" dirty="0" smtClean="0"/>
              <a:t>CMM Release 2a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400" dirty="0" smtClean="0"/>
              <a:t>NPRR887 </a:t>
            </a:r>
            <a:r>
              <a:rPr lang="en-US" sz="1400" dirty="0"/>
              <a:t>– Monthly Posting of Default Uplift Exposure Information</a:t>
            </a:r>
            <a:endParaRPr lang="en-US" sz="1400" dirty="0" smtClean="0"/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400" dirty="0" smtClean="0"/>
              <a:t>NPRR907 </a:t>
            </a:r>
            <a:r>
              <a:rPr lang="en-US" sz="1400" dirty="0"/>
              <a:t>– Revise Definition of M1a to Reflect Actual Calendar Days</a:t>
            </a:r>
            <a:endParaRPr lang="en-US" sz="1400" dirty="0" smtClean="0"/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400" dirty="0" smtClean="0"/>
              <a:t>NPRR985 </a:t>
            </a:r>
            <a:r>
              <a:rPr lang="en-US" sz="1400" dirty="0"/>
              <a:t>– Modify Forward Adjustment Factors to Include Pricing for the Current Operating </a:t>
            </a:r>
            <a:r>
              <a:rPr lang="en-US" sz="1400" dirty="0" smtClean="0"/>
              <a:t>Day</a:t>
            </a:r>
          </a:p>
          <a:p>
            <a:pPr lvl="2">
              <a:tabLst>
                <a:tab pos="2176463" algn="l"/>
                <a:tab pos="7199313" algn="l"/>
              </a:tabLst>
            </a:pPr>
            <a:endParaRPr lang="en-US" sz="1200" dirty="0"/>
          </a:p>
          <a:p>
            <a:pPr>
              <a:tabLst>
                <a:tab pos="2176463" algn="l"/>
                <a:tab pos="7199313" algn="l"/>
              </a:tabLst>
            </a:pPr>
            <a:r>
              <a:rPr lang="en-US" sz="1800" dirty="0"/>
              <a:t>2020 </a:t>
            </a:r>
            <a:r>
              <a:rPr lang="en-US" sz="1800" dirty="0" smtClean="0"/>
              <a:t>August </a:t>
            </a:r>
            <a:r>
              <a:rPr lang="en-US" sz="1800" dirty="0"/>
              <a:t>Release – </a:t>
            </a:r>
            <a:r>
              <a:rPr lang="en-US" sz="1800" dirty="0" smtClean="0"/>
              <a:t>R4 </a:t>
            </a:r>
            <a:r>
              <a:rPr lang="en-US" sz="1800" dirty="0"/>
              <a:t>– </a:t>
            </a:r>
            <a:r>
              <a:rPr lang="en-US" sz="1800" dirty="0" smtClean="0"/>
              <a:t>8/4/2020 </a:t>
            </a:r>
            <a:r>
              <a:rPr lang="en-US" sz="1800" dirty="0"/>
              <a:t>– </a:t>
            </a:r>
            <a:r>
              <a:rPr lang="en-US" sz="1800" dirty="0" smtClean="0"/>
              <a:t>8/6/2020</a:t>
            </a:r>
            <a:r>
              <a:rPr lang="en-US" sz="1800" i="1" dirty="0">
                <a:solidFill>
                  <a:srgbClr val="00B050"/>
                </a:solidFill>
              </a:rPr>
              <a:t>	 In </a:t>
            </a:r>
            <a:r>
              <a:rPr lang="en-US" sz="1800" i="1" dirty="0" smtClean="0">
                <a:solidFill>
                  <a:srgbClr val="00B050"/>
                </a:solidFill>
              </a:rPr>
              <a:t>Flight</a:t>
            </a:r>
          </a:p>
          <a:p>
            <a:pPr lvl="1">
              <a:tabLst>
                <a:tab pos="2176463" algn="l"/>
                <a:tab pos="7199313" algn="l"/>
              </a:tabLst>
            </a:pPr>
            <a:r>
              <a:rPr lang="en-US" sz="1400" dirty="0" smtClean="0"/>
              <a:t>NPRR902</a:t>
            </a:r>
            <a:r>
              <a:rPr lang="en-US" sz="1400" dirty="0"/>
              <a:t> – ERCOT Critical Energy Infrastructure Information</a:t>
            </a:r>
            <a:endParaRPr lang="en-US" sz="1400" dirty="0" smtClean="0"/>
          </a:p>
          <a:p>
            <a:pPr lvl="1">
              <a:tabLst>
                <a:tab pos="2176463" algn="l"/>
                <a:tab pos="7199313" algn="l"/>
              </a:tabLst>
            </a:pPr>
            <a:r>
              <a:rPr lang="en-US" sz="1400" dirty="0" smtClean="0"/>
              <a:t>NPRR905</a:t>
            </a:r>
            <a:r>
              <a:rPr lang="en-US" sz="1400" dirty="0"/>
              <a:t> – CRR Balancing Account Resettlement</a:t>
            </a:r>
            <a:endParaRPr lang="en-US" sz="1400" dirty="0" smtClean="0"/>
          </a:p>
          <a:p>
            <a:pPr lvl="1">
              <a:tabLst>
                <a:tab pos="2176463" algn="l"/>
                <a:tab pos="7199313" algn="l"/>
              </a:tabLst>
            </a:pPr>
            <a:r>
              <a:rPr lang="en-US" sz="1400" dirty="0" smtClean="0"/>
              <a:t>NPRR935(a)</a:t>
            </a:r>
            <a:r>
              <a:rPr lang="en-US" sz="1400" dirty="0"/>
              <a:t> – Post All Wind and Solar </a:t>
            </a:r>
            <a:r>
              <a:rPr lang="en-US" sz="1400" dirty="0" smtClean="0"/>
              <a:t>Forecasts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200" dirty="0" smtClean="0"/>
              <a:t>All Changes Except Section 4.2.3</a:t>
            </a:r>
          </a:p>
          <a:p>
            <a:pPr lvl="1">
              <a:tabLst>
                <a:tab pos="2176463" algn="l"/>
                <a:tab pos="7199313" algn="l"/>
              </a:tabLst>
            </a:pPr>
            <a:r>
              <a:rPr lang="en-US" sz="1400" dirty="0" smtClean="0"/>
              <a:t>NPRR951</a:t>
            </a:r>
            <a:r>
              <a:rPr lang="en-US" sz="1400" dirty="0"/>
              <a:t> – Active and Inactive SCED Constraint </a:t>
            </a:r>
            <a:r>
              <a:rPr lang="en-US" sz="1400" dirty="0" smtClean="0"/>
              <a:t>Reporting</a:t>
            </a:r>
          </a:p>
          <a:p>
            <a:pPr lvl="1">
              <a:tabLst>
                <a:tab pos="2176463" algn="l"/>
                <a:tab pos="7199313" algn="l"/>
              </a:tabLst>
            </a:pPr>
            <a:r>
              <a:rPr lang="en-US" sz="1400" dirty="0"/>
              <a:t>NPRR977 – Create MIS Posting for RUC Cancellations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/>
          </a:p>
        </p:txBody>
      </p:sp>
      <p:sp>
        <p:nvSpPr>
          <p:cNvPr id="7" name="TextBox 3"/>
          <p:cNvSpPr txBox="1">
            <a:spLocks noChangeArrowheads="1"/>
          </p:cNvSpPr>
          <p:nvPr/>
        </p:nvSpPr>
        <p:spPr bwMode="auto">
          <a:xfrm>
            <a:off x="2438400" y="6125021"/>
            <a:ext cx="5257800" cy="43656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xtLst/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400" b="0" dirty="0"/>
              <a:t>Note:  Projected Go-Live dates are subject to change.</a:t>
            </a:r>
            <a:br>
              <a:rPr lang="en-US" sz="1400" b="0" dirty="0"/>
            </a:br>
            <a:r>
              <a:rPr lang="en-US" sz="1400" b="0" dirty="0"/>
              <a:t>Please watch for market notices as the effective dates approach.</a:t>
            </a:r>
          </a:p>
        </p:txBody>
      </p:sp>
    </p:spTree>
    <p:extLst>
      <p:ext uri="{BB962C8B-B14F-4D97-AF65-F5344CB8AC3E}">
        <p14:creationId xmlns:p14="http://schemas.microsoft.com/office/powerpoint/2010/main" val="4064255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686800" cy="527613"/>
          </a:xfrm>
        </p:spPr>
        <p:txBody>
          <a:bodyPr/>
          <a:lstStyle/>
          <a:p>
            <a:r>
              <a:rPr lang="en-US" sz="2200" b="1" dirty="0" smtClean="0">
                <a:solidFill>
                  <a:schemeClr val="accent1"/>
                </a:solidFill>
              </a:rPr>
              <a:t>2020 Release Targets – Board Approved NPRRs / SCRs / </a:t>
            </a:r>
            <a:r>
              <a:rPr lang="en-US" sz="2200" b="1" dirty="0" err="1" smtClean="0">
                <a:solidFill>
                  <a:schemeClr val="accent1"/>
                </a:solidFill>
              </a:rPr>
              <a:t>xGRRs</a:t>
            </a:r>
            <a:r>
              <a:rPr lang="en-US" sz="2200" b="1" dirty="0" smtClean="0">
                <a:solidFill>
                  <a:schemeClr val="accent1"/>
                </a:solidFill>
              </a:rPr>
              <a:t> </a:t>
            </a:r>
            <a:endParaRPr lang="en-US" sz="22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4</a:t>
            </a:fld>
            <a:endParaRPr lang="en-US"/>
          </a:p>
        </p:txBody>
      </p:sp>
      <p:sp>
        <p:nvSpPr>
          <p:cNvPr id="29" name="TextBox 15"/>
          <p:cNvSpPr txBox="1">
            <a:spLocks noChangeArrowheads="1"/>
          </p:cNvSpPr>
          <p:nvPr/>
        </p:nvSpPr>
        <p:spPr bwMode="auto">
          <a:xfrm>
            <a:off x="160280" y="5545329"/>
            <a:ext cx="3174414" cy="40011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Go-live dates can differ from Protocol effective dates – Please refer to market notices for more details</a:t>
            </a:r>
          </a:p>
        </p:txBody>
      </p:sp>
      <p:sp>
        <p:nvSpPr>
          <p:cNvPr id="30" name="TextBox 22"/>
          <p:cNvSpPr txBox="1">
            <a:spLocks noChangeArrowheads="1"/>
          </p:cNvSpPr>
          <p:nvPr/>
        </p:nvSpPr>
        <p:spPr bwMode="auto">
          <a:xfrm>
            <a:off x="160279" y="6002529"/>
            <a:ext cx="3174415" cy="26161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Release targets are subject to change</a:t>
            </a:r>
          </a:p>
        </p:txBody>
      </p:sp>
      <p:sp>
        <p:nvSpPr>
          <p:cNvPr id="32" name="TextBox 23"/>
          <p:cNvSpPr txBox="1">
            <a:spLocks noChangeArrowheads="1"/>
          </p:cNvSpPr>
          <p:nvPr/>
        </p:nvSpPr>
        <p:spPr bwMode="auto">
          <a:xfrm>
            <a:off x="3491321" y="5545329"/>
            <a:ext cx="1647290" cy="75405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APPENDIX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</a:rPr>
              <a:t>Red 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</a:rPr>
              <a:t>Text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: </a:t>
            </a: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New 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additions and target release </a:t>
            </a: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changes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sng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Strike-Through Text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: Previous target </a:t>
            </a: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release</a:t>
            </a:r>
            <a:endParaRPr kumimoji="0" lang="en-US" sz="7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(a), (b), </a:t>
            </a: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etc.:</a:t>
            </a:r>
            <a:r>
              <a:rPr kumimoji="0" lang="en-US" sz="700" b="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</a:t>
            </a:r>
            <a:r>
              <a:rPr lang="en-US" sz="700" b="0" kern="0" dirty="0">
                <a:solidFill>
                  <a:srgbClr val="000000"/>
                </a:solidFill>
              </a:rPr>
              <a:t>M</a:t>
            </a:r>
            <a:r>
              <a:rPr kumimoji="0" lang="en-US" sz="7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ultiple</a:t>
            </a: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phase release</a:t>
            </a:r>
            <a:endParaRPr kumimoji="0" lang="en-US" sz="7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graphicFrame>
        <p:nvGraphicFramePr>
          <p:cNvPr id="33" name="Group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47129317"/>
              </p:ext>
            </p:extLst>
          </p:nvPr>
        </p:nvGraphicFramePr>
        <p:xfrm>
          <a:off x="160280" y="798446"/>
          <a:ext cx="8839200" cy="4262008"/>
        </p:xfrm>
        <a:graphic>
          <a:graphicData uri="http://schemas.openxmlformats.org/drawingml/2006/table">
            <a:tbl>
              <a:tblPr/>
              <a:tblGrid>
                <a:gridCol w="1439920"/>
                <a:gridCol w="1524000"/>
                <a:gridCol w="1447800"/>
                <a:gridCol w="1447800"/>
                <a:gridCol w="1447800"/>
                <a:gridCol w="1531880"/>
              </a:tblGrid>
              <a:tr h="54954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February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2/4 – 2/6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April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3/31 – 4/2</a:t>
                      </a:r>
                      <a:endParaRPr kumimoji="0" lang="en-US" sz="12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5/26 – 5/28</a:t>
                      </a:r>
                      <a:endParaRPr kumimoji="0" lang="en-US" sz="12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August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8/4 – 8/6</a:t>
                      </a:r>
                      <a:endParaRPr kumimoji="0" lang="en-US" sz="12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October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10/13 – 10/15</a:t>
                      </a:r>
                      <a:endParaRPr kumimoji="0" lang="en-US" sz="12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December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12/8 – 12/10</a:t>
                      </a:r>
                      <a:endParaRPr kumimoji="0" lang="en-US" sz="12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</a:tr>
              <a:tr h="364145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NPRR873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SCR797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NPRR877 </a:t>
                      </a: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Ph2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NPRR968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NPRR943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EMIL Web Interface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NPRR863</a:t>
                      </a: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 </a:t>
                      </a: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Ph1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NPRR960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NOGRR187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OBDRR011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SCR802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NPRR928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NPRR929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NPRR978</a:t>
                      </a:r>
                      <a:r>
                        <a:rPr kumimoji="0" lang="en-US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(a)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NPRR988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 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NPRR856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NPRR884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OBDRR006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SCR803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NPRR887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NPRR907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NPRR985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NPRR953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RMGRR163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MIS Testing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NPRR902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NPRR905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NPRR935</a:t>
                      </a:r>
                      <a:r>
                        <a:rPr kumimoji="0" lang="en-US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(a)</a:t>
                      </a: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NPRR951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NPRR977</a:t>
                      </a:r>
                      <a:endParaRPr kumimoji="0" lang="en-US" sz="1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SCR804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5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SCR781</a:t>
                      </a:r>
                      <a:r>
                        <a:rPr kumimoji="0" lang="en-US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(a)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RRGRR016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RRGRR019</a:t>
                      </a:r>
                      <a:endParaRPr kumimoji="0" lang="en-US" sz="1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NPRR998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MIS Go-Live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MMS/OS Refresh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NPRR863</a:t>
                      </a:r>
                      <a:r>
                        <a:rPr kumimoji="0" lang="en-US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 Ph2</a:t>
                      </a: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NPRR978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SCR806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sng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SCR799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3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5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NPRR857</a:t>
                      </a:r>
                      <a:endParaRPr kumimoji="0" lang="en-US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5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NPRR885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5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NPRR904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5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NPRR917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5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NPRR936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5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NPRR941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5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NPRR963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5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NPRR971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5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NPRR986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5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OBDRR009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5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PGRR070</a:t>
                      </a:r>
                      <a:r>
                        <a:rPr kumimoji="0" lang="en-US" sz="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(b)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5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SCR781</a:t>
                      </a:r>
                      <a:r>
                        <a:rPr kumimoji="0" lang="en-US" sz="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(b)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SCR799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4" name="TextBox 21"/>
          <p:cNvSpPr txBox="1">
            <a:spLocks noChangeArrowheads="1"/>
          </p:cNvSpPr>
          <p:nvPr/>
        </p:nvSpPr>
        <p:spPr bwMode="auto">
          <a:xfrm>
            <a:off x="5242489" y="5529940"/>
            <a:ext cx="1173951" cy="83099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sng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Project Status Codes 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NS = Not Started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I     = Initiation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P    = Planning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E    = Execution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H    = On Hold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7114345" y="1356091"/>
            <a:ext cx="370549" cy="17697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NS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4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</p:txBody>
      </p:sp>
      <p:sp>
        <p:nvSpPr>
          <p:cNvPr id="3" name="Flowchart: Alternate Process 2"/>
          <p:cNvSpPr/>
          <p:nvPr/>
        </p:nvSpPr>
        <p:spPr>
          <a:xfrm>
            <a:off x="160867" y="797795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 smtClean="0"/>
              <a:t>R1</a:t>
            </a:r>
            <a:endParaRPr lang="en-US" sz="1400" b="1" dirty="0"/>
          </a:p>
        </p:txBody>
      </p:sp>
      <p:sp>
        <p:nvSpPr>
          <p:cNvPr id="51" name="Flowchart: Alternate Process 50"/>
          <p:cNvSpPr/>
          <p:nvPr/>
        </p:nvSpPr>
        <p:spPr>
          <a:xfrm>
            <a:off x="1600200" y="806036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 smtClean="0"/>
              <a:t>R2</a:t>
            </a:r>
            <a:endParaRPr lang="en-US" sz="1400" b="1" dirty="0"/>
          </a:p>
        </p:txBody>
      </p:sp>
      <p:sp>
        <p:nvSpPr>
          <p:cNvPr id="52" name="Flowchart: Alternate Process 51"/>
          <p:cNvSpPr/>
          <p:nvPr/>
        </p:nvSpPr>
        <p:spPr>
          <a:xfrm>
            <a:off x="3124200" y="796160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 smtClean="0"/>
              <a:t>R3</a:t>
            </a:r>
            <a:endParaRPr lang="en-US" sz="1400" b="1" dirty="0"/>
          </a:p>
        </p:txBody>
      </p:sp>
      <p:sp>
        <p:nvSpPr>
          <p:cNvPr id="53" name="Flowchart: Alternate Process 52"/>
          <p:cNvSpPr/>
          <p:nvPr/>
        </p:nvSpPr>
        <p:spPr>
          <a:xfrm>
            <a:off x="4572000" y="802054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 smtClean="0"/>
              <a:t>R4</a:t>
            </a:r>
            <a:endParaRPr lang="en-US" sz="1400" b="1" dirty="0"/>
          </a:p>
        </p:txBody>
      </p:sp>
      <p:sp>
        <p:nvSpPr>
          <p:cNvPr id="54" name="Flowchart: Alternate Process 53"/>
          <p:cNvSpPr/>
          <p:nvPr/>
        </p:nvSpPr>
        <p:spPr>
          <a:xfrm>
            <a:off x="6021407" y="797439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 smtClean="0"/>
              <a:t>R5</a:t>
            </a:r>
            <a:endParaRPr lang="en-US" sz="1400" b="1" dirty="0"/>
          </a:p>
        </p:txBody>
      </p:sp>
      <p:sp>
        <p:nvSpPr>
          <p:cNvPr id="55" name="Flowchart: Alternate Process 54"/>
          <p:cNvSpPr/>
          <p:nvPr/>
        </p:nvSpPr>
        <p:spPr>
          <a:xfrm>
            <a:off x="7475046" y="802054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 smtClean="0"/>
              <a:t>R6</a:t>
            </a:r>
            <a:endParaRPr lang="en-US" sz="1400" b="1" dirty="0"/>
          </a:p>
        </p:txBody>
      </p:sp>
      <p:sp>
        <p:nvSpPr>
          <p:cNvPr id="17" name="TextBox 12"/>
          <p:cNvSpPr txBox="1">
            <a:spLocks noChangeArrowheads="1"/>
          </p:cNvSpPr>
          <p:nvPr/>
        </p:nvSpPr>
        <p:spPr bwMode="auto">
          <a:xfrm>
            <a:off x="160278" y="3904960"/>
            <a:ext cx="1426464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3</a:t>
            </a:r>
            <a:r>
              <a:rPr lang="en-US" sz="1200" dirty="0" smtClean="0"/>
              <a:t>/1</a:t>
            </a:r>
            <a:endParaRPr lang="en-US" sz="1200" kern="0" dirty="0"/>
          </a:p>
        </p:txBody>
      </p:sp>
      <p:sp>
        <p:nvSpPr>
          <p:cNvPr id="18" name="TextBox 21"/>
          <p:cNvSpPr txBox="1">
            <a:spLocks noChangeArrowheads="1"/>
          </p:cNvSpPr>
          <p:nvPr/>
        </p:nvSpPr>
        <p:spPr bwMode="auto">
          <a:xfrm>
            <a:off x="6501462" y="5498352"/>
            <a:ext cx="2485392" cy="1077218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 smtClean="0"/>
              <a:t>NPRR863 Ph1 </a:t>
            </a:r>
            <a:r>
              <a:rPr lang="en-US" sz="800" b="0" kern="0" dirty="0"/>
              <a:t>– </a:t>
            </a:r>
            <a:r>
              <a:rPr lang="en-US" sz="800" b="0" kern="0" dirty="0" smtClean="0"/>
              <a:t>FFR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NPRR863 </a:t>
            </a:r>
            <a:r>
              <a:rPr lang="en-US" sz="800" b="0" kern="0" dirty="0" smtClean="0"/>
              <a:t>Ph2 </a:t>
            </a:r>
            <a:r>
              <a:rPr lang="en-US" sz="800" b="0" kern="0" dirty="0"/>
              <a:t>– </a:t>
            </a:r>
            <a:r>
              <a:rPr lang="en-US" sz="800" b="0" kern="0" dirty="0" smtClean="0"/>
              <a:t>ECRS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 smtClean="0"/>
              <a:t>NPRR935(a) – All changes except Section 4.2.3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 smtClean="0"/>
              <a:t>NPRR935(b) – Section 4.2.3 changes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 smtClean="0"/>
              <a:t>NPRR978(a) – Initial report decommissions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 smtClean="0"/>
              <a:t>PGRR070(b) – Remaining PGRR language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 smtClean="0"/>
              <a:t>SCR781(a</a:t>
            </a:r>
            <a:r>
              <a:rPr lang="en-US" sz="800" b="0" kern="0" dirty="0"/>
              <a:t>) – View / Edit </a:t>
            </a:r>
            <a:r>
              <a:rPr lang="en-US" sz="800" b="0" kern="0" dirty="0" smtClean="0"/>
              <a:t>capability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 smtClean="0"/>
              <a:t>SCR781(b) </a:t>
            </a:r>
            <a:r>
              <a:rPr lang="en-US" sz="800" b="0" kern="0" dirty="0"/>
              <a:t>– </a:t>
            </a:r>
            <a:r>
              <a:rPr lang="en-US" sz="800" b="0" kern="0" dirty="0" smtClean="0"/>
              <a:t>Add capability</a:t>
            </a:r>
            <a:endParaRPr lang="en-US" sz="800" b="0" kern="0" dirty="0"/>
          </a:p>
        </p:txBody>
      </p:sp>
      <p:sp>
        <p:nvSpPr>
          <p:cNvPr id="19" name="TextBox 13"/>
          <p:cNvSpPr txBox="1">
            <a:spLocks noChangeArrowheads="1"/>
          </p:cNvSpPr>
          <p:nvPr/>
        </p:nvSpPr>
        <p:spPr bwMode="auto">
          <a:xfrm>
            <a:off x="1586742" y="4781276"/>
            <a:ext cx="2977306" cy="249625"/>
          </a:xfrm>
          <a:prstGeom prst="rect">
            <a:avLst/>
          </a:prstGeom>
          <a:solidFill>
            <a:srgbClr val="A1D8FD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i="1" kern="0" dirty="0" smtClean="0">
                <a:solidFill>
                  <a:srgbClr val="000000"/>
                </a:solidFill>
              </a:rPr>
              <a:t>M</a:t>
            </a: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MS/OS Upgrade “Chill”</a:t>
            </a:r>
            <a:endParaRPr kumimoji="0" lang="en-US" sz="10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20" name="TextBox 13"/>
          <p:cNvSpPr txBox="1">
            <a:spLocks noChangeArrowheads="1"/>
          </p:cNvSpPr>
          <p:nvPr/>
        </p:nvSpPr>
        <p:spPr bwMode="auto">
          <a:xfrm>
            <a:off x="4564049" y="4784680"/>
            <a:ext cx="2903046" cy="246221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i="1" kern="0" dirty="0" smtClean="0">
                <a:solidFill>
                  <a:schemeClr val="bg1"/>
                </a:solidFill>
              </a:rPr>
              <a:t>M</a:t>
            </a: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</a:rPr>
              <a:t>MS/OS Upgrade “Freeze”</a:t>
            </a:r>
            <a:endParaRPr kumimoji="0" lang="en-US" sz="1000" b="1" i="1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293429" y="1366501"/>
            <a:ext cx="370549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 smtClean="0">
                <a:latin typeface="Wingdings" panose="05000000000000000000" pitchFamily="2" charset="2"/>
              </a:rPr>
              <a:t>ü</a:t>
            </a: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4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7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100" b="1" i="1" kern="0" dirty="0" smtClean="0">
                <a:solidFill>
                  <a:srgbClr val="000000"/>
                </a:solidFill>
              </a:rPr>
              <a:t> </a:t>
            </a:r>
            <a:endParaRPr lang="en-US" sz="10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100" b="1" i="1" kern="0" dirty="0" smtClean="0">
                <a:solidFill>
                  <a:srgbClr val="000000"/>
                </a:solidFill>
              </a:rPr>
              <a:t> </a:t>
            </a:r>
            <a:endParaRPr lang="en-US" sz="600" b="1" i="1" kern="0" dirty="0">
              <a:solidFill>
                <a:srgbClr val="000000"/>
              </a:solidFill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>
                <a:latin typeface="Wingdings" panose="05000000000000000000" pitchFamily="2" charset="2"/>
              </a:rPr>
              <a:t>ü</a:t>
            </a: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216493" y="1360066"/>
            <a:ext cx="370549" cy="18004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E</a:t>
            </a:r>
            <a:endParaRPr kumimoji="0" lang="en-US" sz="10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  <a:endParaRPr kumimoji="0" lang="en-US" sz="10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>
                <a:solidFill>
                  <a:srgbClr val="000000"/>
                </a:solidFill>
              </a:rPr>
              <a:t>E</a:t>
            </a:r>
            <a:endParaRPr kumimoji="0" lang="en-US" sz="10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E</a:t>
            </a:r>
          </a:p>
        </p:txBody>
      </p:sp>
      <p:sp>
        <p:nvSpPr>
          <p:cNvPr id="27" name="TextBox 12"/>
          <p:cNvSpPr txBox="1">
            <a:spLocks noChangeArrowheads="1"/>
          </p:cNvSpPr>
          <p:nvPr/>
        </p:nvSpPr>
        <p:spPr bwMode="auto">
          <a:xfrm>
            <a:off x="6021174" y="2861364"/>
            <a:ext cx="1435608" cy="461665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November</a:t>
            </a:r>
          </a:p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Off-Cycle</a:t>
            </a:r>
          </a:p>
        </p:txBody>
      </p:sp>
      <p:sp>
        <p:nvSpPr>
          <p:cNvPr id="25" name="TextBox 12"/>
          <p:cNvSpPr txBox="1">
            <a:spLocks noChangeArrowheads="1"/>
          </p:cNvSpPr>
          <p:nvPr/>
        </p:nvSpPr>
        <p:spPr bwMode="auto">
          <a:xfrm>
            <a:off x="146686" y="1902106"/>
            <a:ext cx="1453648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1/1</a:t>
            </a:r>
            <a:endParaRPr lang="en-US" sz="1200" kern="0" dirty="0"/>
          </a:p>
        </p:txBody>
      </p:sp>
      <p:sp>
        <p:nvSpPr>
          <p:cNvPr id="31" name="TextBox 12"/>
          <p:cNvSpPr txBox="1">
            <a:spLocks noChangeArrowheads="1"/>
          </p:cNvSpPr>
          <p:nvPr/>
        </p:nvSpPr>
        <p:spPr bwMode="auto">
          <a:xfrm>
            <a:off x="7467600" y="2169571"/>
            <a:ext cx="1512475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2021 Go-Lives</a:t>
            </a:r>
            <a:endParaRPr lang="en-US" sz="1200" b="0" kern="0" dirty="0"/>
          </a:p>
        </p:txBody>
      </p:sp>
      <p:sp>
        <p:nvSpPr>
          <p:cNvPr id="35" name="TextBox 34"/>
          <p:cNvSpPr txBox="1"/>
          <p:nvPr/>
        </p:nvSpPr>
        <p:spPr>
          <a:xfrm>
            <a:off x="8638633" y="1366500"/>
            <a:ext cx="370549" cy="36317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NS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00" b="1" i="1" kern="0" dirty="0" smtClean="0">
                <a:solidFill>
                  <a:srgbClr val="000000"/>
                </a:solidFill>
              </a:rPr>
              <a:t> </a:t>
            </a:r>
            <a:r>
              <a:rPr lang="en-US" sz="1000" b="1" i="1" kern="0" dirty="0" smtClean="0">
                <a:solidFill>
                  <a:srgbClr val="000000"/>
                </a:solidFill>
              </a:rPr>
              <a:t>NS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9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i="1" kern="0" dirty="0" smtClean="0">
                <a:solidFill>
                  <a:srgbClr val="000000"/>
                </a:solidFill>
              </a:rPr>
              <a:t>NS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3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i="1" kern="0" dirty="0" smtClean="0">
                <a:solidFill>
                  <a:srgbClr val="000000"/>
                </a:solidFill>
              </a:rPr>
              <a:t>P</a:t>
            </a:r>
            <a:endParaRPr lang="en-US" sz="10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i="1" kern="0" dirty="0" smtClean="0">
                <a:solidFill>
                  <a:srgbClr val="000000"/>
                </a:solidFill>
              </a:rPr>
              <a:t>NS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i="1" kern="0" dirty="0" smtClean="0">
                <a:solidFill>
                  <a:srgbClr val="000000"/>
                </a:solidFill>
              </a:rPr>
              <a:t>NS</a:t>
            </a:r>
            <a:r>
              <a:rPr lang="en-US" sz="800" b="1" i="1" kern="0" noProof="0" dirty="0" smtClean="0">
                <a:solidFill>
                  <a:srgbClr val="000000"/>
                </a:solidFill>
              </a:rPr>
              <a:t> </a:t>
            </a:r>
            <a:endParaRPr lang="en-US" sz="10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i="1" kern="0" noProof="0" dirty="0" smtClean="0">
                <a:solidFill>
                  <a:srgbClr val="000000"/>
                </a:solidFill>
              </a:rPr>
              <a:t>NS</a:t>
            </a:r>
            <a:endParaRPr lang="en-US" sz="10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i="1" kern="0" noProof="0" dirty="0" smtClean="0">
                <a:solidFill>
                  <a:srgbClr val="000000"/>
                </a:solidFill>
              </a:rPr>
              <a:t>NS</a:t>
            </a:r>
            <a:endParaRPr lang="en-US" sz="10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i="1" kern="0" dirty="0" smtClean="0">
                <a:solidFill>
                  <a:srgbClr val="000000"/>
                </a:solidFill>
              </a:rPr>
              <a:t>NS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i="1" kern="0" dirty="0">
                <a:solidFill>
                  <a:srgbClr val="000000"/>
                </a:solidFill>
              </a:rPr>
              <a:t>P</a:t>
            </a:r>
            <a:endParaRPr lang="en-US" sz="10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i="1" kern="0" dirty="0">
                <a:solidFill>
                  <a:srgbClr val="000000"/>
                </a:solidFill>
              </a:rPr>
              <a:t>P</a:t>
            </a:r>
            <a:endParaRPr lang="en-US" sz="8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i="1" kern="0" noProof="0" dirty="0" smtClean="0">
                <a:solidFill>
                  <a:srgbClr val="000000"/>
                </a:solidFill>
              </a:rPr>
              <a:t>NS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i="1" kern="0" noProof="0" dirty="0" smtClean="0">
                <a:solidFill>
                  <a:srgbClr val="000000"/>
                </a:solidFill>
              </a:rPr>
              <a:t>E </a:t>
            </a:r>
            <a:endParaRPr lang="en-US" sz="10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i="1" kern="0" noProof="0" dirty="0" smtClean="0">
                <a:solidFill>
                  <a:srgbClr val="000000"/>
                </a:solidFill>
              </a:rPr>
              <a:t>E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5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i="1" kern="0" dirty="0" smtClean="0">
                <a:solidFill>
                  <a:srgbClr val="000000"/>
                </a:solidFill>
              </a:rPr>
              <a:t>NS</a:t>
            </a:r>
            <a:endParaRPr kumimoji="0" lang="en-US" sz="8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46" name="TextBox 12"/>
          <p:cNvSpPr txBox="1">
            <a:spLocks noChangeArrowheads="1"/>
          </p:cNvSpPr>
          <p:nvPr/>
        </p:nvSpPr>
        <p:spPr bwMode="auto">
          <a:xfrm>
            <a:off x="4572000" y="2938252"/>
            <a:ext cx="1444752" cy="461665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September</a:t>
            </a:r>
          </a:p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Off-Cycle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5690887" y="1357972"/>
            <a:ext cx="370549" cy="2277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P</a:t>
            </a:r>
            <a:endParaRPr lang="en-US" sz="10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P</a:t>
            </a:r>
            <a:endParaRPr lang="en-US" sz="10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P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P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  <a:endParaRPr lang="en-US" sz="10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3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="1" i="1" kern="0" noProof="0" dirty="0" smtClean="0">
                <a:solidFill>
                  <a:srgbClr val="000000"/>
                </a:solidFill>
              </a:rPr>
              <a:t> </a:t>
            </a:r>
            <a:endParaRPr lang="en-US" sz="10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 P </a:t>
            </a: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</a:p>
        </p:txBody>
      </p:sp>
      <p:sp>
        <p:nvSpPr>
          <p:cNvPr id="39" name="TextBox 12"/>
          <p:cNvSpPr txBox="1">
            <a:spLocks noChangeArrowheads="1"/>
          </p:cNvSpPr>
          <p:nvPr/>
        </p:nvSpPr>
        <p:spPr bwMode="auto">
          <a:xfrm>
            <a:off x="147302" y="2720906"/>
            <a:ext cx="1444752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1/19</a:t>
            </a:r>
            <a:endParaRPr lang="en-US" sz="1200" kern="0" dirty="0"/>
          </a:p>
        </p:txBody>
      </p:sp>
      <p:sp>
        <p:nvSpPr>
          <p:cNvPr id="41" name="TextBox 40"/>
          <p:cNvSpPr txBox="1"/>
          <p:nvPr/>
        </p:nvSpPr>
        <p:spPr>
          <a:xfrm>
            <a:off x="7184983" y="3284838"/>
            <a:ext cx="3705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E</a:t>
            </a:r>
            <a:endParaRPr kumimoji="0" lang="en-US" sz="10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1290090" y="2229464"/>
            <a:ext cx="3705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  <a:endParaRPr lang="en-US" sz="500" b="1" i="1" kern="0" noProof="0" dirty="0">
              <a:solidFill>
                <a:srgbClr val="000000"/>
              </a:solidFill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300" dirty="0" smtClean="0"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 smtClean="0">
                <a:latin typeface="Wingdings" panose="05000000000000000000" pitchFamily="2" charset="2"/>
              </a:rPr>
              <a:t>ü</a:t>
            </a:r>
            <a:r>
              <a:rPr lang="en-US" sz="1000" b="1" i="1" kern="0" noProof="0" dirty="0" smtClean="0">
                <a:solidFill>
                  <a:srgbClr val="000000"/>
                </a:solidFill>
              </a:rPr>
              <a:t> </a:t>
            </a: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</a:p>
        </p:txBody>
      </p:sp>
      <p:graphicFrame>
        <p:nvGraphicFramePr>
          <p:cNvPr id="38" name="Table 3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32570374"/>
              </p:ext>
            </p:extLst>
          </p:nvPr>
        </p:nvGraphicFramePr>
        <p:xfrm>
          <a:off x="176358" y="5032090"/>
          <a:ext cx="8807363" cy="464820"/>
        </p:xfrm>
        <a:graphic>
          <a:graphicData uri="http://schemas.openxmlformats.org/drawingml/2006/table">
            <a:tbl>
              <a:tblPr firstRow="1" bandRow="1"/>
              <a:tblGrid>
                <a:gridCol w="919754"/>
                <a:gridCol w="1189888"/>
                <a:gridCol w="1828800"/>
                <a:gridCol w="4868921"/>
              </a:tblGrid>
              <a:tr h="196622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TBD Items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b="0" dirty="0" smtClean="0">
                          <a:solidFill>
                            <a:schemeClr val="tx1"/>
                          </a:solidFill>
                        </a:rPr>
                        <a:t>2017</a:t>
                      </a:r>
                      <a:endParaRPr lang="en-US" sz="105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b="0" dirty="0" smtClean="0">
                          <a:solidFill>
                            <a:schemeClr val="tx1"/>
                          </a:solidFill>
                        </a:rPr>
                        <a:t>2018</a:t>
                      </a:r>
                      <a:endParaRPr lang="en-US" sz="105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b="0" smtClean="0">
                          <a:solidFill>
                            <a:schemeClr val="tx1"/>
                          </a:solidFill>
                        </a:rPr>
                        <a:t>2019 / 2020</a:t>
                      </a:r>
                      <a:endParaRPr lang="en-US" sz="105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</a:tr>
              <a:tr h="203547">
                <a:tc vMerge="1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b="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strike="noStrike" dirty="0" smtClean="0">
                          <a:solidFill>
                            <a:schemeClr val="tx1"/>
                          </a:solidFill>
                        </a:rPr>
                        <a:t>NPRR702, NPRR829</a:t>
                      </a:r>
                      <a:endParaRPr lang="en-US" sz="800" b="0" strike="sngStrike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strike="noStrike" baseline="0" dirty="0" smtClean="0">
                          <a:solidFill>
                            <a:schemeClr val="tx1"/>
                          </a:solidFill>
                        </a:rPr>
                        <a:t>NPRR825(b), NPRR867, NPRR841</a:t>
                      </a:r>
                      <a:endParaRPr lang="en-US" sz="800" b="0" strike="sngStrike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NPRRs: </a:t>
                      </a:r>
                      <a:r>
                        <a:rPr lang="en-US" sz="800" b="0" strike="noStrike" kern="1200" baseline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826</a:t>
                      </a:r>
                      <a:r>
                        <a:rPr lang="en-US" sz="800" b="0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, 879, 918, </a:t>
                      </a:r>
                      <a:r>
                        <a:rPr lang="en-US" sz="800" b="0" strike="noStrike" kern="1200" baseline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930</a:t>
                      </a:r>
                      <a:r>
                        <a:rPr lang="en-US" sz="800" b="0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, 935(b), 939, </a:t>
                      </a:r>
                      <a:r>
                        <a:rPr lang="en-US" sz="800" b="0" strike="noStrike" kern="1200" baseline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962</a:t>
                      </a:r>
                      <a:r>
                        <a:rPr lang="en-US" sz="800" b="0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n-US" sz="800" b="0" strike="noStrike" kern="1200" baseline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965</a:t>
                      </a:r>
                      <a:r>
                        <a:rPr lang="en-US" sz="800" b="0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n-US" sz="800" b="0" strike="noStrike" kern="1200" baseline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974</a:t>
                      </a:r>
                      <a:r>
                        <a:rPr lang="en-US" sz="800" b="0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, PGRR066, SCR800, </a:t>
                      </a:r>
                      <a:r>
                        <a:rPr lang="en-US" sz="800" b="0" strike="noStrike" kern="1200" baseline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SCR805</a:t>
                      </a:r>
                      <a:endParaRPr lang="en-US" sz="800" b="0" strike="sngStrike" kern="1200" baseline="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40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42" name="TextBox 41"/>
          <p:cNvSpPr txBox="1"/>
          <p:nvPr/>
        </p:nvSpPr>
        <p:spPr>
          <a:xfrm>
            <a:off x="1286994" y="3028336"/>
            <a:ext cx="3705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 smtClean="0">
                <a:latin typeface="Wingdings" panose="05000000000000000000" pitchFamily="2" charset="2"/>
              </a:rPr>
              <a:t>ü</a:t>
            </a:r>
            <a:endParaRPr lang="en-US" sz="500" b="1" i="1" kern="0" noProof="0" dirty="0">
              <a:solidFill>
                <a:srgbClr val="000000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 rot="16200000">
            <a:off x="2680588" y="2475144"/>
            <a:ext cx="117211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i="1" dirty="0" smtClean="0"/>
              <a:t>CMM Release 2a</a:t>
            </a:r>
            <a:endParaRPr lang="en-US" sz="1000" i="1" dirty="0"/>
          </a:p>
        </p:txBody>
      </p:sp>
      <p:sp>
        <p:nvSpPr>
          <p:cNvPr id="45" name="Left Brace 44"/>
          <p:cNvSpPr/>
          <p:nvPr/>
        </p:nvSpPr>
        <p:spPr>
          <a:xfrm>
            <a:off x="3337858" y="2235909"/>
            <a:ext cx="153463" cy="678615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TextBox 12"/>
          <p:cNvSpPr txBox="1">
            <a:spLocks noChangeArrowheads="1"/>
          </p:cNvSpPr>
          <p:nvPr/>
        </p:nvSpPr>
        <p:spPr bwMode="auto">
          <a:xfrm>
            <a:off x="152400" y="3304401"/>
            <a:ext cx="1444752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1/30</a:t>
            </a:r>
            <a:endParaRPr lang="en-US" sz="1200" kern="0" dirty="0"/>
          </a:p>
        </p:txBody>
      </p:sp>
      <p:sp>
        <p:nvSpPr>
          <p:cNvPr id="49" name="TextBox 12"/>
          <p:cNvSpPr txBox="1">
            <a:spLocks noChangeArrowheads="1"/>
          </p:cNvSpPr>
          <p:nvPr/>
        </p:nvSpPr>
        <p:spPr bwMode="auto">
          <a:xfrm>
            <a:off x="3121902" y="4160249"/>
            <a:ext cx="1444752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August</a:t>
            </a:r>
            <a:endParaRPr lang="en-US" sz="1200" kern="0" dirty="0"/>
          </a:p>
        </p:txBody>
      </p:sp>
      <p:sp>
        <p:nvSpPr>
          <p:cNvPr id="50" name="TextBox 12"/>
          <p:cNvSpPr txBox="1">
            <a:spLocks noChangeArrowheads="1"/>
          </p:cNvSpPr>
          <p:nvPr/>
        </p:nvSpPr>
        <p:spPr bwMode="auto">
          <a:xfrm>
            <a:off x="6022848" y="2163391"/>
            <a:ext cx="1444752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October</a:t>
            </a:r>
            <a:endParaRPr lang="en-US" sz="1200" kern="0" dirty="0"/>
          </a:p>
        </p:txBody>
      </p:sp>
      <p:sp>
        <p:nvSpPr>
          <p:cNvPr id="56" name="TextBox 12"/>
          <p:cNvSpPr txBox="1">
            <a:spLocks noChangeArrowheads="1"/>
          </p:cNvSpPr>
          <p:nvPr/>
        </p:nvSpPr>
        <p:spPr bwMode="auto">
          <a:xfrm>
            <a:off x="4147323" y="3717679"/>
            <a:ext cx="2144925" cy="438582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Q3  RIOO</a:t>
            </a:r>
          </a:p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0" kern="0" dirty="0" smtClean="0"/>
              <a:t>RARF Go-Live for View/Update</a:t>
            </a:r>
            <a:endParaRPr lang="en-US" sz="1000" b="0" kern="0" dirty="0"/>
          </a:p>
        </p:txBody>
      </p:sp>
      <p:sp>
        <p:nvSpPr>
          <p:cNvPr id="58" name="TextBox 57"/>
          <p:cNvSpPr txBox="1"/>
          <p:nvPr/>
        </p:nvSpPr>
        <p:spPr>
          <a:xfrm>
            <a:off x="1293429" y="4206145"/>
            <a:ext cx="370549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 smtClean="0">
                <a:latin typeface="Wingdings" panose="05000000000000000000" pitchFamily="2" charset="2"/>
              </a:rPr>
              <a:t>ü</a:t>
            </a: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300" b="1" i="1" kern="0" dirty="0">
              <a:solidFill>
                <a:srgbClr val="000000"/>
              </a:solidFill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300" b="1" i="1" kern="0" dirty="0" smtClean="0">
              <a:solidFill>
                <a:srgbClr val="000000"/>
              </a:solidFill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>
                <a:latin typeface="Wingdings" panose="05000000000000000000" pitchFamily="2" charset="2"/>
              </a:rPr>
              <a:t>ü</a:t>
            </a:r>
            <a:endParaRPr lang="en-US" sz="1200" dirty="0" smtClean="0">
              <a:latin typeface="Wingdings" panose="05000000000000000000" pitchFamily="2" charset="2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300" b="1" i="1" kern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 smtClean="0">
                <a:latin typeface="Wingdings" panose="05000000000000000000" pitchFamily="2" charset="2"/>
              </a:rPr>
              <a:t>ü</a:t>
            </a:r>
            <a:endParaRPr lang="en-US" sz="500" b="1" i="1" kern="0" dirty="0">
              <a:solidFill>
                <a:srgbClr val="000000"/>
              </a:solidFill>
            </a:endParaRPr>
          </a:p>
        </p:txBody>
      </p:sp>
      <p:cxnSp>
        <p:nvCxnSpPr>
          <p:cNvPr id="5" name="Straight Arrow Connector 4"/>
          <p:cNvCxnSpPr/>
          <p:nvPr/>
        </p:nvCxnSpPr>
        <p:spPr>
          <a:xfrm flipH="1">
            <a:off x="8252910" y="1995187"/>
            <a:ext cx="1763" cy="17291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/>
        </p:nvSpPr>
        <p:spPr>
          <a:xfrm>
            <a:off x="2778095" y="1357405"/>
            <a:ext cx="370549" cy="11541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 smtClean="0">
                <a:latin typeface="Wingdings" panose="05000000000000000000" pitchFamily="2" charset="2"/>
              </a:rPr>
              <a:t>ü</a:t>
            </a: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300" b="1" i="1" kern="0" dirty="0" smtClean="0">
              <a:solidFill>
                <a:srgbClr val="000000"/>
              </a:solidFill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>
                <a:latin typeface="Wingdings" panose="05000000000000000000" pitchFamily="2" charset="2"/>
              </a:rPr>
              <a:t>ü</a:t>
            </a:r>
            <a:endParaRPr lang="en-US" sz="1200" dirty="0" smtClean="0">
              <a:latin typeface="Wingdings" panose="05000000000000000000" pitchFamily="2" charset="2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 smtClean="0">
                <a:latin typeface="Wingdings" panose="05000000000000000000" pitchFamily="2" charset="2"/>
              </a:rPr>
              <a:t>ü</a:t>
            </a:r>
            <a:endParaRPr lang="en-US" sz="1000" b="1" i="1" kern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500" dirty="0" smtClean="0">
              <a:latin typeface="Wingdings" panose="05000000000000000000" pitchFamily="2" charset="2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 smtClean="0">
                <a:latin typeface="Wingdings" panose="05000000000000000000" pitchFamily="2" charset="2"/>
              </a:rPr>
              <a:t>ü</a:t>
            </a:r>
            <a:endParaRPr lang="en-US" sz="700" b="1" i="1" kern="0" dirty="0">
              <a:solidFill>
                <a:srgbClr val="000000"/>
              </a:solidFill>
            </a:endParaRPr>
          </a:p>
        </p:txBody>
      </p:sp>
      <p:sp>
        <p:nvSpPr>
          <p:cNvPr id="59" name="TextBox 12"/>
          <p:cNvSpPr txBox="1">
            <a:spLocks noChangeArrowheads="1"/>
          </p:cNvSpPr>
          <p:nvPr/>
        </p:nvSpPr>
        <p:spPr bwMode="auto">
          <a:xfrm>
            <a:off x="6010129" y="4121699"/>
            <a:ext cx="1453657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2022 Go-Lives</a:t>
            </a:r>
            <a:endParaRPr lang="en-US" sz="1200" b="0" kern="0" dirty="0"/>
          </a:p>
        </p:txBody>
      </p:sp>
      <p:sp>
        <p:nvSpPr>
          <p:cNvPr id="60" name="TextBox 59"/>
          <p:cNvSpPr txBox="1"/>
          <p:nvPr/>
        </p:nvSpPr>
        <p:spPr>
          <a:xfrm>
            <a:off x="7164760" y="4406888"/>
            <a:ext cx="3705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I</a:t>
            </a:r>
            <a:endParaRPr kumimoji="0" lang="en-US" sz="10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3276309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19882"/>
            <a:ext cx="8839200" cy="442118"/>
          </a:xfrm>
        </p:spPr>
        <p:txBody>
          <a:bodyPr/>
          <a:lstStyle/>
          <a:p>
            <a:r>
              <a:rPr lang="en-US" sz="1800" dirty="0" smtClean="0"/>
              <a:t>Approved Revision Requests “Not Started” – Planned to Start in Future Months</a:t>
            </a:r>
            <a:endParaRPr lang="en-US" sz="18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381000" cy="212725"/>
          </a:xfrm>
        </p:spPr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3722516"/>
              </p:ext>
            </p:extLst>
          </p:nvPr>
        </p:nvGraphicFramePr>
        <p:xfrm>
          <a:off x="76200" y="786444"/>
          <a:ext cx="8991599" cy="483112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640568"/>
                <a:gridCol w="838200"/>
                <a:gridCol w="762000"/>
                <a:gridCol w="990600"/>
                <a:gridCol w="760231"/>
              </a:tblGrid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Revision Request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chemeClr val="accent4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/>
                        <a:t>Target</a:t>
                      </a:r>
                    </a:p>
                    <a:p>
                      <a:pPr algn="ctr"/>
                      <a:r>
                        <a:rPr lang="en-US" sz="1100" b="1" dirty="0" smtClean="0"/>
                        <a:t>Start Date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chemeClr val="accent4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Release Target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chemeClr val="accent4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Cost Estimate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chemeClr val="accent4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Author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chemeClr val="accent4">
                        <a:lumMod val="10000"/>
                        <a:lumOff val="90000"/>
                      </a:schemeClr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NPRR998 </a:t>
                      </a: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– ERS Deployment and Recall Messages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May 2020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2020-R5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$15k-$25k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ERCOT</a:t>
                      </a:r>
                    </a:p>
                  </a:txBody>
                  <a:tcPr marT="45732" marB="45732" anchor="ctr"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SCR806 </a:t>
                      </a: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– Adding QSE and DME Information to Disclosure Reports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June 2020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2020-R6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$65k-$95k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ERCOT</a:t>
                      </a:r>
                    </a:p>
                  </a:txBody>
                  <a:tcPr marT="45732" marB="45732" anchor="ctr"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NPRR978 </a:t>
                      </a: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– Alignment with Amendments to PUCT Substantive Rule 25.505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June</a:t>
                      </a:r>
                      <a:r>
                        <a:rPr lang="en-US" sz="105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2020</a:t>
                      </a:r>
                      <a:endParaRPr lang="en-US" sz="105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2020-R6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$65k-$95k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ERCOT</a:t>
                      </a:r>
                    </a:p>
                  </a:txBody>
                  <a:tcPr marT="45732" marB="45732" anchor="ctr"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NPRR963</a:t>
                      </a: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– Creation of Generation &amp; Controllable Load Resource Group </a:t>
                      </a:r>
                      <a:r>
                        <a:rPr lang="en-US" sz="105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(GCLR Group)</a:t>
                      </a:r>
                      <a:endParaRPr lang="en-US" sz="1100" b="0" i="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Q3</a:t>
                      </a:r>
                      <a:r>
                        <a:rPr lang="en-US" sz="105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2020</a:t>
                      </a:r>
                      <a:endParaRPr lang="en-US" sz="105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TBD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$150k-$200k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Tenaska</a:t>
                      </a:r>
                    </a:p>
                  </a:txBody>
                  <a:tcPr marT="45732" marB="45732" anchor="ctr"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NPRR904 </a:t>
                      </a: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– Revisions to Real-Time On-Line Reliability Deployment Price Adder for ERCOT-Directed Actions Related to DC Ties and to Correct Design Flaws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Q3</a:t>
                      </a:r>
                      <a:r>
                        <a:rPr lang="en-US" sz="105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2020</a:t>
                      </a:r>
                      <a:endParaRPr lang="en-US" sz="105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TBD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$200k-$300k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Rainbow</a:t>
                      </a:r>
                    </a:p>
                  </a:txBody>
                  <a:tcPr marT="45732" marB="45732" anchor="ctr"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OBDRR009 </a:t>
                      </a: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– ORDC OBD Revisions for ERCOT-Directed Actions Related to DC Ties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Q3</a:t>
                      </a:r>
                      <a:r>
                        <a:rPr lang="en-US" sz="105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2020</a:t>
                      </a:r>
                      <a:endParaRPr lang="en-US" sz="105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TBD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$30k-$50k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Rainbow</a:t>
                      </a:r>
                    </a:p>
                  </a:txBody>
                  <a:tcPr marT="45732" marB="45732" anchor="ctr"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SCR800 </a:t>
                      </a: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– Addition of DC Tie Ramp to GTBD Calculation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Q3</a:t>
                      </a:r>
                      <a:r>
                        <a:rPr lang="en-US" sz="105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2020</a:t>
                      </a:r>
                      <a:endParaRPr lang="en-US" sz="105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TBD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$30k-$50k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ERCOT</a:t>
                      </a:r>
                    </a:p>
                  </a:txBody>
                  <a:tcPr marT="45732" marB="45732" anchor="ctr"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NPRR962</a:t>
                      </a: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– Publish Approved DC Tie Schedules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Q3</a:t>
                      </a:r>
                      <a:r>
                        <a:rPr lang="en-US" sz="105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2020</a:t>
                      </a:r>
                      <a:endParaRPr lang="en-US" sz="105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TBD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$15k-$30k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ERCOT</a:t>
                      </a:r>
                    </a:p>
                  </a:txBody>
                  <a:tcPr marT="45732" marB="45732" anchor="ctr"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NPRR930</a:t>
                      </a: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– Process Pricing and Cost Recovery for Delayed Resource Outages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Q3</a:t>
                      </a:r>
                      <a:r>
                        <a:rPr lang="en-US" sz="105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2020</a:t>
                      </a:r>
                      <a:endParaRPr lang="en-US" sz="105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TBD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$100k-$200k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Citigroup</a:t>
                      </a:r>
                    </a:p>
                  </a:txBody>
                  <a:tcPr marT="45732" marB="45732" anchor="ctr"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NPRR936</a:t>
                      </a: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– CRR Account Holder Limits</a:t>
                      </a:r>
                      <a:endParaRPr lang="en-US" sz="800" b="1" i="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Q3</a:t>
                      </a:r>
                      <a:r>
                        <a:rPr lang="en-US" sz="105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2020</a:t>
                      </a:r>
                      <a:endParaRPr lang="en-US" sz="105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TBD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$150k-$250k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Engie</a:t>
                      </a: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SCR799 </a:t>
                      </a: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–</a:t>
                      </a:r>
                      <a:r>
                        <a:rPr lang="en-US" sz="11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ERCOT Outage Study Cases in the System Operations Test </a:t>
                      </a:r>
                      <a:r>
                        <a:rPr lang="en-US" sz="1100" b="0" i="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Env</a:t>
                      </a: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 (SOTE)</a:t>
                      </a:r>
                      <a:endParaRPr lang="en-US" sz="800" b="1" i="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Q3</a:t>
                      </a:r>
                      <a:r>
                        <a:rPr lang="en-US" sz="105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2020</a:t>
                      </a:r>
                      <a:endParaRPr lang="en-US" sz="105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TBD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$150k-$250k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Oncor</a:t>
                      </a: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noFill/>
                  </a:tcPr>
                </a:tc>
              </a:tr>
            </a:tbl>
          </a:graphicData>
        </a:graphic>
      </p:graphicFrame>
      <p:sp>
        <p:nvSpPr>
          <p:cNvPr id="13" name="TextBox 22"/>
          <p:cNvSpPr txBox="1">
            <a:spLocks noChangeArrowheads="1"/>
          </p:cNvSpPr>
          <p:nvPr/>
        </p:nvSpPr>
        <p:spPr bwMode="auto">
          <a:xfrm>
            <a:off x="4876800" y="6278917"/>
            <a:ext cx="2501608" cy="261610"/>
          </a:xfrm>
          <a:prstGeom prst="rect">
            <a:avLst/>
          </a:prstGeom>
          <a:solidFill>
            <a:srgbClr val="99FF99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100" kern="0" dirty="0" smtClean="0">
                <a:solidFill>
                  <a:srgbClr val="000000"/>
                </a:solidFill>
              </a:rPr>
              <a:t>Project </a:t>
            </a:r>
            <a:r>
              <a:rPr kumimoji="0" lang="en-US" sz="1100" b="1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Initiations – </a:t>
            </a:r>
            <a:r>
              <a:rPr lang="en-US" sz="1100" kern="0" dirty="0" smtClean="0">
                <a:solidFill>
                  <a:srgbClr val="000000"/>
                </a:solidFill>
              </a:rPr>
              <a:t>Next 3 Months</a:t>
            </a:r>
            <a:endParaRPr kumimoji="0" lang="en-US" sz="1100" b="1" i="0" u="none" strike="noStrike" kern="0" cap="none" spc="0" normalizeH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28599" y="5622982"/>
            <a:ext cx="8686800" cy="685800"/>
          </a:xfrm>
        </p:spPr>
        <p:txBody>
          <a:bodyPr/>
          <a:lstStyle/>
          <a:p>
            <a:pPr marL="0" indent="0" algn="ctr">
              <a:buNone/>
            </a:pPr>
            <a:r>
              <a:rPr lang="en-US" sz="1600" i="1" dirty="0" smtClean="0"/>
              <a:t>Note: Target Start Dates are subject to change.  </a:t>
            </a:r>
          </a:p>
          <a:p>
            <a:pPr marL="0" indent="0" algn="ctr">
              <a:buNone/>
            </a:pPr>
            <a:r>
              <a:rPr lang="en-US" sz="1600" i="1" dirty="0" smtClean="0"/>
              <a:t>Based on recent developments, ERCOT is evaluating project capacity.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811142" y="1844618"/>
            <a:ext cx="97975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>
                <a:solidFill>
                  <a:srgbClr val="FF0000"/>
                </a:solidFill>
              </a:rPr>
              <a:t>REGULATORY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809226" y="2220718"/>
            <a:ext cx="97975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>
                <a:solidFill>
                  <a:srgbClr val="FF0000"/>
                </a:solidFill>
              </a:rPr>
              <a:t>REGULATORY</a:t>
            </a:r>
            <a:endParaRPr lang="en-US" sz="1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1831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4114800" cy="518318"/>
          </a:xfrm>
        </p:spPr>
        <p:txBody>
          <a:bodyPr/>
          <a:lstStyle/>
          <a:p>
            <a:r>
              <a:rPr lang="en-US" sz="2400" dirty="0" smtClean="0"/>
              <a:t>2020 Project Spending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535952" y="6533145"/>
            <a:ext cx="457200" cy="212725"/>
          </a:xfrm>
        </p:spPr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extBox 22"/>
          <p:cNvSpPr txBox="1">
            <a:spLocks noChangeArrowheads="1"/>
          </p:cNvSpPr>
          <p:nvPr/>
        </p:nvSpPr>
        <p:spPr bwMode="auto">
          <a:xfrm>
            <a:off x="2327176" y="6043404"/>
            <a:ext cx="5867400" cy="27699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200" dirty="0" smtClean="0">
                <a:solidFill>
                  <a:prstClr val="black"/>
                </a:solidFill>
              </a:rPr>
              <a:t>2020 PPL Budget  =  $29.0M</a:t>
            </a:r>
            <a:endParaRPr lang="en-US" sz="800" b="0" dirty="0">
              <a:solidFill>
                <a:prstClr val="black"/>
              </a:solidFill>
            </a:endParaRPr>
          </a:p>
        </p:txBody>
      </p:sp>
      <p:sp>
        <p:nvSpPr>
          <p:cNvPr id="6" name="TextBox 22"/>
          <p:cNvSpPr txBox="1">
            <a:spLocks noChangeArrowheads="1"/>
          </p:cNvSpPr>
          <p:nvPr/>
        </p:nvSpPr>
        <p:spPr bwMode="auto">
          <a:xfrm>
            <a:off x="2327176" y="6316252"/>
            <a:ext cx="5867400" cy="246221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xtLst/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000" dirty="0" smtClean="0">
                <a:solidFill>
                  <a:srgbClr val="FF0000"/>
                </a:solidFill>
              </a:rPr>
              <a:t>“Potential Demand” represents internal ERCOT projects that have not been fully approved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953000" y="210453"/>
            <a:ext cx="3962400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bg1"/>
                </a:solidFill>
              </a:rPr>
              <a:t>May actuals not yet available</a:t>
            </a:r>
          </a:p>
          <a:p>
            <a:pPr algn="ctr"/>
            <a:r>
              <a:rPr lang="en-US" sz="1600" dirty="0" smtClean="0">
                <a:solidFill>
                  <a:schemeClr val="bg1"/>
                </a:solidFill>
              </a:rPr>
              <a:t>June-December forecasts are updated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3" y="804335"/>
            <a:ext cx="8993152" cy="5090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0388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7391400" cy="518318"/>
          </a:xfrm>
        </p:spPr>
        <p:txBody>
          <a:bodyPr/>
          <a:lstStyle/>
          <a:p>
            <a:r>
              <a:rPr lang="en-US" sz="2400" dirty="0"/>
              <a:t>Revision Request Funding Placeholder Status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28600" y="990601"/>
            <a:ext cx="8686800" cy="1981200"/>
          </a:xfrm>
        </p:spPr>
        <p:txBody>
          <a:bodyPr/>
          <a:lstStyle/>
          <a:p>
            <a:r>
              <a:rPr lang="en-US" sz="2000" dirty="0" smtClean="0"/>
              <a:t>In ERCOT’s 2020/2021 proposed budget, the following amounts are allocated for Revision </a:t>
            </a:r>
            <a:r>
              <a:rPr lang="en-US" sz="2000" dirty="0"/>
              <a:t>Request </a:t>
            </a:r>
            <a:r>
              <a:rPr lang="en-US" sz="2000" dirty="0" smtClean="0"/>
              <a:t>work</a:t>
            </a:r>
          </a:p>
          <a:p>
            <a:pPr lvl="1"/>
            <a:r>
              <a:rPr lang="en-US" sz="1600" dirty="0" smtClean="0"/>
              <a:t>2020 = $4M</a:t>
            </a:r>
          </a:p>
          <a:p>
            <a:pPr lvl="1"/>
            <a:r>
              <a:rPr lang="en-US" sz="1600" dirty="0" smtClean="0"/>
              <a:t>2021 = $4M</a:t>
            </a:r>
          </a:p>
          <a:p>
            <a:pPr marL="457200" indent="-457200">
              <a:buFont typeface="+mj-lt"/>
              <a:buAutoNum type="arabicPeriod"/>
            </a:pPr>
            <a:endParaRPr lang="en-US" sz="900" dirty="0" smtClean="0">
              <a:solidFill>
                <a:srgbClr val="FF0000"/>
              </a:solidFill>
            </a:endParaRPr>
          </a:p>
          <a:p>
            <a:r>
              <a:rPr lang="en-US" sz="2000" dirty="0" smtClean="0"/>
              <a:t>Yearly Revision Request Spending Forecast Summary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199193"/>
              </p:ext>
            </p:extLst>
          </p:nvPr>
        </p:nvGraphicFramePr>
        <p:xfrm>
          <a:off x="1219200" y="2971800"/>
          <a:ext cx="6840064" cy="2870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38332"/>
                <a:gridCol w="1600866"/>
                <a:gridCol w="1600866"/>
              </a:tblGrid>
              <a:tr h="558800">
                <a:tc>
                  <a:txBody>
                    <a:bodyPr/>
                    <a:lstStyle/>
                    <a:p>
                      <a:pPr algn="l"/>
                      <a:r>
                        <a:rPr lang="en-US" sz="2000" dirty="0" smtClean="0"/>
                        <a:t>Project Status</a:t>
                      </a:r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2020</a:t>
                      </a:r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2021</a:t>
                      </a:r>
                      <a:endParaRPr lang="en-US" sz="2000" dirty="0"/>
                    </a:p>
                  </a:txBody>
                  <a:tcPr anchor="ctr"/>
                </a:tc>
              </a:tr>
              <a:tr h="431800">
                <a:tc>
                  <a:txBody>
                    <a:bodyPr/>
                    <a:lstStyle/>
                    <a:p>
                      <a:r>
                        <a:rPr lang="en-US" i="1" dirty="0" smtClean="0"/>
                        <a:t>YTD Actuals</a:t>
                      </a:r>
                      <a:endParaRPr lang="en-US" i="1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i="1" dirty="0" smtClean="0"/>
                        <a:t>$0.90M</a:t>
                      </a:r>
                      <a:endParaRPr lang="en-US" i="1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i="1" dirty="0" smtClean="0"/>
                        <a:t>-</a:t>
                      </a:r>
                      <a:endParaRPr lang="en-US" i="1" dirty="0"/>
                    </a:p>
                  </a:txBody>
                  <a:tcPr anchor="ctr">
                    <a:noFill/>
                  </a:tcPr>
                </a:tc>
              </a:tr>
              <a:tr h="431800">
                <a:tc>
                  <a:txBody>
                    <a:bodyPr/>
                    <a:lstStyle/>
                    <a:p>
                      <a:r>
                        <a:rPr lang="en-US" dirty="0" smtClean="0"/>
                        <a:t>Approved – In-Flight / Complete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$2.91M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$1.71M</a:t>
                      </a:r>
                      <a:endParaRPr lang="en-US" dirty="0"/>
                    </a:p>
                  </a:txBody>
                  <a:tcPr anchor="ctr"/>
                </a:tc>
              </a:tr>
              <a:tr h="457200">
                <a:tc>
                  <a:txBody>
                    <a:bodyPr/>
                    <a:lstStyle/>
                    <a:p>
                      <a:r>
                        <a:rPr lang="en-US" dirty="0" smtClean="0"/>
                        <a:t>Approved – Not Started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$0.57M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$1.81M</a:t>
                      </a:r>
                      <a:endParaRPr lang="en-US" dirty="0"/>
                    </a:p>
                  </a:txBody>
                  <a:tcPr anchor="ctr"/>
                </a:tc>
              </a:tr>
              <a:tr h="457200">
                <a:tc>
                  <a:txBody>
                    <a:bodyPr/>
                    <a:lstStyle/>
                    <a:p>
                      <a:r>
                        <a:rPr lang="en-US" dirty="0" smtClean="0"/>
                        <a:t>Remaining Funding</a:t>
                      </a:r>
                      <a:endParaRPr lang="en-US" dirty="0"/>
                    </a:p>
                  </a:txBody>
                  <a:tcPr anchor="ctr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$0.52M</a:t>
                      </a:r>
                      <a:endParaRPr lang="en-US" dirty="0"/>
                    </a:p>
                  </a:txBody>
                  <a:tcPr anchor="ctr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$0.48M</a:t>
                      </a:r>
                      <a:endParaRPr lang="en-US" dirty="0"/>
                    </a:p>
                  </a:txBody>
                  <a:tcPr anchor="ctr">
                    <a:solidFill>
                      <a:srgbClr val="FFFF99"/>
                    </a:solidFill>
                  </a:tcPr>
                </a:tc>
              </a:tr>
              <a:tr h="533400">
                <a:tc>
                  <a:txBody>
                    <a:bodyPr/>
                    <a:lstStyle/>
                    <a:p>
                      <a:r>
                        <a:rPr lang="en-US" dirty="0" smtClean="0"/>
                        <a:t>Total Allocation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$4.00M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$4.00M</a:t>
                      </a:r>
                      <a:endParaRPr lang="en-US" dirty="0"/>
                    </a:p>
                  </a:txBody>
                  <a:tcPr anchor="ctr"/>
                </a:tc>
              </a:tr>
            </a:tbl>
          </a:graphicData>
        </a:graphic>
      </p:graphicFrame>
      <p:cxnSp>
        <p:nvCxnSpPr>
          <p:cNvPr id="6" name="Straight Connector 5"/>
          <p:cNvCxnSpPr/>
          <p:nvPr/>
        </p:nvCxnSpPr>
        <p:spPr>
          <a:xfrm>
            <a:off x="1219200" y="5327920"/>
            <a:ext cx="6840064" cy="0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1219200" y="5822902"/>
            <a:ext cx="6840064" cy="0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1219200" y="3556000"/>
            <a:ext cx="6840064" cy="0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3256539" y="3623235"/>
            <a:ext cx="12602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As of 4/30/2020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898051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229600" cy="518318"/>
          </a:xfrm>
        </p:spPr>
        <p:txBody>
          <a:bodyPr/>
          <a:lstStyle/>
          <a:p>
            <a:r>
              <a:rPr lang="en-US" sz="2200" dirty="0" smtClean="0"/>
              <a:t>Priority / Rank Options for Revision Requests with Impacts</a:t>
            </a:r>
            <a:endParaRPr lang="en-US" sz="2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8</a:t>
            </a:fld>
            <a:endParaRPr lang="en-US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2568272"/>
              </p:ext>
            </p:extLst>
          </p:nvPr>
        </p:nvGraphicFramePr>
        <p:xfrm>
          <a:off x="228600" y="1008135"/>
          <a:ext cx="8686799" cy="431278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5400"/>
                <a:gridCol w="3276600"/>
                <a:gridCol w="762000"/>
                <a:gridCol w="762000"/>
                <a:gridCol w="2590799"/>
              </a:tblGrid>
              <a:tr h="639946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Revision Request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Description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Priority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Rank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Comments</a:t>
                      </a:r>
                      <a:endParaRPr lang="en-US" sz="1400" dirty="0"/>
                    </a:p>
                  </a:txBody>
                  <a:tcPr anchor="ctr"/>
                </a:tc>
              </a:tr>
              <a:tr h="642243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NPRR987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BESTF-3 Energy Storage Resource Contribution to Physical Responsive Capability and Real-Time On-Line Reserve Capacity Calculations</a:t>
                      </a:r>
                      <a:endParaRPr lang="en-US" sz="100" i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2020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3010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kern="1200" baseline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MMS impacts </a:t>
                      </a:r>
                      <a:r>
                        <a:rPr lang="en-US" sz="11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 Consider delivering after MMS/OS Tech Refresh</a:t>
                      </a:r>
                    </a:p>
                    <a:p>
                      <a:pPr rtl="0"/>
                      <a:endParaRPr lang="en-US" sz="1100" b="0" i="0" u="none" strike="noStrike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rtl="0"/>
                      <a:r>
                        <a:rPr lang="en-US" sz="11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Target go-live: mid- to late-2021</a:t>
                      </a:r>
                    </a:p>
                    <a:p>
                      <a:pPr rtl="0"/>
                      <a:endParaRPr lang="en-US" sz="1100" b="0" i="0" u="none" strike="noStrike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rtl="0"/>
                      <a:r>
                        <a:rPr lang="en-US" sz="11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Relates to both “combo” model and “single” model</a:t>
                      </a:r>
                    </a:p>
                  </a:txBody>
                  <a:tcPr anchor="ctr"/>
                </a:tc>
              </a:tr>
              <a:tr h="642243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NPRR1006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Update Real-Time On-Line Reliability Deployment Price Adder Inputs to Match Actual Data</a:t>
                      </a:r>
                      <a:endParaRPr lang="en-US" sz="100" i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2020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3020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rtl="0"/>
                      <a:r>
                        <a:rPr lang="en-US" sz="11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Targeting completion of IA prior to May PRS </a:t>
                      </a:r>
                      <a:r>
                        <a:rPr lang="en-US" sz="11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meeting</a:t>
                      </a:r>
                    </a:p>
                    <a:p>
                      <a:pPr rtl="0"/>
                      <a:endParaRPr lang="en-US" sz="1100" b="0" i="0" u="none" strike="noStrike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kern="1200" baseline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MMS impacts </a:t>
                      </a:r>
                      <a:r>
                        <a:rPr lang="en-US" sz="11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 Consider delivering after MMS/OS Tech Refresh</a:t>
                      </a:r>
                    </a:p>
                    <a:p>
                      <a:pPr rtl="0"/>
                      <a:endParaRPr lang="en-US" sz="1100" b="0" i="0" u="none" strike="noStrike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Target start late in 2020 for a mid-2021 go-live</a:t>
                      </a:r>
                    </a:p>
                  </a:txBody>
                  <a:tcPr anchor="ctr"/>
                </a:tc>
              </a:tr>
              <a:tr h="642243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NPRR1019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Pricing and Settlement Changes for Switchable Generation Resources (SWGRs) Instructed to Switch to ERCOT</a:t>
                      </a:r>
                      <a:endParaRPr lang="en-US" sz="100" i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2020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3030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kern="1200" baseline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MMS impacts </a:t>
                      </a:r>
                      <a:r>
                        <a:rPr lang="en-US" sz="11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 Consider delivering after MMS/OS Tech </a:t>
                      </a:r>
                      <a:r>
                        <a:rPr lang="en-US" sz="11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Refresh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b="0" i="0" u="none" strike="noStrike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Target start late in 2020 for a mid-2021 go-live</a:t>
                      </a:r>
                      <a:endParaRPr lang="en-US" sz="1100" b="0" i="0" u="none" strike="noStrike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9334934"/>
              </p:ext>
            </p:extLst>
          </p:nvPr>
        </p:nvGraphicFramePr>
        <p:xfrm>
          <a:off x="4729051" y="716680"/>
          <a:ext cx="1645404" cy="2914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5404"/>
              </a:tblGrid>
              <a:tr h="29145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Options for…</a:t>
                      </a:r>
                      <a:endParaRPr lang="en-US" sz="120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6" name="TextBox 23"/>
          <p:cNvSpPr txBox="1">
            <a:spLocks noChangeArrowheads="1"/>
          </p:cNvSpPr>
          <p:nvPr/>
        </p:nvSpPr>
        <p:spPr bwMode="auto">
          <a:xfrm>
            <a:off x="2438400" y="5552853"/>
            <a:ext cx="3352800" cy="661720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u="sng" kern="0" dirty="0" smtClean="0">
                <a:solidFill>
                  <a:srgbClr val="000000"/>
                </a:solidFill>
              </a:rPr>
              <a:t>PPL Rank Information</a:t>
            </a:r>
            <a:endParaRPr kumimoji="0" lang="en-US" sz="1000" i="0" u="sng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tabLst>
                <a:tab pos="2455863" algn="l"/>
              </a:tabLst>
              <a:defRPr/>
            </a:pPr>
            <a:r>
              <a:rPr lang="en-US" sz="900" b="0" kern="0" dirty="0" smtClean="0">
                <a:solidFill>
                  <a:srgbClr val="000000"/>
                </a:solidFill>
              </a:rPr>
              <a:t>Next </a:t>
            </a:r>
            <a:r>
              <a:rPr lang="en-US" sz="900" b="0" kern="0" dirty="0">
                <a:solidFill>
                  <a:srgbClr val="000000"/>
                </a:solidFill>
              </a:rPr>
              <a:t>available </a:t>
            </a:r>
            <a:r>
              <a:rPr lang="en-US" sz="900" b="0" kern="0" dirty="0" smtClean="0">
                <a:solidFill>
                  <a:srgbClr val="000000"/>
                </a:solidFill>
              </a:rPr>
              <a:t>2020 </a:t>
            </a:r>
            <a:r>
              <a:rPr lang="en-US" sz="900" b="0" kern="0" dirty="0">
                <a:solidFill>
                  <a:srgbClr val="000000"/>
                </a:solidFill>
              </a:rPr>
              <a:t>Rank in Business Strategy 	= </a:t>
            </a:r>
            <a:r>
              <a:rPr lang="en-US" sz="900" b="0" kern="0" dirty="0" smtClean="0">
                <a:solidFill>
                  <a:srgbClr val="000000"/>
                </a:solidFill>
              </a:rPr>
              <a:t>3010</a:t>
            </a:r>
            <a:endParaRPr lang="en-US" sz="900" b="0" kern="0" dirty="0">
              <a:solidFill>
                <a:srgbClr val="000000"/>
              </a:solidFill>
            </a:endParaRPr>
          </a:p>
          <a:p>
            <a:pPr lvl="0" eaLnBrk="1" fontAlgn="base" hangingPunct="1">
              <a:spcBef>
                <a:spcPct val="0"/>
              </a:spcBef>
              <a:spcAft>
                <a:spcPct val="0"/>
              </a:spcAft>
              <a:tabLst>
                <a:tab pos="2455863" algn="l"/>
              </a:tabLst>
              <a:defRPr/>
            </a:pPr>
            <a:r>
              <a:rPr lang="en-US" sz="900" b="0" kern="0" dirty="0" smtClean="0">
                <a:solidFill>
                  <a:srgbClr val="000000"/>
                </a:solidFill>
              </a:rPr>
              <a:t>Next </a:t>
            </a:r>
            <a:r>
              <a:rPr lang="en-US" sz="900" b="0" kern="0" dirty="0">
                <a:solidFill>
                  <a:srgbClr val="000000"/>
                </a:solidFill>
              </a:rPr>
              <a:t>available </a:t>
            </a:r>
            <a:r>
              <a:rPr lang="en-US" sz="900" b="0" kern="0" dirty="0" smtClean="0">
                <a:solidFill>
                  <a:srgbClr val="000000"/>
                </a:solidFill>
              </a:rPr>
              <a:t>Rank </a:t>
            </a:r>
            <a:r>
              <a:rPr lang="en-US" sz="900" b="0" kern="0" dirty="0">
                <a:solidFill>
                  <a:srgbClr val="000000"/>
                </a:solidFill>
              </a:rPr>
              <a:t>in </a:t>
            </a:r>
            <a:r>
              <a:rPr lang="en-US" sz="900" b="0" kern="0" dirty="0" smtClean="0">
                <a:solidFill>
                  <a:srgbClr val="000000"/>
                </a:solidFill>
              </a:rPr>
              <a:t>Regulatory	=   260</a:t>
            </a:r>
          </a:p>
        </p:txBody>
      </p:sp>
      <p:sp>
        <p:nvSpPr>
          <p:cNvPr id="7" name="TextBox 23"/>
          <p:cNvSpPr txBox="1">
            <a:spLocks noChangeArrowheads="1"/>
          </p:cNvSpPr>
          <p:nvPr/>
        </p:nvSpPr>
        <p:spPr bwMode="auto">
          <a:xfrm>
            <a:off x="6096000" y="5454938"/>
            <a:ext cx="2169858" cy="800219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u="sng" kern="0" dirty="0" smtClean="0">
                <a:solidFill>
                  <a:srgbClr val="000000"/>
                </a:solidFill>
              </a:rPr>
              <a:t>Note</a:t>
            </a:r>
            <a:endParaRPr kumimoji="0" lang="en-US" sz="1000" i="0" u="sng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tabLst>
                <a:tab pos="2455863" algn="l"/>
              </a:tabLst>
              <a:defRPr/>
            </a:pPr>
            <a:r>
              <a:rPr lang="en-US" sz="900" b="0" kern="0" dirty="0" smtClean="0">
                <a:solidFill>
                  <a:srgbClr val="000000"/>
                </a:solidFill>
              </a:rPr>
              <a:t>Items in the Regulatory</a:t>
            </a:r>
            <a:r>
              <a:rPr lang="en-US" sz="900" b="0" kern="0" dirty="0">
                <a:solidFill>
                  <a:srgbClr val="000000"/>
                </a:solidFill>
              </a:rPr>
              <a:t> </a:t>
            </a:r>
            <a:r>
              <a:rPr lang="en-US" sz="900" b="0" kern="0" dirty="0" smtClean="0">
                <a:solidFill>
                  <a:srgbClr val="000000"/>
                </a:solidFill>
              </a:rPr>
              <a:t>section of the PPL are not tracked against the market Revision Request funding allocation</a:t>
            </a:r>
          </a:p>
        </p:txBody>
      </p:sp>
    </p:spTree>
    <p:extLst>
      <p:ext uri="{BB962C8B-B14F-4D97-AF65-F5344CB8AC3E}">
        <p14:creationId xmlns:p14="http://schemas.microsoft.com/office/powerpoint/2010/main" val="135025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248F63C-08AC-4CDD-B36F-0851B11853CB}">
  <ds:schemaRefs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schemas.microsoft.com/office/infopath/2007/PartnerControls"/>
    <ds:schemaRef ds:uri="http://purl.org/dc/terms/"/>
    <ds:schemaRef ds:uri="http://schemas.openxmlformats.org/package/2006/metadata/core-properties"/>
    <ds:schemaRef ds:uri="http://purl.org/dc/dcmitype/"/>
    <ds:schemaRef ds:uri="c34af464-7aa1-4edd-9be4-83dffc1cb926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20884B7F-5407-4A7E-885F-D19D0E5ED72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86AC9E6-93EC-408A-81EA-765D121FF0C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174501</TotalTime>
  <Words>997</Words>
  <Application>Microsoft Office PowerPoint</Application>
  <PresentationFormat>On-screen Show (4:3)</PresentationFormat>
  <Paragraphs>460</Paragraphs>
  <Slides>8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Arial</vt:lpstr>
      <vt:lpstr>Calibri</vt:lpstr>
      <vt:lpstr>Courier New</vt:lpstr>
      <vt:lpstr>Wingdings</vt:lpstr>
      <vt:lpstr>1_Custom Design</vt:lpstr>
      <vt:lpstr>Office Theme</vt:lpstr>
      <vt:lpstr>Custom Design</vt:lpstr>
      <vt:lpstr>PowerPoint Presentation</vt:lpstr>
      <vt:lpstr>PowerPoint Presentation</vt:lpstr>
      <vt:lpstr>Recent / Upcoming Project Implementations</vt:lpstr>
      <vt:lpstr>2020 Release Targets – Board Approved NPRRs / SCRs / xGRRs </vt:lpstr>
      <vt:lpstr>Approved Revision Requests “Not Started” – Planned to Start in Future Months</vt:lpstr>
      <vt:lpstr>2020 Project Spending</vt:lpstr>
      <vt:lpstr>Revision Request Funding Placeholder Status</vt:lpstr>
      <vt:lpstr>Priority / Rank Options for Revision Requests with Impacts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Anderson, Troy</cp:lastModifiedBy>
  <cp:revision>1962</cp:revision>
  <cp:lastPrinted>2020-02-05T17:47:59Z</cp:lastPrinted>
  <dcterms:created xsi:type="dcterms:W3CDTF">2016-01-21T15:20:31Z</dcterms:created>
  <dcterms:modified xsi:type="dcterms:W3CDTF">2020-05-11T20:43:38Z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