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8" r:id="rId5"/>
    <p:sldId id="306" r:id="rId6"/>
    <p:sldId id="278" r:id="rId7"/>
    <p:sldId id="300" r:id="rId8"/>
    <p:sldId id="299" r:id="rId9"/>
    <p:sldId id="301" r:id="rId10"/>
    <p:sldId id="303" r:id="rId11"/>
    <p:sldId id="304" r:id="rId12"/>
    <p:sldId id="302" r:id="rId1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pathi, Pradeep" initials="TP" lastIdx="11" clrIdx="0">
    <p:extLst>
      <p:ext uri="{19B8F6BF-5375-455C-9EA6-DF929625EA0E}">
        <p15:presenceInfo xmlns:p15="http://schemas.microsoft.com/office/powerpoint/2012/main" userId="S::ptripathi@burnsmcd.com::baf054c8-850a-437a-8477-db22c26e59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8" autoAdjust="0"/>
    <p:restoredTop sz="90780" autoAdjust="0"/>
  </p:normalViewPr>
  <p:slideViewPr>
    <p:cSldViewPr snapToGrid="0" snapToObjects="1">
      <p:cViewPr varScale="1">
        <p:scale>
          <a:sx n="77" d="100"/>
          <a:sy n="77" d="100"/>
        </p:scale>
        <p:origin x="1421" y="4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9" d="100"/>
          <a:sy n="99" d="100"/>
        </p:scale>
        <p:origin x="-431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3D098B8-B5B1-9F40-BF24-EB72FB0407B2}" type="datetimeFigureOut">
              <a:rPr lang="en-US" smtClean="0"/>
              <a:t>5/8/2020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3635C57-27A1-3442-AE59-ED75B2152BE8}" type="slidenum">
              <a:rPr lang="en-US" smtClean="0"/>
              <a:t>‹#›</a:t>
            </a:fld>
            <a:endParaRPr lang="en-US" dirty="0"/>
          </a:p>
        </p:txBody>
      </p:sp>
    </p:spTree>
    <p:extLst>
      <p:ext uri="{BB962C8B-B14F-4D97-AF65-F5344CB8AC3E}">
        <p14:creationId xmlns:p14="http://schemas.microsoft.com/office/powerpoint/2010/main" val="285747490"/>
      </p:ext>
    </p:extLst>
  </p:cSld>
  <p:clrMap bg1="lt1" tx1="dk1" bg2="lt2" tx2="dk2" accent1="accent1" accent2="accent2" accent3="accent3" accent4="accent4" accent5="accent5" accent6="accent6" hlink="hlink" folHlink="folHlink"/>
  <p:notesStyle>
    <a:lvl1pPr marL="171450" indent="-171450" algn="l" defTabSz="457200" rtl="0" eaLnBrk="1" latinLnBrk="0" hangingPunct="1">
      <a:buFont typeface="Arial"/>
      <a:buChar char="•"/>
      <a:defRPr sz="1400" kern="1200">
        <a:solidFill>
          <a:schemeClr val="tx1"/>
        </a:solidFill>
        <a:latin typeface="Arial"/>
        <a:ea typeface="+mn-ea"/>
        <a:cs typeface="Arial"/>
      </a:defRPr>
    </a:lvl1pPr>
    <a:lvl2pPr marL="628650" indent="-171450" algn="l" defTabSz="457200" rtl="0" eaLnBrk="1" latinLnBrk="0" hangingPunct="1">
      <a:buFont typeface="Lucida Grande"/>
      <a:buChar char="-"/>
      <a:defRPr sz="1400" kern="1200">
        <a:solidFill>
          <a:schemeClr val="tx1"/>
        </a:solidFill>
        <a:latin typeface="Arial"/>
        <a:ea typeface="+mn-ea"/>
        <a:cs typeface="Arial"/>
      </a:defRPr>
    </a:lvl2pPr>
    <a:lvl3pPr marL="1085850" indent="-171450" algn="l" defTabSz="457200" rtl="0" eaLnBrk="1" latinLnBrk="0" hangingPunct="1">
      <a:buFont typeface="Lucida Grande"/>
      <a:buChar char="-"/>
      <a:defRPr sz="1400" kern="1200">
        <a:solidFill>
          <a:schemeClr val="tx1"/>
        </a:solidFill>
        <a:latin typeface="Arial"/>
        <a:ea typeface="+mn-ea"/>
        <a:cs typeface="Arial"/>
      </a:defRPr>
    </a:lvl3pPr>
    <a:lvl4pPr marL="1543050" indent="-171450" algn="l" defTabSz="457200" rtl="0" eaLnBrk="1" latinLnBrk="0" hangingPunct="1">
      <a:buFont typeface="Lucida Grande"/>
      <a:buChar char="-"/>
      <a:defRPr sz="1400" kern="1200">
        <a:solidFill>
          <a:schemeClr val="tx1"/>
        </a:solidFill>
        <a:latin typeface="Arial"/>
        <a:ea typeface="+mn-ea"/>
        <a:cs typeface="Arial"/>
      </a:defRPr>
    </a:lvl4pPr>
    <a:lvl5pPr marL="2000250" indent="-171450" algn="l" defTabSz="457200" rtl="0" eaLnBrk="1" latinLnBrk="0" hangingPunct="1">
      <a:buFont typeface="Lucida Grande"/>
      <a:buChar char="-"/>
      <a:defRPr sz="1400" kern="1200">
        <a:solidFill>
          <a:schemeClr val="tx1"/>
        </a:solidFill>
        <a:latin typeface="Arial"/>
        <a:ea typeface="+mn-ea"/>
        <a:cs typeface="Arial"/>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635C57-27A1-3442-AE59-ED75B2152BE8}" type="slidenum">
              <a:rPr lang="en-US" smtClean="0"/>
              <a:t>9</a:t>
            </a:fld>
            <a:endParaRPr lang="en-US" dirty="0"/>
          </a:p>
        </p:txBody>
      </p:sp>
    </p:spTree>
    <p:extLst>
      <p:ext uri="{BB962C8B-B14F-4D97-AF65-F5344CB8AC3E}">
        <p14:creationId xmlns:p14="http://schemas.microsoft.com/office/powerpoint/2010/main" val="3012604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1.jpeg"/><Relationship Id="rId7" Type="http://schemas.openxmlformats.org/officeDocument/2006/relationships/image" Target="../media/image7.emf"/><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LCRA_28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1388" y="5811838"/>
            <a:ext cx="22479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7" descr="BlueFACETING-01-01.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17550" cy="688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814750" y="1392595"/>
            <a:ext cx="8164286" cy="615553"/>
          </a:xfrm>
        </p:spPr>
        <p:txBody>
          <a:bodyPr>
            <a:spAutoFit/>
          </a:bodyPr>
          <a:lstStyle>
            <a:lvl1pPr algn="l">
              <a:defRPr sz="3400" b="1" cap="all">
                <a:solidFill>
                  <a:srgbClr val="000000"/>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814749" y="2244123"/>
            <a:ext cx="8164287" cy="1752600"/>
          </a:xfrm>
        </p:spPr>
        <p:txBody>
          <a:bodyPr/>
          <a:lstStyle>
            <a:lvl1pPr marL="0" indent="0" algn="l">
              <a:buNone/>
              <a:defRPr>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Footer Placeholder 4"/>
          <p:cNvSpPr>
            <a:spLocks noGrp="1"/>
          </p:cNvSpPr>
          <p:nvPr>
            <p:ph type="ftr" sz="quarter" idx="10"/>
          </p:nvPr>
        </p:nvSpPr>
        <p:spPr>
          <a:xfrm>
            <a:off x="6153150" y="6481763"/>
            <a:ext cx="2825750" cy="160337"/>
          </a:xfrm>
        </p:spPr>
        <p:txBody>
          <a:bodyPr/>
          <a:lstStyle>
            <a:lvl1pPr algn="r">
              <a:defRPr dirty="0">
                <a:solidFill>
                  <a:schemeClr val="tx1"/>
                </a:solidFill>
              </a:defRPr>
            </a:lvl1pPr>
          </a:lstStyle>
          <a:p>
            <a:pPr>
              <a:defRPr/>
            </a:pPr>
            <a:endParaRPr lang="en-US" dirty="0"/>
          </a:p>
        </p:txBody>
      </p:sp>
    </p:spTree>
    <p:extLst>
      <p:ext uri="{BB962C8B-B14F-4D97-AF65-F5344CB8AC3E}">
        <p14:creationId xmlns:p14="http://schemas.microsoft.com/office/powerpoint/2010/main" val="345639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hoto Title Slide">
    <p:spTree>
      <p:nvGrpSpPr>
        <p:cNvPr id="1" name=""/>
        <p:cNvGrpSpPr/>
        <p:nvPr/>
      </p:nvGrpSpPr>
      <p:grpSpPr>
        <a:xfrm>
          <a:off x="0" y="0"/>
          <a:ext cx="0" cy="0"/>
          <a:chOff x="0" y="0"/>
          <a:chExt cx="0" cy="0"/>
        </a:xfrm>
      </p:grpSpPr>
      <p:pic>
        <p:nvPicPr>
          <p:cNvPr id="5" name="Picture 7" descr="BlueFACETING-01-01.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717550" cy="688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10"/>
          </p:nvPr>
        </p:nvSpPr>
        <p:spPr>
          <a:xfrm>
            <a:off x="6153150" y="6481763"/>
            <a:ext cx="2825750" cy="160337"/>
          </a:xfrm>
        </p:spPr>
        <p:txBody>
          <a:bodyPr/>
          <a:lstStyle>
            <a:lvl1pPr algn="r">
              <a:defRPr dirty="0">
                <a:solidFill>
                  <a:schemeClr val="tx1"/>
                </a:solidFill>
              </a:defRPr>
            </a:lvl1pPr>
          </a:lstStyle>
          <a:p>
            <a:pPr>
              <a:defRPr/>
            </a:pPr>
            <a:endParaRPr lang="en-US" dirty="0"/>
          </a:p>
        </p:txBody>
      </p:sp>
      <p:pic>
        <p:nvPicPr>
          <p:cNvPr id="9" name="Picture 6" descr="LCRA_288.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41388" y="5981290"/>
            <a:ext cx="1789116" cy="6608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Picture Placeholder 10"/>
          <p:cNvSpPr>
            <a:spLocks noGrp="1"/>
          </p:cNvSpPr>
          <p:nvPr>
            <p:ph type="pic" sz="quarter" idx="11"/>
          </p:nvPr>
        </p:nvSpPr>
        <p:spPr>
          <a:xfrm>
            <a:off x="874060" y="147760"/>
            <a:ext cx="8104840" cy="3902076"/>
          </a:xfrm>
        </p:spPr>
        <p:txBody>
          <a:bodyPr/>
          <a:lstStyle>
            <a:lvl1pPr marL="0" indent="0">
              <a:buNone/>
              <a:defRPr/>
            </a:lvl1pPr>
          </a:lstStyle>
          <a:p>
            <a:r>
              <a:rPr lang="en-US"/>
              <a:t>Click icon to add picture</a:t>
            </a:r>
            <a:endParaRPr lang="en-US" dirty="0"/>
          </a:p>
        </p:txBody>
      </p:sp>
      <p:sp>
        <p:nvSpPr>
          <p:cNvPr id="19" name="Title 1"/>
          <p:cNvSpPr>
            <a:spLocks noGrp="1"/>
          </p:cNvSpPr>
          <p:nvPr>
            <p:ph type="ctrTitle"/>
          </p:nvPr>
        </p:nvSpPr>
        <p:spPr>
          <a:xfrm>
            <a:off x="814614" y="4295506"/>
            <a:ext cx="8164286" cy="615553"/>
          </a:xfrm>
        </p:spPr>
        <p:txBody>
          <a:bodyPr>
            <a:spAutoFit/>
          </a:bodyPr>
          <a:lstStyle>
            <a:lvl1pPr algn="l">
              <a:defRPr sz="3400" b="1" cap="all">
                <a:solidFill>
                  <a:srgbClr val="000000"/>
                </a:solidFill>
                <a:latin typeface="Arial"/>
                <a:cs typeface="Arial"/>
              </a:defRPr>
            </a:lvl1pPr>
          </a:lstStyle>
          <a:p>
            <a:r>
              <a:rPr lang="en-US"/>
              <a:t>Click to edit Master title style</a:t>
            </a:r>
            <a:endParaRPr lang="en-US" dirty="0"/>
          </a:p>
        </p:txBody>
      </p:sp>
      <p:sp>
        <p:nvSpPr>
          <p:cNvPr id="20" name="Subtitle 2"/>
          <p:cNvSpPr>
            <a:spLocks noGrp="1"/>
          </p:cNvSpPr>
          <p:nvPr>
            <p:ph type="subTitle" idx="1"/>
          </p:nvPr>
        </p:nvSpPr>
        <p:spPr>
          <a:xfrm>
            <a:off x="814613" y="5126716"/>
            <a:ext cx="8164287" cy="584187"/>
          </a:xfrm>
        </p:spPr>
        <p:txBody>
          <a:bodyPr/>
          <a:lstStyle>
            <a:lvl1pPr marL="0" indent="0" algn="l">
              <a:buNone/>
              <a:defRPr>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2822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Content">
    <p:spTree>
      <p:nvGrpSpPr>
        <p:cNvPr id="1" name=""/>
        <p:cNvGrpSpPr/>
        <p:nvPr/>
      </p:nvGrpSpPr>
      <p:grpSpPr>
        <a:xfrm>
          <a:off x="0" y="0"/>
          <a:ext cx="0" cy="0"/>
          <a:chOff x="0" y="0"/>
          <a:chExt cx="0" cy="0"/>
        </a:xfrm>
      </p:grpSpPr>
      <p:pic>
        <p:nvPicPr>
          <p:cNvPr id="4" name="Picture 6" descr="Faceting_Thinnest_PP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00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7" descr="LCRA_28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9400" y="6210300"/>
            <a:ext cx="1225550" cy="452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itle 1"/>
          <p:cNvSpPr>
            <a:spLocks noGrp="1"/>
          </p:cNvSpPr>
          <p:nvPr>
            <p:ph type="title"/>
          </p:nvPr>
        </p:nvSpPr>
        <p:spPr>
          <a:xfrm>
            <a:off x="194368" y="581370"/>
            <a:ext cx="8727382" cy="584776"/>
          </a:xfrm>
        </p:spPr>
        <p:txBody>
          <a:bodyPr>
            <a:spAutoFit/>
          </a:bodyPr>
          <a:lstStyle>
            <a:lvl1pPr>
              <a:defRPr sz="3200" baseline="0">
                <a:solidFill>
                  <a:schemeClr val="tx1"/>
                </a:solidFill>
              </a:defRPr>
            </a:lvl1pPr>
          </a:lstStyle>
          <a:p>
            <a:r>
              <a:rPr lang="en-US"/>
              <a:t>Click to edit Master title style</a:t>
            </a:r>
            <a:endParaRPr lang="en-US" dirty="0"/>
          </a:p>
        </p:txBody>
      </p:sp>
      <p:sp>
        <p:nvSpPr>
          <p:cNvPr id="11" name="Content Placeholder 2"/>
          <p:cNvSpPr>
            <a:spLocks noGrp="1"/>
          </p:cNvSpPr>
          <p:nvPr>
            <p:ph sz="half" idx="1"/>
          </p:nvPr>
        </p:nvSpPr>
        <p:spPr>
          <a:xfrm>
            <a:off x="194368" y="1295423"/>
            <a:ext cx="8727382" cy="4727905"/>
          </a:xfrm>
        </p:spPr>
        <p:txBody>
          <a:bodyPr/>
          <a:lstStyle>
            <a:lvl1pPr>
              <a:spcBef>
                <a:spcPts val="500"/>
              </a:spcBef>
              <a:spcAft>
                <a:spcPts val="1000"/>
              </a:spcAft>
              <a:defRPr sz="2800"/>
            </a:lvl1pPr>
            <a:lvl2pPr>
              <a:spcBef>
                <a:spcPts val="0"/>
              </a:spcBef>
              <a:defRPr sz="2800"/>
            </a:lvl2pPr>
            <a:lvl3pPr>
              <a:spcBef>
                <a:spcPts val="500"/>
              </a:spcBef>
              <a:defRPr sz="2400"/>
            </a:lvl3pPr>
            <a:lvl4pPr>
              <a:spcBef>
                <a:spcPts val="500"/>
              </a:spcBef>
              <a:defRPr sz="2200"/>
            </a:lvl4pPr>
            <a:lvl5pPr>
              <a:spcBef>
                <a:spcPts val="500"/>
              </a:spcBef>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a:xfrm>
            <a:off x="5645150" y="6391275"/>
            <a:ext cx="2895600" cy="271463"/>
          </a:xfrm>
        </p:spPr>
        <p:txBody>
          <a:bodyPr/>
          <a:lstStyle>
            <a:lvl1pPr algn="r">
              <a:defRPr dirty="0">
                <a:solidFill>
                  <a:srgbClr val="000000"/>
                </a:solidFill>
              </a:defRPr>
            </a:lvl1pPr>
          </a:lstStyle>
          <a:p>
            <a:pPr>
              <a:defRPr/>
            </a:pPr>
            <a:endParaRPr lang="en-US"/>
          </a:p>
        </p:txBody>
      </p:sp>
      <p:sp>
        <p:nvSpPr>
          <p:cNvPr id="7" name="Slide Number Placeholder 6"/>
          <p:cNvSpPr>
            <a:spLocks noGrp="1"/>
          </p:cNvSpPr>
          <p:nvPr>
            <p:ph type="sldNum" sz="quarter" idx="11"/>
          </p:nvPr>
        </p:nvSpPr>
        <p:spPr>
          <a:xfrm>
            <a:off x="8540750" y="6391275"/>
            <a:ext cx="381000" cy="271463"/>
          </a:xfrm>
        </p:spPr>
        <p:txBody>
          <a:bodyPr/>
          <a:lstStyle>
            <a:lvl1pPr>
              <a:defRPr/>
            </a:lvl1pPr>
          </a:lstStyle>
          <a:p>
            <a:pPr>
              <a:defRPr/>
            </a:pPr>
            <a:fld id="{5F525F4C-8472-5846-93D4-3FFED33737E1}" type="slidenum">
              <a:rPr lang="en-US"/>
              <a:pPr>
                <a:defRPr/>
              </a:pPr>
              <a:t>‹#›</a:t>
            </a:fld>
            <a:endParaRPr lang="en-US" dirty="0"/>
          </a:p>
        </p:txBody>
      </p:sp>
    </p:spTree>
    <p:extLst>
      <p:ext uri="{BB962C8B-B14F-4D97-AF65-F5344CB8AC3E}">
        <p14:creationId xmlns:p14="http://schemas.microsoft.com/office/powerpoint/2010/main" val="2720755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descr="Faceting_Thinnest_PP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00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7" descr="LCRA_28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9400" y="6210300"/>
            <a:ext cx="1225550" cy="452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194368" y="612148"/>
            <a:ext cx="8727382" cy="523220"/>
          </a:xfrm>
        </p:spPr>
        <p:txBody>
          <a:bodyPr>
            <a:spAutoFit/>
          </a:bodyPr>
          <a:lstStyle>
            <a:lvl1pPr>
              <a:defRPr>
                <a:solidFill>
                  <a:schemeClr val="tx1"/>
                </a:solidFill>
              </a:defRPr>
            </a:lvl1pPr>
          </a:lstStyle>
          <a:p>
            <a:r>
              <a:rPr lang="en-US"/>
              <a:t>Click to edit Master title style</a:t>
            </a:r>
            <a:endParaRPr lang="en-US" dirty="0"/>
          </a:p>
        </p:txBody>
      </p:sp>
      <p:sp>
        <p:nvSpPr>
          <p:cNvPr id="15" name="Content Placeholder 3"/>
          <p:cNvSpPr>
            <a:spLocks noGrp="1"/>
          </p:cNvSpPr>
          <p:nvPr>
            <p:ph sz="half" idx="2"/>
          </p:nvPr>
        </p:nvSpPr>
        <p:spPr>
          <a:xfrm>
            <a:off x="194367" y="1307966"/>
            <a:ext cx="4260401" cy="46925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5"/>
          <p:cNvSpPr>
            <a:spLocks noGrp="1"/>
          </p:cNvSpPr>
          <p:nvPr>
            <p:ph sz="quarter" idx="4"/>
          </p:nvPr>
        </p:nvSpPr>
        <p:spPr>
          <a:xfrm>
            <a:off x="4659923" y="1300361"/>
            <a:ext cx="4261826" cy="46925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5"/>
          <p:cNvSpPr>
            <a:spLocks noGrp="1"/>
          </p:cNvSpPr>
          <p:nvPr>
            <p:ph type="ftr" sz="quarter" idx="10"/>
          </p:nvPr>
        </p:nvSpPr>
        <p:spPr>
          <a:xfrm>
            <a:off x="5645150" y="6391275"/>
            <a:ext cx="2895600" cy="271463"/>
          </a:xfrm>
        </p:spPr>
        <p:txBody>
          <a:bodyPr/>
          <a:lstStyle>
            <a:lvl1pPr algn="r">
              <a:defRPr dirty="0">
                <a:solidFill>
                  <a:srgbClr val="000000"/>
                </a:solidFill>
              </a:defRPr>
            </a:lvl1pPr>
          </a:lstStyle>
          <a:p>
            <a:pPr>
              <a:defRPr/>
            </a:pPr>
            <a:endParaRPr lang="en-US"/>
          </a:p>
        </p:txBody>
      </p:sp>
      <p:sp>
        <p:nvSpPr>
          <p:cNvPr id="9" name="Slide Number Placeholder 6"/>
          <p:cNvSpPr>
            <a:spLocks noGrp="1"/>
          </p:cNvSpPr>
          <p:nvPr>
            <p:ph type="sldNum" sz="quarter" idx="11"/>
          </p:nvPr>
        </p:nvSpPr>
        <p:spPr>
          <a:xfrm>
            <a:off x="8540750" y="6391275"/>
            <a:ext cx="381000" cy="271463"/>
          </a:xfrm>
        </p:spPr>
        <p:txBody>
          <a:bodyPr/>
          <a:lstStyle>
            <a:lvl1pPr>
              <a:defRPr/>
            </a:lvl1pPr>
          </a:lstStyle>
          <a:p>
            <a:pPr>
              <a:defRPr/>
            </a:pPr>
            <a:fld id="{E9514927-1093-7D4E-95FB-99CC48DDAEEE}" type="slidenum">
              <a:rPr lang="en-US"/>
              <a:pPr>
                <a:defRPr/>
              </a:pPr>
              <a:t>‹#›</a:t>
            </a:fld>
            <a:endParaRPr lang="en-US" dirty="0"/>
          </a:p>
        </p:txBody>
      </p:sp>
    </p:spTree>
    <p:extLst>
      <p:ext uri="{BB962C8B-B14F-4D97-AF65-F5344CB8AC3E}">
        <p14:creationId xmlns:p14="http://schemas.microsoft.com/office/powerpoint/2010/main" val="63485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7" name="Picture 6" descr="Faceting_Thinnest_PP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00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descr="LCRA_28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9400" y="6210300"/>
            <a:ext cx="1225550" cy="452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 Placeholder 2"/>
          <p:cNvSpPr>
            <a:spLocks noGrp="1"/>
          </p:cNvSpPr>
          <p:nvPr>
            <p:ph type="body" idx="13"/>
          </p:nvPr>
        </p:nvSpPr>
        <p:spPr>
          <a:xfrm>
            <a:off x="194367" y="1307965"/>
            <a:ext cx="4260401" cy="562539"/>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3"/>
          <p:cNvSpPr>
            <a:spLocks noGrp="1"/>
          </p:cNvSpPr>
          <p:nvPr>
            <p:ph sz="half" idx="2"/>
          </p:nvPr>
        </p:nvSpPr>
        <p:spPr>
          <a:xfrm>
            <a:off x="194367" y="1929536"/>
            <a:ext cx="4260401" cy="40785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3"/>
          </p:nvPr>
        </p:nvSpPr>
        <p:spPr>
          <a:xfrm>
            <a:off x="4659923" y="1307965"/>
            <a:ext cx="4261826" cy="562539"/>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p:cNvSpPr>
            <a:spLocks noGrp="1"/>
          </p:cNvSpPr>
          <p:nvPr>
            <p:ph sz="quarter" idx="4"/>
          </p:nvPr>
        </p:nvSpPr>
        <p:spPr>
          <a:xfrm>
            <a:off x="4659923" y="1929536"/>
            <a:ext cx="4261826" cy="40785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p:cNvSpPr>
            <a:spLocks noGrp="1"/>
          </p:cNvSpPr>
          <p:nvPr>
            <p:ph type="title"/>
          </p:nvPr>
        </p:nvSpPr>
        <p:spPr>
          <a:xfrm>
            <a:off x="194368" y="612148"/>
            <a:ext cx="8727382" cy="523220"/>
          </a:xfrm>
        </p:spPr>
        <p:txBody>
          <a:bodyPr>
            <a:spAutoFit/>
          </a:bodyPr>
          <a:lstStyle>
            <a:lvl1pPr>
              <a:defRPr>
                <a:solidFill>
                  <a:schemeClr val="tx1"/>
                </a:solidFill>
              </a:defRPr>
            </a:lvl1pPr>
          </a:lstStyle>
          <a:p>
            <a:r>
              <a:rPr lang="en-US"/>
              <a:t>Click to edit Master title style</a:t>
            </a:r>
            <a:endParaRPr lang="en-US" dirty="0"/>
          </a:p>
        </p:txBody>
      </p:sp>
      <p:sp>
        <p:nvSpPr>
          <p:cNvPr id="13" name="Footer Placeholder 5"/>
          <p:cNvSpPr>
            <a:spLocks noGrp="1"/>
          </p:cNvSpPr>
          <p:nvPr>
            <p:ph type="ftr" sz="quarter" idx="14"/>
          </p:nvPr>
        </p:nvSpPr>
        <p:spPr>
          <a:xfrm>
            <a:off x="5645150" y="6391275"/>
            <a:ext cx="2895600" cy="271463"/>
          </a:xfrm>
        </p:spPr>
        <p:txBody>
          <a:bodyPr/>
          <a:lstStyle>
            <a:lvl1pPr algn="r">
              <a:defRPr dirty="0">
                <a:solidFill>
                  <a:srgbClr val="000000"/>
                </a:solidFill>
              </a:defRPr>
            </a:lvl1pPr>
          </a:lstStyle>
          <a:p>
            <a:pPr>
              <a:defRPr/>
            </a:pPr>
            <a:endParaRPr lang="en-US"/>
          </a:p>
        </p:txBody>
      </p:sp>
      <p:sp>
        <p:nvSpPr>
          <p:cNvPr id="15" name="Slide Number Placeholder 6"/>
          <p:cNvSpPr>
            <a:spLocks noGrp="1"/>
          </p:cNvSpPr>
          <p:nvPr>
            <p:ph type="sldNum" sz="quarter" idx="15"/>
          </p:nvPr>
        </p:nvSpPr>
        <p:spPr>
          <a:xfrm>
            <a:off x="8540750" y="6391275"/>
            <a:ext cx="381000" cy="271463"/>
          </a:xfrm>
        </p:spPr>
        <p:txBody>
          <a:bodyPr/>
          <a:lstStyle>
            <a:lvl1pPr>
              <a:defRPr/>
            </a:lvl1pPr>
          </a:lstStyle>
          <a:p>
            <a:pPr>
              <a:defRPr/>
            </a:pPr>
            <a:fld id="{480D1EA0-A663-7E4A-BEE5-0270CAE5D870}" type="slidenum">
              <a:rPr lang="en-US"/>
              <a:pPr>
                <a:defRPr/>
              </a:pPr>
              <a:t>‹#›</a:t>
            </a:fld>
            <a:endParaRPr lang="en-US" dirty="0"/>
          </a:p>
        </p:txBody>
      </p:sp>
    </p:spTree>
    <p:extLst>
      <p:ext uri="{BB962C8B-B14F-4D97-AF65-F5344CB8AC3E}">
        <p14:creationId xmlns:p14="http://schemas.microsoft.com/office/powerpoint/2010/main" val="128512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pic>
        <p:nvPicPr>
          <p:cNvPr id="5" name="Picture 6" descr="Faceting_Thinnest_PP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00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7" descr="LCRA_28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9400" y="6210300"/>
            <a:ext cx="1225550" cy="452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Picture Placeholder 2"/>
          <p:cNvSpPr>
            <a:spLocks noGrp="1"/>
          </p:cNvSpPr>
          <p:nvPr>
            <p:ph type="pic" idx="1"/>
          </p:nvPr>
        </p:nvSpPr>
        <p:spPr>
          <a:xfrm>
            <a:off x="194368" y="1259118"/>
            <a:ext cx="8727382" cy="3937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8" name="Text Placeholder 3"/>
          <p:cNvSpPr>
            <a:spLocks noGrp="1"/>
          </p:cNvSpPr>
          <p:nvPr>
            <p:ph type="body" sz="half" idx="2"/>
          </p:nvPr>
        </p:nvSpPr>
        <p:spPr>
          <a:xfrm>
            <a:off x="194368" y="5336028"/>
            <a:ext cx="8727382" cy="702509"/>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itle 1"/>
          <p:cNvSpPr>
            <a:spLocks noGrp="1"/>
          </p:cNvSpPr>
          <p:nvPr>
            <p:ph type="title"/>
          </p:nvPr>
        </p:nvSpPr>
        <p:spPr>
          <a:xfrm>
            <a:off x="194368" y="612148"/>
            <a:ext cx="8727382" cy="523220"/>
          </a:xfrm>
        </p:spPr>
        <p:txBody>
          <a:bodyPr>
            <a:spAutoFit/>
          </a:bodyPr>
          <a:lstStyle>
            <a:lvl1pPr>
              <a:defRPr>
                <a:solidFill>
                  <a:schemeClr val="tx1"/>
                </a:solidFill>
              </a:defRPr>
            </a:lvl1pPr>
          </a:lstStyle>
          <a:p>
            <a:r>
              <a:rPr lang="en-US"/>
              <a:t>Click to edit Master title style</a:t>
            </a:r>
            <a:endParaRPr lang="en-US" dirty="0"/>
          </a:p>
        </p:txBody>
      </p:sp>
      <p:sp>
        <p:nvSpPr>
          <p:cNvPr id="10" name="Footer Placeholder 5"/>
          <p:cNvSpPr>
            <a:spLocks noGrp="1"/>
          </p:cNvSpPr>
          <p:nvPr>
            <p:ph type="ftr" sz="quarter" idx="10"/>
          </p:nvPr>
        </p:nvSpPr>
        <p:spPr>
          <a:xfrm>
            <a:off x="5645150" y="6391275"/>
            <a:ext cx="2895600" cy="271463"/>
          </a:xfrm>
        </p:spPr>
        <p:txBody>
          <a:bodyPr/>
          <a:lstStyle>
            <a:lvl1pPr algn="r">
              <a:defRPr dirty="0">
                <a:solidFill>
                  <a:srgbClr val="000000"/>
                </a:solidFill>
              </a:defRPr>
            </a:lvl1pPr>
          </a:lstStyle>
          <a:p>
            <a:pPr>
              <a:defRPr/>
            </a:pPr>
            <a:endParaRPr lang="en-US"/>
          </a:p>
        </p:txBody>
      </p:sp>
      <p:sp>
        <p:nvSpPr>
          <p:cNvPr id="11" name="Slide Number Placeholder 6"/>
          <p:cNvSpPr>
            <a:spLocks noGrp="1"/>
          </p:cNvSpPr>
          <p:nvPr>
            <p:ph type="sldNum" sz="quarter" idx="11"/>
          </p:nvPr>
        </p:nvSpPr>
        <p:spPr>
          <a:xfrm>
            <a:off x="8540750" y="6391275"/>
            <a:ext cx="381000" cy="271463"/>
          </a:xfrm>
        </p:spPr>
        <p:txBody>
          <a:bodyPr/>
          <a:lstStyle>
            <a:lvl1pPr>
              <a:defRPr/>
            </a:lvl1pPr>
          </a:lstStyle>
          <a:p>
            <a:pPr>
              <a:defRPr/>
            </a:pPr>
            <a:fld id="{A6DD4050-8D54-A24E-9FA3-8E5AE65EDB9B}" type="slidenum">
              <a:rPr lang="en-US"/>
              <a:pPr>
                <a:defRPr/>
              </a:pPr>
              <a:t>‹#›</a:t>
            </a:fld>
            <a:endParaRPr lang="en-US" dirty="0"/>
          </a:p>
        </p:txBody>
      </p:sp>
    </p:spTree>
    <p:extLst>
      <p:ext uri="{BB962C8B-B14F-4D97-AF65-F5344CB8AC3E}">
        <p14:creationId xmlns:p14="http://schemas.microsoft.com/office/powerpoint/2010/main" val="354775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descr="Faceting_Thinnest_PP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00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 name="Picture 7" descr="LCRA_288.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9400" y="6210300"/>
            <a:ext cx="1225550" cy="452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Footer Placeholder 5"/>
          <p:cNvSpPr>
            <a:spLocks noGrp="1"/>
          </p:cNvSpPr>
          <p:nvPr>
            <p:ph type="ftr" sz="quarter" idx="10"/>
          </p:nvPr>
        </p:nvSpPr>
        <p:spPr>
          <a:xfrm>
            <a:off x="5645150" y="6391275"/>
            <a:ext cx="2895600" cy="271463"/>
          </a:xfrm>
        </p:spPr>
        <p:txBody>
          <a:bodyPr/>
          <a:lstStyle>
            <a:lvl1pPr algn="r">
              <a:defRPr dirty="0">
                <a:solidFill>
                  <a:srgbClr val="000000"/>
                </a:solidFill>
              </a:defRPr>
            </a:lvl1pPr>
          </a:lstStyle>
          <a:p>
            <a:pPr>
              <a:defRPr/>
            </a:pPr>
            <a:endParaRPr lang="en-US"/>
          </a:p>
        </p:txBody>
      </p:sp>
      <p:sp>
        <p:nvSpPr>
          <p:cNvPr id="5" name="Slide Number Placeholder 6"/>
          <p:cNvSpPr>
            <a:spLocks noGrp="1"/>
          </p:cNvSpPr>
          <p:nvPr>
            <p:ph type="sldNum" sz="quarter" idx="11"/>
          </p:nvPr>
        </p:nvSpPr>
        <p:spPr>
          <a:xfrm>
            <a:off x="8540750" y="6391275"/>
            <a:ext cx="381000" cy="271463"/>
          </a:xfrm>
        </p:spPr>
        <p:txBody>
          <a:bodyPr/>
          <a:lstStyle>
            <a:lvl1pPr>
              <a:defRPr/>
            </a:lvl1pPr>
          </a:lstStyle>
          <a:p>
            <a:pPr>
              <a:defRPr/>
            </a:pPr>
            <a:fld id="{13A825CA-F085-0546-AFD6-8620BFEFC0EB}" type="slidenum">
              <a:rPr lang="en-US"/>
              <a:pPr>
                <a:defRPr/>
              </a:pPr>
              <a:t>‹#›</a:t>
            </a:fld>
            <a:endParaRPr lang="en-US" dirty="0"/>
          </a:p>
        </p:txBody>
      </p:sp>
    </p:spTree>
    <p:extLst>
      <p:ext uri="{BB962C8B-B14F-4D97-AF65-F5344CB8AC3E}">
        <p14:creationId xmlns:p14="http://schemas.microsoft.com/office/powerpoint/2010/main" val="57407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6" name="Picture 6" descr="Faceting_Thinnest_PPT.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900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7" descr="LCRA_288.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6256" y="4964033"/>
            <a:ext cx="1714398" cy="6329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 name="Picture 1" descr="Flat-Social-Icons-72.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646545" y="880275"/>
            <a:ext cx="406400" cy="406400"/>
          </a:xfrm>
          <a:prstGeom prst="rect">
            <a:avLst/>
          </a:prstGeom>
        </p:spPr>
      </p:pic>
      <p:pic>
        <p:nvPicPr>
          <p:cNvPr id="3" name="Picture 2" descr="Flat-Social-Icons-51.eps"/>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128729" y="880275"/>
            <a:ext cx="406400" cy="406400"/>
          </a:xfrm>
          <a:prstGeom prst="rect">
            <a:avLst/>
          </a:prstGeom>
        </p:spPr>
      </p:pic>
      <p:pic>
        <p:nvPicPr>
          <p:cNvPr id="4" name="Picture 3" descr="Flat-Social-Icons-54.eps"/>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128729" y="1994610"/>
            <a:ext cx="406400" cy="406400"/>
          </a:xfrm>
          <a:prstGeom prst="rect">
            <a:avLst/>
          </a:prstGeom>
        </p:spPr>
      </p:pic>
      <p:pic>
        <p:nvPicPr>
          <p:cNvPr id="5" name="Picture 4" descr="Flat-Social-Icons-57.eps"/>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646545" y="1994610"/>
            <a:ext cx="406400" cy="406400"/>
          </a:xfrm>
          <a:prstGeom prst="rect">
            <a:avLst/>
          </a:prstGeom>
        </p:spPr>
      </p:pic>
      <p:pic>
        <p:nvPicPr>
          <p:cNvPr id="10" name="Picture 9" descr="Flat-Social-Icons-66.eps"/>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390923" y="3136778"/>
            <a:ext cx="406400" cy="406400"/>
          </a:xfrm>
          <a:prstGeom prst="rect">
            <a:avLst/>
          </a:prstGeom>
        </p:spPr>
      </p:pic>
      <p:sp>
        <p:nvSpPr>
          <p:cNvPr id="11" name="TextBox 10"/>
          <p:cNvSpPr txBox="1"/>
          <p:nvPr userDrawn="1"/>
        </p:nvSpPr>
        <p:spPr>
          <a:xfrm>
            <a:off x="2220451" y="1305712"/>
            <a:ext cx="4760453" cy="369332"/>
          </a:xfrm>
          <a:prstGeom prst="rect">
            <a:avLst/>
          </a:prstGeom>
          <a:noFill/>
        </p:spPr>
        <p:txBody>
          <a:bodyPr wrap="square" rtlCol="0">
            <a:spAutoFit/>
          </a:bodyPr>
          <a:lstStyle/>
          <a:p>
            <a:pPr algn="ctr"/>
            <a:r>
              <a:rPr lang="en-US" dirty="0" err="1"/>
              <a:t>lowercoloradoriverauthority</a:t>
            </a:r>
            <a:endParaRPr lang="en-US" dirty="0"/>
          </a:p>
        </p:txBody>
      </p:sp>
      <p:sp>
        <p:nvSpPr>
          <p:cNvPr id="12" name="TextBox 11"/>
          <p:cNvSpPr txBox="1"/>
          <p:nvPr userDrawn="1"/>
        </p:nvSpPr>
        <p:spPr>
          <a:xfrm>
            <a:off x="2220451" y="2457723"/>
            <a:ext cx="4760453" cy="369332"/>
          </a:xfrm>
          <a:prstGeom prst="rect">
            <a:avLst/>
          </a:prstGeom>
          <a:noFill/>
        </p:spPr>
        <p:txBody>
          <a:bodyPr wrap="square" rtlCol="0">
            <a:spAutoFit/>
          </a:bodyPr>
          <a:lstStyle/>
          <a:p>
            <a:pPr algn="ctr"/>
            <a:r>
              <a:rPr lang="en-US" dirty="0"/>
              <a:t>@LCRA</a:t>
            </a:r>
          </a:p>
        </p:txBody>
      </p:sp>
      <p:sp>
        <p:nvSpPr>
          <p:cNvPr id="13" name="TextBox 12"/>
          <p:cNvSpPr txBox="1"/>
          <p:nvPr userDrawn="1"/>
        </p:nvSpPr>
        <p:spPr>
          <a:xfrm>
            <a:off x="2220451" y="3618963"/>
            <a:ext cx="4760453" cy="369332"/>
          </a:xfrm>
          <a:prstGeom prst="rect">
            <a:avLst/>
          </a:prstGeom>
          <a:noFill/>
        </p:spPr>
        <p:txBody>
          <a:bodyPr wrap="square" rtlCol="0">
            <a:spAutoFit/>
          </a:bodyPr>
          <a:lstStyle/>
          <a:p>
            <a:pPr algn="ctr"/>
            <a:r>
              <a:rPr lang="en-US" dirty="0" err="1"/>
              <a:t>LCRAvideo</a:t>
            </a:r>
            <a:endParaRPr lang="en-US" dirty="0"/>
          </a:p>
        </p:txBody>
      </p:sp>
      <p:sp>
        <p:nvSpPr>
          <p:cNvPr id="14" name="TextBox 13"/>
          <p:cNvSpPr txBox="1"/>
          <p:nvPr userDrawn="1"/>
        </p:nvSpPr>
        <p:spPr>
          <a:xfrm>
            <a:off x="2220451" y="5777199"/>
            <a:ext cx="4760453" cy="646331"/>
          </a:xfrm>
          <a:prstGeom prst="rect">
            <a:avLst/>
          </a:prstGeom>
          <a:noFill/>
        </p:spPr>
        <p:txBody>
          <a:bodyPr wrap="square" rtlCol="0">
            <a:spAutoFit/>
          </a:bodyPr>
          <a:lstStyle/>
          <a:p>
            <a:pPr algn="ctr"/>
            <a:r>
              <a:rPr lang="en-US" dirty="0"/>
              <a:t>P.O.</a:t>
            </a:r>
            <a:r>
              <a:rPr lang="en-US" baseline="0" dirty="0"/>
              <a:t> Box 220, Austin, TX 78767-0220</a:t>
            </a:r>
          </a:p>
          <a:p>
            <a:pPr algn="ctr"/>
            <a:r>
              <a:rPr lang="en-US" baseline="0" dirty="0" err="1"/>
              <a:t>lcra.org</a:t>
            </a:r>
            <a:r>
              <a:rPr lang="en-US" baseline="0" dirty="0"/>
              <a:t> | 800-776-5272</a:t>
            </a:r>
            <a:endParaRPr lang="en-US" dirty="0"/>
          </a:p>
        </p:txBody>
      </p:sp>
    </p:spTree>
    <p:extLst>
      <p:ext uri="{BB962C8B-B14F-4D97-AF65-F5344CB8AC3E}">
        <p14:creationId xmlns:p14="http://schemas.microsoft.com/office/powerpoint/2010/main" val="316811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0350" y="274638"/>
            <a:ext cx="8502650" cy="427037"/>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260350" y="1004888"/>
            <a:ext cx="8502650" cy="4525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60350" y="6356350"/>
            <a:ext cx="2895600" cy="365125"/>
          </a:xfrm>
          <a:prstGeom prst="rect">
            <a:avLst/>
          </a:prstGeom>
        </p:spPr>
        <p:txBody>
          <a:bodyPr vert="horz" lIns="91440" tIns="45720" rIns="91440" bIns="45720" rtlCol="0" anchor="ctr"/>
          <a:lstStyle>
            <a:lvl1pPr algn="l" fontAlgn="auto">
              <a:spcBef>
                <a:spcPts val="0"/>
              </a:spcBef>
              <a:spcAft>
                <a:spcPts val="0"/>
              </a:spcAft>
              <a:defRPr sz="1200" cap="all" dirty="0">
                <a:solidFill>
                  <a:srgbClr val="000000"/>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209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solidFill>
                <a:latin typeface="+mn-lt"/>
                <a:ea typeface="+mn-ea"/>
                <a:cs typeface="+mn-cs"/>
              </a:defRPr>
            </a:lvl1pPr>
          </a:lstStyle>
          <a:p>
            <a:pPr>
              <a:defRPr/>
            </a:pPr>
            <a:fld id="{96A04A4C-97B7-0F47-961D-0CCA0BDFDFD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6" r:id="rId1"/>
    <p:sldLayoutId id="2147483672" r:id="rId2"/>
    <p:sldLayoutId id="2147483667" r:id="rId3"/>
    <p:sldLayoutId id="2147483668" r:id="rId4"/>
    <p:sldLayoutId id="2147483669" r:id="rId5"/>
    <p:sldLayoutId id="2147483670" r:id="rId6"/>
    <p:sldLayoutId id="2147483671" r:id="rId7"/>
    <p:sldLayoutId id="2147483673" r:id="rId8"/>
  </p:sldLayoutIdLst>
  <p:hf hdr="0" dt="0"/>
  <p:txStyles>
    <p:titleStyle>
      <a:lvl1pPr algn="l" defTabSz="457200" rtl="0" eaLnBrk="1" fontAlgn="base" hangingPunct="1">
        <a:spcBef>
          <a:spcPct val="0"/>
        </a:spcBef>
        <a:spcAft>
          <a:spcPct val="0"/>
        </a:spcAft>
        <a:defRPr sz="3000" b="1" kern="1200" cap="none">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defRPr>
      </a:lvl5pPr>
      <a:lvl6pPr marL="457200" algn="l" defTabSz="457200" rtl="0" eaLnBrk="1" fontAlgn="base" hangingPunct="1">
        <a:spcBef>
          <a:spcPct val="0"/>
        </a:spcBef>
        <a:spcAft>
          <a:spcPct val="0"/>
        </a:spcAft>
        <a:defRPr sz="2800" b="1">
          <a:solidFill>
            <a:schemeClr val="tx1"/>
          </a:solidFill>
          <a:latin typeface="Arial" charset="0"/>
          <a:ea typeface="ＭＳ Ｐゴシック" charset="0"/>
        </a:defRPr>
      </a:lvl6pPr>
      <a:lvl7pPr marL="914400" algn="l" defTabSz="457200" rtl="0" eaLnBrk="1" fontAlgn="base" hangingPunct="1">
        <a:spcBef>
          <a:spcPct val="0"/>
        </a:spcBef>
        <a:spcAft>
          <a:spcPct val="0"/>
        </a:spcAft>
        <a:defRPr sz="2800" b="1">
          <a:solidFill>
            <a:schemeClr val="tx1"/>
          </a:solidFill>
          <a:latin typeface="Arial" charset="0"/>
          <a:ea typeface="ＭＳ Ｐゴシック" charset="0"/>
        </a:defRPr>
      </a:lvl7pPr>
      <a:lvl8pPr marL="1371600" algn="l" defTabSz="457200" rtl="0" eaLnBrk="1" fontAlgn="base" hangingPunct="1">
        <a:spcBef>
          <a:spcPct val="0"/>
        </a:spcBef>
        <a:spcAft>
          <a:spcPct val="0"/>
        </a:spcAft>
        <a:defRPr sz="2800" b="1">
          <a:solidFill>
            <a:schemeClr val="tx1"/>
          </a:solidFill>
          <a:latin typeface="Arial" charset="0"/>
          <a:ea typeface="ＭＳ Ｐゴシック" charset="0"/>
        </a:defRPr>
      </a:lvl8pPr>
      <a:lvl9pPr marL="1828800" algn="l" defTabSz="457200" rtl="0" eaLnBrk="1" fontAlgn="base" hangingPunct="1">
        <a:spcBef>
          <a:spcPct val="0"/>
        </a:spcBef>
        <a:spcAft>
          <a:spcPct val="0"/>
        </a:spcAft>
        <a:defRPr sz="2800" b="1">
          <a:solidFill>
            <a:schemeClr val="tx1"/>
          </a:solidFill>
          <a:latin typeface="Arial" charset="0"/>
          <a:ea typeface="ＭＳ Ｐゴシック" charset="0"/>
        </a:defRPr>
      </a:lvl9pPr>
    </p:titleStyle>
    <p:bodyStyle>
      <a:lvl1pPr marL="457200" indent="-457200" algn="l" defTabSz="457200" rtl="0" eaLnBrk="1" fontAlgn="base" hangingPunct="1">
        <a:spcBef>
          <a:spcPct val="20000"/>
        </a:spcBef>
        <a:spcAft>
          <a:spcPct val="0"/>
        </a:spcAft>
        <a:buFont typeface="Arial"/>
        <a:buChar char="•"/>
        <a:defRPr sz="2800" kern="1200">
          <a:solidFill>
            <a:schemeClr val="tx1"/>
          </a:solidFill>
          <a:latin typeface="Arial"/>
          <a:ea typeface="ＭＳ Ｐゴシック" charset="0"/>
          <a:cs typeface="Arial"/>
        </a:defRPr>
      </a:lvl1pPr>
      <a:lvl2pPr marL="914400" indent="-457200" algn="l" defTabSz="457200" rtl="0" eaLnBrk="1" fontAlgn="base" hangingPunct="1">
        <a:spcBef>
          <a:spcPct val="20000"/>
        </a:spcBef>
        <a:spcAft>
          <a:spcPct val="0"/>
        </a:spcAft>
        <a:buFont typeface="Lucida Grande"/>
        <a:buChar char="-"/>
        <a:defRPr sz="2600" kern="1200">
          <a:solidFill>
            <a:schemeClr val="tx1"/>
          </a:solidFill>
          <a:latin typeface="Arial"/>
          <a:ea typeface="ＭＳ Ｐゴシック" charset="0"/>
          <a:cs typeface="Arial"/>
        </a:defRPr>
      </a:lvl2pPr>
      <a:lvl3pPr marL="1257300" indent="-342900" algn="l" defTabSz="457200" rtl="0" eaLnBrk="1" fontAlgn="base" hangingPunct="1">
        <a:spcBef>
          <a:spcPct val="20000"/>
        </a:spcBef>
        <a:spcAft>
          <a:spcPct val="0"/>
        </a:spcAft>
        <a:buFont typeface="Lucida Grande"/>
        <a:buChar char="-"/>
        <a:defRPr sz="2400" kern="1200">
          <a:solidFill>
            <a:schemeClr val="tx1"/>
          </a:solidFill>
          <a:latin typeface="Arial"/>
          <a:ea typeface="ＭＳ Ｐゴシック" charset="0"/>
          <a:cs typeface="Arial"/>
        </a:defRPr>
      </a:lvl3pPr>
      <a:lvl4pPr marL="1714500" indent="-342900" algn="l" defTabSz="457200" rtl="0" eaLnBrk="1" fontAlgn="base" hangingPunct="1">
        <a:spcBef>
          <a:spcPct val="20000"/>
        </a:spcBef>
        <a:spcAft>
          <a:spcPct val="0"/>
        </a:spcAft>
        <a:buFont typeface="Lucida Grande"/>
        <a:buChar char="-"/>
        <a:defRPr sz="2200" kern="1200">
          <a:solidFill>
            <a:schemeClr val="tx1"/>
          </a:solidFill>
          <a:latin typeface="Arial"/>
          <a:ea typeface="ＭＳ Ｐゴシック" charset="0"/>
          <a:cs typeface="Arial"/>
        </a:defRPr>
      </a:lvl4pPr>
      <a:lvl5pPr marL="2171700" indent="-342900" algn="l" defTabSz="457200" rtl="0" eaLnBrk="1" fontAlgn="base" hangingPunct="1">
        <a:spcBef>
          <a:spcPct val="20000"/>
        </a:spcBef>
        <a:spcAft>
          <a:spcPct val="0"/>
        </a:spcAft>
        <a:buFont typeface="Lucida Grande"/>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4750" y="730876"/>
            <a:ext cx="8164286" cy="1938992"/>
          </a:xfrm>
        </p:spPr>
        <p:txBody>
          <a:bodyPr/>
          <a:lstStyle/>
          <a:p>
            <a:pPr algn="ctr"/>
            <a:r>
              <a:rPr lang="en-US" sz="4000" dirty="0" smtClean="0"/>
              <a:t>Design Flaw in the RTC price Cap methodology</a:t>
            </a:r>
            <a:br>
              <a:rPr lang="en-US" sz="4000" dirty="0" smtClean="0"/>
            </a:br>
            <a:r>
              <a:rPr lang="en-US" sz="4000" dirty="0" smtClean="0">
                <a:solidFill>
                  <a:srgbClr val="FF0000"/>
                </a:solidFill>
              </a:rPr>
              <a:t> </a:t>
            </a:r>
            <a:endParaRPr lang="en-US" sz="4000" dirty="0">
              <a:solidFill>
                <a:srgbClr val="FF0000"/>
              </a:solidFill>
            </a:endParaRPr>
          </a:p>
        </p:txBody>
      </p:sp>
      <p:sp>
        <p:nvSpPr>
          <p:cNvPr id="4" name="Footer Placeholder 3"/>
          <p:cNvSpPr>
            <a:spLocks noGrp="1"/>
          </p:cNvSpPr>
          <p:nvPr>
            <p:ph type="ftr" sz="quarter" idx="4294967295"/>
          </p:nvPr>
        </p:nvSpPr>
        <p:spPr>
          <a:xfrm>
            <a:off x="6153661" y="6481706"/>
            <a:ext cx="2825379" cy="160648"/>
          </a:xfrm>
          <a:prstGeom prst="rect">
            <a:avLst/>
          </a:prstGeom>
        </p:spPr>
        <p:txBody>
          <a:bodyPr/>
          <a:lstStyle/>
          <a:p>
            <a:pPr algn="r"/>
            <a:endParaRPr lang="en-US" dirty="0"/>
          </a:p>
        </p:txBody>
      </p:sp>
      <p:sp>
        <p:nvSpPr>
          <p:cNvPr id="8" name="Title 1"/>
          <p:cNvSpPr txBox="1">
            <a:spLocks/>
          </p:cNvSpPr>
          <p:nvPr/>
        </p:nvSpPr>
        <p:spPr>
          <a:xfrm>
            <a:off x="819373" y="4183510"/>
            <a:ext cx="8164286" cy="584775"/>
          </a:xfrm>
          <a:prstGeom prst="rect">
            <a:avLst/>
          </a:prstGeom>
        </p:spPr>
        <p:txBody>
          <a:bodyPr vert="horz" lIns="91440" tIns="45720" rIns="91440" bIns="45720" rtlCol="0" anchor="ctr">
            <a:spAutoFit/>
          </a:bodyPr>
          <a:lstStyle>
            <a:lvl1pPr algn="l" defTabSz="457200" rtl="0" eaLnBrk="1" fontAlgn="base" hangingPunct="1">
              <a:spcBef>
                <a:spcPct val="0"/>
              </a:spcBef>
              <a:spcAft>
                <a:spcPct val="0"/>
              </a:spcAft>
              <a:defRPr sz="3400" b="1" kern="1200" cap="all">
                <a:solidFill>
                  <a:srgbClr val="000000"/>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defRPr>
            </a:lvl5pPr>
            <a:lvl6pPr marL="457200" algn="l" defTabSz="457200" rtl="0" eaLnBrk="1" fontAlgn="base" hangingPunct="1">
              <a:spcBef>
                <a:spcPct val="0"/>
              </a:spcBef>
              <a:spcAft>
                <a:spcPct val="0"/>
              </a:spcAft>
              <a:defRPr sz="2800" b="1">
                <a:solidFill>
                  <a:schemeClr val="tx1"/>
                </a:solidFill>
                <a:latin typeface="Arial" charset="0"/>
                <a:ea typeface="ＭＳ Ｐゴシック" charset="0"/>
              </a:defRPr>
            </a:lvl6pPr>
            <a:lvl7pPr marL="914400" algn="l" defTabSz="457200" rtl="0" eaLnBrk="1" fontAlgn="base" hangingPunct="1">
              <a:spcBef>
                <a:spcPct val="0"/>
              </a:spcBef>
              <a:spcAft>
                <a:spcPct val="0"/>
              </a:spcAft>
              <a:defRPr sz="2800" b="1">
                <a:solidFill>
                  <a:schemeClr val="tx1"/>
                </a:solidFill>
                <a:latin typeface="Arial" charset="0"/>
                <a:ea typeface="ＭＳ Ｐゴシック" charset="0"/>
              </a:defRPr>
            </a:lvl7pPr>
            <a:lvl8pPr marL="1371600" algn="l" defTabSz="457200" rtl="0" eaLnBrk="1" fontAlgn="base" hangingPunct="1">
              <a:spcBef>
                <a:spcPct val="0"/>
              </a:spcBef>
              <a:spcAft>
                <a:spcPct val="0"/>
              </a:spcAft>
              <a:defRPr sz="2800" b="1">
                <a:solidFill>
                  <a:schemeClr val="tx1"/>
                </a:solidFill>
                <a:latin typeface="Arial" charset="0"/>
                <a:ea typeface="ＭＳ Ｐゴシック" charset="0"/>
              </a:defRPr>
            </a:lvl8pPr>
            <a:lvl9pPr marL="1828800" algn="l" defTabSz="457200" rtl="0" eaLnBrk="1" fontAlgn="base" hangingPunct="1">
              <a:spcBef>
                <a:spcPct val="0"/>
              </a:spcBef>
              <a:spcAft>
                <a:spcPct val="0"/>
              </a:spcAft>
              <a:defRPr sz="2800" b="1">
                <a:solidFill>
                  <a:schemeClr val="tx1"/>
                </a:solidFill>
                <a:latin typeface="Arial" charset="0"/>
                <a:ea typeface="ＭＳ Ｐゴシック" charset="0"/>
              </a:defRPr>
            </a:lvl9pPr>
          </a:lstStyle>
          <a:p>
            <a:pPr algn="ctr"/>
            <a:r>
              <a:rPr lang="en-US" sz="3200" cap="none" dirty="0" smtClean="0"/>
              <a:t>5/11/2020</a:t>
            </a:r>
            <a:endParaRPr lang="en-US" sz="3200" cap="none" dirty="0"/>
          </a:p>
        </p:txBody>
      </p:sp>
    </p:spTree>
    <p:extLst>
      <p:ext uri="{BB962C8B-B14F-4D97-AF65-F5344CB8AC3E}">
        <p14:creationId xmlns:p14="http://schemas.microsoft.com/office/powerpoint/2010/main" val="2542173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9825" y="1213846"/>
            <a:ext cx="8727382" cy="4704906"/>
          </a:xfrm>
        </p:spPr>
        <p:txBody>
          <a:bodyPr/>
          <a:lstStyle/>
          <a:p>
            <a:pPr marL="514350" indent="-514350">
              <a:buFont typeface="+mj-lt"/>
              <a:buAutoNum type="arabicPeriod"/>
            </a:pPr>
            <a:endParaRPr lang="en-US" sz="2200" dirty="0" smtClean="0">
              <a:solidFill>
                <a:srgbClr val="FF0000"/>
              </a:solidFill>
            </a:endParaRPr>
          </a:p>
          <a:p>
            <a:pPr marL="514350" indent="-514350">
              <a:buFont typeface="+mj-lt"/>
              <a:buAutoNum type="arabicPeriod"/>
            </a:pPr>
            <a:endParaRPr lang="en-US" sz="22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2</a:t>
            </a:fld>
            <a:endParaRPr lang="en-US" dirty="0"/>
          </a:p>
        </p:txBody>
      </p:sp>
      <p:sp>
        <p:nvSpPr>
          <p:cNvPr id="8" name="TextBox 7"/>
          <p:cNvSpPr txBox="1"/>
          <p:nvPr/>
        </p:nvSpPr>
        <p:spPr>
          <a:xfrm flipH="1">
            <a:off x="119824" y="741323"/>
            <a:ext cx="8904905" cy="5293757"/>
          </a:xfrm>
          <a:prstGeom prst="rect">
            <a:avLst/>
          </a:prstGeom>
          <a:noFill/>
        </p:spPr>
        <p:txBody>
          <a:bodyPr wrap="square" rtlCol="0">
            <a:spAutoFit/>
          </a:bodyPr>
          <a:lstStyle/>
          <a:p>
            <a:pPr marL="285750" indent="-285750">
              <a:buFont typeface="Arial" panose="020B0604020202020204" pitchFamily="34" charset="0"/>
              <a:buChar char="•"/>
            </a:pPr>
            <a:r>
              <a:rPr lang="en-US" sz="4000" dirty="0"/>
              <a:t>ERCOT Price Cap </a:t>
            </a:r>
            <a:r>
              <a:rPr lang="en-US" sz="4000" dirty="0" smtClean="0"/>
              <a:t>Problem</a:t>
            </a:r>
          </a:p>
          <a:p>
            <a:pPr marL="285750" indent="-285750">
              <a:buFont typeface="Arial" panose="020B0604020202020204" pitchFamily="34" charset="0"/>
              <a:buChar char="•"/>
            </a:pPr>
            <a:r>
              <a:rPr lang="en-US" sz="4000" dirty="0"/>
              <a:t>Price Cap </a:t>
            </a:r>
            <a:r>
              <a:rPr lang="en-US" sz="4000" dirty="0" smtClean="0"/>
              <a:t>Scenarios</a:t>
            </a:r>
          </a:p>
          <a:p>
            <a:pPr marL="285750" indent="-285750">
              <a:buFont typeface="Arial" panose="020B0604020202020204" pitchFamily="34" charset="0"/>
              <a:buChar char="•"/>
            </a:pPr>
            <a:r>
              <a:rPr lang="en-US" sz="4000" dirty="0"/>
              <a:t>Design Flaw </a:t>
            </a:r>
            <a:r>
              <a:rPr lang="en-US" sz="4000" dirty="0" smtClean="0"/>
              <a:t>Fix</a:t>
            </a:r>
          </a:p>
          <a:p>
            <a:pPr marL="285750" indent="-285750">
              <a:buFont typeface="Arial" panose="020B0604020202020204" pitchFamily="34" charset="0"/>
              <a:buChar char="•"/>
            </a:pPr>
            <a:r>
              <a:rPr lang="en-US" sz="4000" dirty="0"/>
              <a:t>Today’s Price Cap methodology Compared to </a:t>
            </a:r>
            <a:r>
              <a:rPr lang="en-US" sz="4000" dirty="0" smtClean="0"/>
              <a:t>RTC Price Cap Method</a:t>
            </a:r>
          </a:p>
          <a:p>
            <a:pPr marL="285750" indent="-285750">
              <a:buFont typeface="Arial" panose="020B0604020202020204" pitchFamily="34" charset="0"/>
              <a:buChar char="•"/>
            </a:pPr>
            <a:r>
              <a:rPr lang="en-US" sz="4000" dirty="0"/>
              <a:t>Concerns that Have Been Raised with </a:t>
            </a:r>
            <a:r>
              <a:rPr lang="en-US" sz="4000" dirty="0" smtClean="0"/>
              <a:t>Design</a:t>
            </a:r>
          </a:p>
          <a:p>
            <a:pPr marL="285750" indent="-285750">
              <a:buFont typeface="Arial" panose="020B0604020202020204" pitchFamily="34" charset="0"/>
              <a:buChar char="•"/>
            </a:pPr>
            <a:r>
              <a:rPr lang="en-US" sz="4000" dirty="0"/>
              <a:t>Summary</a:t>
            </a:r>
            <a:endParaRPr lang="en-US" sz="4000"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08647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68" y="717718"/>
            <a:ext cx="8727382" cy="954107"/>
          </a:xfrm>
        </p:spPr>
        <p:txBody>
          <a:bodyPr/>
          <a:lstStyle/>
          <a:p>
            <a:r>
              <a:rPr lang="en-US" sz="2800" dirty="0" smtClean="0"/>
              <a:t>ERCOT Price Cap Problem</a:t>
            </a:r>
            <a:r>
              <a:rPr lang="en-US" sz="2800" dirty="0"/>
              <a:t/>
            </a:r>
            <a:br>
              <a:rPr lang="en-US" sz="2800" dirty="0"/>
            </a:br>
            <a:endParaRPr lang="en-US" sz="2800" dirty="0"/>
          </a:p>
        </p:txBody>
      </p:sp>
      <p:sp>
        <p:nvSpPr>
          <p:cNvPr id="3" name="Content Placeholder 2"/>
          <p:cNvSpPr>
            <a:spLocks noGrp="1"/>
          </p:cNvSpPr>
          <p:nvPr>
            <p:ph sz="half" idx="1"/>
          </p:nvPr>
        </p:nvSpPr>
        <p:spPr>
          <a:xfrm>
            <a:off x="119825" y="1213846"/>
            <a:ext cx="8727382" cy="5092532"/>
          </a:xfrm>
        </p:spPr>
        <p:txBody>
          <a:bodyPr/>
          <a:lstStyle/>
          <a:p>
            <a:pPr marL="514350" indent="-514350">
              <a:buFont typeface="+mj-lt"/>
              <a:buAutoNum type="arabicPeriod"/>
            </a:pPr>
            <a:r>
              <a:rPr lang="en-US" sz="1650" dirty="0" smtClean="0"/>
              <a:t>Real-Time Co-optimization will allow the price of energy to reach $11k/MW in real-time</a:t>
            </a:r>
          </a:p>
          <a:p>
            <a:pPr marL="514350" indent="-514350">
              <a:buFont typeface="+mj-lt"/>
              <a:buAutoNum type="arabicPeriod"/>
            </a:pPr>
            <a:r>
              <a:rPr lang="en-US" sz="1650" dirty="0" smtClean="0"/>
              <a:t>ERCOT will correct/reduce the price of energy down to $9K/MW after the fact</a:t>
            </a:r>
          </a:p>
          <a:p>
            <a:pPr marL="514350" indent="-514350">
              <a:buFont typeface="+mj-lt"/>
              <a:buAutoNum type="arabicPeriod"/>
            </a:pPr>
            <a:r>
              <a:rPr lang="en-US" sz="1650" dirty="0" smtClean="0"/>
              <a:t>The price of Ancillary Services can reach $9K/MW in real-time</a:t>
            </a:r>
          </a:p>
          <a:p>
            <a:pPr marL="514350" indent="-514350">
              <a:buFont typeface="+mj-lt"/>
              <a:buAutoNum type="arabicPeriod"/>
            </a:pPr>
            <a:r>
              <a:rPr lang="en-US" sz="1650" dirty="0" smtClean="0"/>
              <a:t>ERCOT will not correct or reduce the price of Ancillary Services after the fact if the price of energy exceeds $9k/MW in real-time</a:t>
            </a:r>
          </a:p>
          <a:p>
            <a:pPr marL="514350" indent="-514350">
              <a:buFont typeface="+mj-lt"/>
              <a:buAutoNum type="arabicPeriod"/>
            </a:pPr>
            <a:r>
              <a:rPr lang="en-US" sz="1650" dirty="0" smtClean="0">
                <a:solidFill>
                  <a:srgbClr val="FF0000"/>
                </a:solidFill>
              </a:rPr>
              <a:t>The price cap methodology can create scenarios where generators are forced to provide energy during scarcity conditions and not be compensated for the fuel they burn</a:t>
            </a:r>
          </a:p>
          <a:p>
            <a:pPr marL="514350" indent="-514350">
              <a:buFont typeface="+mj-lt"/>
              <a:buAutoNum type="arabicPeriod"/>
            </a:pPr>
            <a:r>
              <a:rPr lang="en-US" sz="1650" dirty="0" smtClean="0">
                <a:solidFill>
                  <a:srgbClr val="FF0000"/>
                </a:solidFill>
              </a:rPr>
              <a:t>RTC should always produce market incentives that protect reliability</a:t>
            </a:r>
          </a:p>
          <a:p>
            <a:pPr marL="514350" indent="-514350">
              <a:buFont typeface="+mj-lt"/>
              <a:buAutoNum type="arabicPeriod"/>
            </a:pPr>
            <a:r>
              <a:rPr lang="en-US" sz="1650" dirty="0">
                <a:solidFill>
                  <a:srgbClr val="FF0000"/>
                </a:solidFill>
              </a:rPr>
              <a:t>Design Flaw will </a:t>
            </a:r>
            <a:r>
              <a:rPr lang="en-US" sz="1650" dirty="0" smtClean="0">
                <a:solidFill>
                  <a:srgbClr val="FF0000"/>
                </a:solidFill>
              </a:rPr>
              <a:t>discourage Generation Resources’ participation in the Day Ahead Market because energy produced from Day-Ahead AS is valued less than other energy produced in real-time during extreme pricing</a:t>
            </a:r>
          </a:p>
          <a:p>
            <a:pPr marL="971550" lvl="1" indent="-514350">
              <a:buFont typeface="+mj-lt"/>
              <a:buAutoNum type="alphaLcParenR"/>
            </a:pPr>
            <a:r>
              <a:rPr lang="en-US" sz="1650" dirty="0" smtClean="0">
                <a:solidFill>
                  <a:srgbClr val="FF0000"/>
                </a:solidFill>
              </a:rPr>
              <a:t>The RTC optimization values all energy in real-time equally  </a:t>
            </a:r>
            <a:endParaRPr lang="en-US" sz="1650" dirty="0">
              <a:solidFill>
                <a:srgbClr val="FF0000"/>
              </a:solidFill>
            </a:endParaRPr>
          </a:p>
          <a:p>
            <a:pPr marL="971550" lvl="1" indent="-514350">
              <a:buFont typeface="+mj-lt"/>
              <a:buAutoNum type="alphaLcParenR"/>
            </a:pPr>
            <a:r>
              <a:rPr lang="en-US" sz="1650" dirty="0" smtClean="0">
                <a:solidFill>
                  <a:srgbClr val="FF0000"/>
                </a:solidFill>
              </a:rPr>
              <a:t>The energy is devalued by the price cap procedure </a:t>
            </a:r>
          </a:p>
          <a:p>
            <a:pPr marL="0" indent="0">
              <a:buNone/>
            </a:pPr>
            <a:r>
              <a:rPr lang="en-US" sz="1800" dirty="0"/>
              <a:t/>
            </a:r>
            <a:br>
              <a:rPr lang="en-US" sz="1800" dirty="0"/>
            </a:br>
            <a:r>
              <a:rPr lang="en-US" sz="1800" dirty="0" smtClean="0">
                <a:solidFill>
                  <a:srgbClr val="FF0000"/>
                </a:solidFill>
              </a:rPr>
              <a:t> </a:t>
            </a:r>
          </a:p>
          <a:p>
            <a:pPr marL="514350" indent="-514350">
              <a:buFont typeface="+mj-lt"/>
              <a:buAutoNum type="arabicPeriod"/>
            </a:pPr>
            <a:endParaRPr lang="en-US" sz="2200" dirty="0" smtClean="0">
              <a:solidFill>
                <a:srgbClr val="FF0000"/>
              </a:solidFill>
            </a:endParaRPr>
          </a:p>
          <a:p>
            <a:pPr marL="514350" indent="-514350">
              <a:buFont typeface="+mj-lt"/>
              <a:buAutoNum type="arabicPeriod"/>
            </a:pPr>
            <a:endParaRPr lang="en-US" sz="22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3</a:t>
            </a:fld>
            <a:endParaRPr lang="en-US" dirty="0"/>
          </a:p>
        </p:txBody>
      </p:sp>
    </p:spTree>
    <p:extLst>
      <p:ext uri="{BB962C8B-B14F-4D97-AF65-F5344CB8AC3E}">
        <p14:creationId xmlns:p14="http://schemas.microsoft.com/office/powerpoint/2010/main" val="109686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1000"/>
                                        <p:tgtEl>
                                          <p:spTgt spid="3">
                                            <p:txEl>
                                              <p:pRg st="8" end="8"/>
                                            </p:txEl>
                                          </p:spTgt>
                                        </p:tgtEl>
                                      </p:cBhvr>
                                    </p:animEffect>
                                    <p:anim calcmode="lin" valueType="num">
                                      <p:cBhvr>
                                        <p:cTn id="6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Effect transition="in" filter="fade">
                                      <p:cBhvr>
                                        <p:cTn id="75" dur="1000"/>
                                        <p:tgtEl>
                                          <p:spTgt spid="3">
                                            <p:txEl>
                                              <p:pRg st="9" end="9"/>
                                            </p:txEl>
                                          </p:spTgt>
                                        </p:tgtEl>
                                      </p:cBhvr>
                                    </p:animEffect>
                                    <p:anim calcmode="lin" valueType="num">
                                      <p:cBhvr>
                                        <p:cTn id="7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054"/>
            <a:ext cx="9144000" cy="1538883"/>
          </a:xfrm>
        </p:spPr>
        <p:txBody>
          <a:bodyPr/>
          <a:lstStyle/>
          <a:p>
            <a:r>
              <a:rPr lang="en-US" sz="2350" dirty="0" smtClean="0"/>
              <a:t>Design Flaw will Discourage Generation During Extreme Scarcity by Denying the Ability to Recover Fuel Cost - Scenario #1 </a:t>
            </a:r>
            <a:r>
              <a:rPr lang="en-US" sz="2350" dirty="0"/>
              <a:t/>
            </a:r>
            <a:br>
              <a:rPr lang="en-US" sz="2350" dirty="0"/>
            </a:br>
            <a:endParaRPr lang="en-US" sz="2350" dirty="0"/>
          </a:p>
        </p:txBody>
      </p:sp>
      <p:sp>
        <p:nvSpPr>
          <p:cNvPr id="3" name="Content Placeholder 2"/>
          <p:cNvSpPr>
            <a:spLocks noGrp="1"/>
          </p:cNvSpPr>
          <p:nvPr>
            <p:ph sz="half" idx="1"/>
          </p:nvPr>
        </p:nvSpPr>
        <p:spPr>
          <a:xfrm>
            <a:off x="0" y="1421295"/>
            <a:ext cx="9079396" cy="4557091"/>
          </a:xfrm>
        </p:spPr>
        <p:txBody>
          <a:bodyPr/>
          <a:lstStyle/>
          <a:p>
            <a:pPr marL="514350" indent="-514350">
              <a:buFont typeface="+mj-lt"/>
              <a:buAutoNum type="arabicPeriod"/>
            </a:pPr>
            <a:r>
              <a:rPr lang="en-US" sz="2000" dirty="0" smtClean="0"/>
              <a:t>If the real-time price of energy reaches $10k/MW (or any number over $9K)</a:t>
            </a:r>
          </a:p>
          <a:p>
            <a:pPr marL="514350" indent="-514350">
              <a:buFont typeface="+mj-lt"/>
              <a:buAutoNum type="arabicPeriod"/>
            </a:pPr>
            <a:r>
              <a:rPr lang="en-US" sz="2000" dirty="0" smtClean="0"/>
              <a:t>AS price is set on the demand curve at $9K/MW</a:t>
            </a:r>
          </a:p>
          <a:p>
            <a:pPr marL="514350" indent="-514350">
              <a:buFont typeface="+mj-lt"/>
              <a:buAutoNum type="arabicPeriod"/>
            </a:pPr>
            <a:r>
              <a:rPr lang="en-US" sz="2000" dirty="0" smtClean="0"/>
              <a:t>Generator sold 100 MW of AS day-ahead </a:t>
            </a:r>
          </a:p>
          <a:p>
            <a:pPr marL="514350" indent="-514350">
              <a:buFont typeface="+mj-lt"/>
              <a:buAutoNum type="arabicPeriod"/>
            </a:pPr>
            <a:r>
              <a:rPr lang="en-US" sz="2000" dirty="0" smtClean="0"/>
              <a:t>RTC dispatches all 100 MW of AS </a:t>
            </a:r>
            <a:r>
              <a:rPr lang="en-US" sz="2000" dirty="0" err="1" smtClean="0"/>
              <a:t>as</a:t>
            </a:r>
            <a:r>
              <a:rPr lang="en-US" sz="2000" dirty="0" smtClean="0"/>
              <a:t> energy in real-time</a:t>
            </a:r>
          </a:p>
          <a:p>
            <a:pPr marL="514350" indent="-514350">
              <a:buFont typeface="+mj-lt"/>
              <a:buAutoNum type="arabicPeriod"/>
            </a:pPr>
            <a:r>
              <a:rPr lang="en-US" sz="2000" dirty="0" smtClean="0"/>
              <a:t>ERCOT corrects the energy price from $10K/MW down to $9K/MW per price cap procedure</a:t>
            </a:r>
          </a:p>
          <a:p>
            <a:pPr marL="514350" indent="-514350">
              <a:buFont typeface="+mj-lt"/>
              <a:buAutoNum type="arabicPeriod"/>
            </a:pPr>
            <a:r>
              <a:rPr lang="en-US" sz="2000" dirty="0" smtClean="0"/>
              <a:t>AS price remains at $9K/MW </a:t>
            </a:r>
          </a:p>
          <a:p>
            <a:pPr marL="971550" lvl="1" indent="-514350">
              <a:buFont typeface="+mj-lt"/>
              <a:buAutoNum type="alphaLcParenR"/>
            </a:pPr>
            <a:r>
              <a:rPr lang="en-US" sz="2000" dirty="0" smtClean="0"/>
              <a:t>Generator provided energy in real-time instead of AS and therefore owes ERCOT $9k/MW for all 100 MW of AS sold DA</a:t>
            </a:r>
          </a:p>
          <a:p>
            <a:pPr marL="971550" lvl="1" indent="-514350">
              <a:buFont typeface="+mj-lt"/>
              <a:buAutoNum type="alphaLcParenR"/>
            </a:pPr>
            <a:r>
              <a:rPr lang="en-US" sz="2000" dirty="0" smtClean="0"/>
              <a:t>Generator provided all 100 MWs with no compensation for fuel cost</a:t>
            </a:r>
          </a:p>
          <a:p>
            <a:pPr marL="0" indent="0">
              <a:buNone/>
            </a:pPr>
            <a:endParaRPr lang="en-US" sz="1600" dirty="0" smtClean="0"/>
          </a:p>
          <a:p>
            <a:pPr marL="514350" indent="-514350">
              <a:buFont typeface="+mj-lt"/>
              <a:buAutoNum type="arabicPeriod"/>
            </a:pPr>
            <a:endParaRPr lang="en-US" sz="22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4</a:t>
            </a:fld>
            <a:endParaRPr lang="en-US" dirty="0"/>
          </a:p>
        </p:txBody>
      </p:sp>
    </p:spTree>
    <p:extLst>
      <p:ext uri="{BB962C8B-B14F-4D97-AF65-F5344CB8AC3E}">
        <p14:creationId xmlns:p14="http://schemas.microsoft.com/office/powerpoint/2010/main" val="90041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68" y="502274"/>
            <a:ext cx="8727382" cy="1384995"/>
          </a:xfrm>
        </p:spPr>
        <p:txBody>
          <a:bodyPr/>
          <a:lstStyle/>
          <a:p>
            <a:r>
              <a:rPr lang="en-US" sz="2800" dirty="0" smtClean="0"/>
              <a:t>Price reaches but does not exceed Cap in Real-Time - Scenario #2 </a:t>
            </a:r>
            <a:r>
              <a:rPr lang="en-US" sz="2800" dirty="0"/>
              <a:t/>
            </a:r>
            <a:br>
              <a:rPr lang="en-US" sz="2800" dirty="0"/>
            </a:br>
            <a:endParaRPr lang="en-US" sz="2800" dirty="0"/>
          </a:p>
        </p:txBody>
      </p:sp>
      <p:sp>
        <p:nvSpPr>
          <p:cNvPr id="3" name="Content Placeholder 2"/>
          <p:cNvSpPr>
            <a:spLocks noGrp="1"/>
          </p:cNvSpPr>
          <p:nvPr>
            <p:ph sz="half" idx="1"/>
          </p:nvPr>
        </p:nvSpPr>
        <p:spPr>
          <a:xfrm>
            <a:off x="144673" y="1351721"/>
            <a:ext cx="8885028" cy="5103743"/>
          </a:xfrm>
        </p:spPr>
        <p:txBody>
          <a:bodyPr/>
          <a:lstStyle/>
          <a:p>
            <a:pPr marL="514350" indent="-514350">
              <a:spcAft>
                <a:spcPts val="600"/>
              </a:spcAft>
              <a:buFont typeface="+mj-lt"/>
              <a:buAutoNum type="arabicPeriod"/>
            </a:pPr>
            <a:r>
              <a:rPr lang="en-US" sz="2400" dirty="0" smtClean="0"/>
              <a:t>RTC </a:t>
            </a:r>
            <a:r>
              <a:rPr lang="en-US" sz="2400" dirty="0"/>
              <a:t>Optimization produces the correct incentive to </a:t>
            </a:r>
            <a:r>
              <a:rPr lang="en-US" sz="2400" dirty="0" smtClean="0"/>
              <a:t>generate</a:t>
            </a:r>
          </a:p>
          <a:p>
            <a:pPr marL="514350" indent="-514350">
              <a:spcAft>
                <a:spcPts val="600"/>
              </a:spcAft>
              <a:buFont typeface="+mj-lt"/>
              <a:buAutoNum type="arabicPeriod"/>
            </a:pPr>
            <a:r>
              <a:rPr lang="en-US" sz="2400" dirty="0" smtClean="0"/>
              <a:t>If </a:t>
            </a:r>
            <a:r>
              <a:rPr lang="en-US" sz="2400" dirty="0"/>
              <a:t>the</a:t>
            </a:r>
            <a:r>
              <a:rPr lang="en-US" sz="2400" dirty="0" smtClean="0"/>
              <a:t> real-time price of energy reaches $9k/MW </a:t>
            </a:r>
          </a:p>
          <a:p>
            <a:pPr marL="514350" indent="-514350">
              <a:spcAft>
                <a:spcPts val="600"/>
              </a:spcAft>
              <a:buFont typeface="+mj-lt"/>
              <a:buAutoNum type="arabicPeriod"/>
            </a:pPr>
            <a:r>
              <a:rPr lang="en-US" sz="2400" dirty="0" smtClean="0"/>
              <a:t>AS price is set on the demand curve at $7K/MW</a:t>
            </a:r>
          </a:p>
          <a:p>
            <a:pPr marL="514350" indent="-514350">
              <a:spcAft>
                <a:spcPts val="600"/>
              </a:spcAft>
              <a:buFont typeface="+mj-lt"/>
              <a:buAutoNum type="arabicPeriod"/>
            </a:pPr>
            <a:r>
              <a:rPr lang="en-US" sz="2400" dirty="0"/>
              <a:t>Generator</a:t>
            </a:r>
            <a:r>
              <a:rPr lang="en-US" sz="2400" dirty="0" smtClean="0"/>
              <a:t> sold 100 MW of AS day-ahead </a:t>
            </a:r>
          </a:p>
          <a:p>
            <a:pPr marL="514350" indent="-514350">
              <a:spcAft>
                <a:spcPts val="600"/>
              </a:spcAft>
              <a:buFont typeface="+mj-lt"/>
              <a:buAutoNum type="arabicPeriod"/>
            </a:pPr>
            <a:r>
              <a:rPr lang="en-US" sz="2400" dirty="0" smtClean="0"/>
              <a:t>RTC dispatches all 100 MW of AS </a:t>
            </a:r>
            <a:r>
              <a:rPr lang="en-US" sz="2400" dirty="0" err="1" smtClean="0"/>
              <a:t>as</a:t>
            </a:r>
            <a:r>
              <a:rPr lang="en-US" sz="2400" dirty="0" smtClean="0"/>
              <a:t> energy in real-time</a:t>
            </a:r>
          </a:p>
          <a:p>
            <a:pPr marL="971550" lvl="1" indent="-514350">
              <a:buFont typeface="+mj-lt"/>
              <a:buAutoNum type="alphaLcParenR"/>
            </a:pPr>
            <a:r>
              <a:rPr lang="en-US" sz="2400" dirty="0"/>
              <a:t>Generator provided energy in real-time instead of AS and therefore owes ERCOT </a:t>
            </a:r>
            <a:r>
              <a:rPr lang="en-US" sz="2400" dirty="0" smtClean="0"/>
              <a:t>$7k/MW </a:t>
            </a:r>
            <a:r>
              <a:rPr lang="en-US" sz="2400" dirty="0"/>
              <a:t>for all 100 MW of AS sold DA</a:t>
            </a:r>
          </a:p>
          <a:p>
            <a:pPr marL="971550" lvl="1" indent="-514350">
              <a:buFont typeface="+mj-lt"/>
              <a:buAutoNum type="alphaLcParenR"/>
            </a:pPr>
            <a:r>
              <a:rPr lang="en-US" sz="2400" dirty="0"/>
              <a:t>Generator provided all 100 MWs </a:t>
            </a:r>
            <a:r>
              <a:rPr lang="en-US" sz="2400" dirty="0" smtClean="0"/>
              <a:t>as energy</a:t>
            </a:r>
          </a:p>
          <a:p>
            <a:pPr marL="514350" indent="-514350">
              <a:buFont typeface="+mj-lt"/>
              <a:buAutoNum type="arabicPeriod"/>
            </a:pPr>
            <a:r>
              <a:rPr lang="en-US" sz="2200" dirty="0" smtClean="0"/>
              <a:t>Price does not need to be adjusted to stay under the cap; therefore, the incentives work properly</a:t>
            </a:r>
            <a:endParaRPr lang="en-US" sz="22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5</a:t>
            </a:fld>
            <a:endParaRPr lang="en-US" dirty="0"/>
          </a:p>
        </p:txBody>
      </p:sp>
    </p:spTree>
    <p:extLst>
      <p:ext uri="{BB962C8B-B14F-4D97-AF65-F5344CB8AC3E}">
        <p14:creationId xmlns:p14="http://schemas.microsoft.com/office/powerpoint/2010/main" val="400297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68" y="502274"/>
            <a:ext cx="8727382" cy="998535"/>
          </a:xfrm>
        </p:spPr>
        <p:txBody>
          <a:bodyPr/>
          <a:lstStyle/>
          <a:p>
            <a:r>
              <a:rPr lang="en-US" sz="2800" dirty="0" smtClean="0"/>
              <a:t>Fix Price Cap Flaw Scenario- Energy Price Partially Exceeds Cap #3 </a:t>
            </a:r>
            <a:r>
              <a:rPr lang="en-US" sz="2800" dirty="0"/>
              <a:t/>
            </a:r>
            <a:br>
              <a:rPr lang="en-US" sz="2800" dirty="0"/>
            </a:br>
            <a:endParaRPr lang="en-US" sz="2800" dirty="0"/>
          </a:p>
        </p:txBody>
      </p:sp>
      <p:sp>
        <p:nvSpPr>
          <p:cNvPr id="3" name="Content Placeholder 2"/>
          <p:cNvSpPr>
            <a:spLocks noGrp="1"/>
          </p:cNvSpPr>
          <p:nvPr>
            <p:ph sz="half" idx="1"/>
          </p:nvPr>
        </p:nvSpPr>
        <p:spPr>
          <a:xfrm>
            <a:off x="0" y="1421295"/>
            <a:ext cx="9079396" cy="4715553"/>
          </a:xfrm>
        </p:spPr>
        <p:txBody>
          <a:bodyPr/>
          <a:lstStyle/>
          <a:p>
            <a:pPr marL="514350" indent="-514350">
              <a:buFont typeface="+mj-lt"/>
              <a:buAutoNum type="arabicPeriod"/>
            </a:pPr>
            <a:r>
              <a:rPr lang="en-US" sz="1800" dirty="0" smtClean="0"/>
              <a:t>If the real-time price of energy reaches $10k/MW (or any number over $9K)</a:t>
            </a:r>
          </a:p>
          <a:p>
            <a:pPr marL="514350" indent="-514350">
              <a:buFont typeface="+mj-lt"/>
              <a:buAutoNum type="arabicPeriod"/>
            </a:pPr>
            <a:r>
              <a:rPr lang="en-US" sz="1800" dirty="0" smtClean="0"/>
              <a:t>AS price is set on the demand curve at $9K/MW</a:t>
            </a:r>
          </a:p>
          <a:p>
            <a:pPr marL="514350" indent="-514350">
              <a:buFont typeface="+mj-lt"/>
              <a:buAutoNum type="arabicPeriod"/>
            </a:pPr>
            <a:r>
              <a:rPr lang="en-US" sz="1800" dirty="0" smtClean="0"/>
              <a:t>Generator sold 100 MW of AS day-ahead for $1K/MW</a:t>
            </a:r>
          </a:p>
          <a:p>
            <a:pPr marL="514350" indent="-514350">
              <a:buFont typeface="+mj-lt"/>
              <a:buAutoNum type="arabicPeriod"/>
            </a:pPr>
            <a:r>
              <a:rPr lang="en-US" sz="1800" dirty="0" smtClean="0"/>
              <a:t>RTC dispatches all 100 MW of AS </a:t>
            </a:r>
            <a:r>
              <a:rPr lang="en-US" sz="1800" dirty="0" err="1" smtClean="0"/>
              <a:t>as</a:t>
            </a:r>
            <a:r>
              <a:rPr lang="en-US" sz="1800" dirty="0" smtClean="0"/>
              <a:t> energy in real-time</a:t>
            </a:r>
          </a:p>
          <a:p>
            <a:pPr marL="514350" indent="-514350">
              <a:buFont typeface="+mj-lt"/>
              <a:buAutoNum type="arabicPeriod"/>
            </a:pPr>
            <a:r>
              <a:rPr lang="en-US" sz="1800" dirty="0" smtClean="0"/>
              <a:t>ERCOT corrects the energy price from $10K/MW down to $9K/MW per price cap procedure</a:t>
            </a:r>
          </a:p>
          <a:p>
            <a:pPr marL="514350" indent="-514350">
              <a:buFont typeface="+mj-lt"/>
              <a:buAutoNum type="arabicPeriod"/>
            </a:pPr>
            <a:r>
              <a:rPr lang="en-US" sz="1800" dirty="0" smtClean="0"/>
              <a:t>AS price is corrected by reducing AS </a:t>
            </a:r>
            <a:r>
              <a:rPr lang="en-US" sz="1800" dirty="0" err="1" smtClean="0"/>
              <a:t>as</a:t>
            </a:r>
            <a:r>
              <a:rPr lang="en-US" sz="1800" dirty="0" smtClean="0"/>
              <a:t> well as energy by an equal amount ($9k/MW - $1k/Mw ) = $8K/MW </a:t>
            </a:r>
          </a:p>
          <a:p>
            <a:pPr marL="971550" lvl="1" indent="-514350">
              <a:buFont typeface="+mj-lt"/>
              <a:buAutoNum type="alphaLcParenR"/>
            </a:pPr>
            <a:r>
              <a:rPr lang="en-US" sz="1800" dirty="0" smtClean="0"/>
              <a:t>Generator provided energy in real-time instead of AS and therefore owes ERCOT $8k/MW for all 100 MW of AS sold DA</a:t>
            </a:r>
          </a:p>
          <a:p>
            <a:pPr marL="514350" indent="-514350">
              <a:buFont typeface="+mj-lt"/>
              <a:buAutoNum type="arabicPeriod"/>
            </a:pPr>
            <a:r>
              <a:rPr lang="en-US" sz="1800" dirty="0" smtClean="0"/>
              <a:t>This insures that the incentive that was produced by the RTC optimization remains intact and is not undone by the price cap procedure </a:t>
            </a:r>
          </a:p>
          <a:p>
            <a:pPr marL="514350" indent="-514350">
              <a:buFont typeface="+mj-lt"/>
              <a:buAutoNum type="arabicPeriod"/>
            </a:pPr>
            <a:endParaRPr lang="en-US" sz="22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6</a:t>
            </a:fld>
            <a:endParaRPr lang="en-US" dirty="0"/>
          </a:p>
        </p:txBody>
      </p:sp>
    </p:spTree>
    <p:extLst>
      <p:ext uri="{BB962C8B-B14F-4D97-AF65-F5344CB8AC3E}">
        <p14:creationId xmlns:p14="http://schemas.microsoft.com/office/powerpoint/2010/main" val="280285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68" y="555183"/>
            <a:ext cx="8727382" cy="954107"/>
          </a:xfrm>
        </p:spPr>
        <p:txBody>
          <a:bodyPr/>
          <a:lstStyle/>
          <a:p>
            <a:r>
              <a:rPr lang="en-US" sz="2800" dirty="0" smtClean="0"/>
              <a:t>Today’s Price Cap Methodology Compared to RTC </a:t>
            </a:r>
            <a:r>
              <a:rPr lang="en-US" sz="2800" dirty="0"/>
              <a:t/>
            </a:r>
            <a:br>
              <a:rPr lang="en-US" sz="2800" dirty="0"/>
            </a:br>
            <a:endParaRPr lang="en-US" sz="2800" dirty="0"/>
          </a:p>
        </p:txBody>
      </p:sp>
      <p:sp>
        <p:nvSpPr>
          <p:cNvPr id="3" name="Content Placeholder 2"/>
          <p:cNvSpPr>
            <a:spLocks noGrp="1"/>
          </p:cNvSpPr>
          <p:nvPr>
            <p:ph sz="half" idx="1"/>
          </p:nvPr>
        </p:nvSpPr>
        <p:spPr>
          <a:xfrm>
            <a:off x="0" y="1421295"/>
            <a:ext cx="9079396" cy="4462669"/>
          </a:xfrm>
        </p:spPr>
        <p:txBody>
          <a:bodyPr/>
          <a:lstStyle/>
          <a:p>
            <a:pPr marL="514350" indent="-514350">
              <a:buFont typeface="+mj-lt"/>
              <a:buAutoNum type="arabicPeriod"/>
            </a:pPr>
            <a:r>
              <a:rPr lang="en-US" sz="1900" dirty="0" smtClean="0"/>
              <a:t>SPPs are maintained at $9k or lower by applying the following price cap methodology:</a:t>
            </a:r>
          </a:p>
          <a:p>
            <a:pPr marL="971550" lvl="1" indent="-514350">
              <a:buFont typeface="+mj-lt"/>
              <a:buAutoNum type="alphaLcParenR"/>
            </a:pPr>
            <a:r>
              <a:rPr lang="en-US" sz="1900" dirty="0" smtClean="0"/>
              <a:t>SPP= LMP + ORDC</a:t>
            </a:r>
          </a:p>
          <a:p>
            <a:pPr marL="971550" lvl="1" indent="-514350">
              <a:buFont typeface="+mj-lt"/>
              <a:buAutoNum type="alphaLcParenR"/>
            </a:pPr>
            <a:r>
              <a:rPr lang="en-US" sz="1900" dirty="0" smtClean="0"/>
              <a:t>ORDC = (VOLL(i.e. $9k) - system Lambda(marginal energy price))*LOLP</a:t>
            </a:r>
          </a:p>
          <a:p>
            <a:pPr marL="971550" lvl="1" indent="-514350">
              <a:buFont typeface="+mj-lt"/>
              <a:buAutoNum type="alphaLcParenR"/>
            </a:pPr>
            <a:r>
              <a:rPr lang="en-US" sz="1900" dirty="0" smtClean="0"/>
              <a:t>LOLP = 1 when reserves are scarce (i.e. 2000MW or below)</a:t>
            </a:r>
          </a:p>
          <a:p>
            <a:pPr marL="514350" indent="-514350">
              <a:buFont typeface="+mj-lt"/>
              <a:buAutoNum type="arabicPeriod"/>
            </a:pPr>
            <a:r>
              <a:rPr lang="en-US" sz="1900" dirty="0" smtClean="0"/>
              <a:t>LMP = Marginal energy price when there is not any transmission congestion</a:t>
            </a:r>
          </a:p>
          <a:p>
            <a:pPr marL="514350" indent="-514350">
              <a:buFont typeface="+mj-lt"/>
              <a:buAutoNum type="arabicPeriod"/>
            </a:pPr>
            <a:r>
              <a:rPr lang="en-US" sz="1900" dirty="0" smtClean="0"/>
              <a:t>Today’s price cap methodology insures that the generator receives the marginal energy price by reducing the real-time AS price in order to preserve the proper generation incentive and to stay below the price cap of $9k</a:t>
            </a:r>
          </a:p>
          <a:p>
            <a:pPr marL="514350" indent="-514350">
              <a:buFont typeface="+mj-lt"/>
              <a:buAutoNum type="arabicPeriod"/>
            </a:pPr>
            <a:r>
              <a:rPr lang="en-US" sz="1900" dirty="0" smtClean="0"/>
              <a:t>The current RTC Price Cap methodology does not preserve the marginal energy price and therefore does not maintain the proper incentive that is part of the RTC optimization algorithm </a:t>
            </a:r>
          </a:p>
          <a:p>
            <a:pPr marL="0" indent="0">
              <a:buNone/>
            </a:pPr>
            <a:endParaRPr lang="en-US" sz="18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7</a:t>
            </a:fld>
            <a:endParaRPr lang="en-US" dirty="0"/>
          </a:p>
        </p:txBody>
      </p:sp>
    </p:spTree>
    <p:extLst>
      <p:ext uri="{BB962C8B-B14F-4D97-AF65-F5344CB8AC3E}">
        <p14:creationId xmlns:p14="http://schemas.microsoft.com/office/powerpoint/2010/main" val="412590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68" y="447286"/>
            <a:ext cx="8727382" cy="954107"/>
          </a:xfrm>
        </p:spPr>
        <p:txBody>
          <a:bodyPr/>
          <a:lstStyle/>
          <a:p>
            <a:r>
              <a:rPr lang="en-US" sz="2800" dirty="0" smtClean="0"/>
              <a:t>Concerns with Design Flaw Fix </a:t>
            </a:r>
            <a:r>
              <a:rPr lang="en-US" sz="2800" dirty="0"/>
              <a:t/>
            </a:r>
            <a:br>
              <a:rPr lang="en-US" sz="2800" dirty="0"/>
            </a:br>
            <a:endParaRPr lang="en-US" sz="2800" dirty="0"/>
          </a:p>
        </p:txBody>
      </p:sp>
      <p:sp>
        <p:nvSpPr>
          <p:cNvPr id="3" name="Content Placeholder 2"/>
          <p:cNvSpPr>
            <a:spLocks noGrp="1"/>
          </p:cNvSpPr>
          <p:nvPr>
            <p:ph sz="half" idx="1"/>
          </p:nvPr>
        </p:nvSpPr>
        <p:spPr>
          <a:xfrm>
            <a:off x="18361" y="581439"/>
            <a:ext cx="9079396" cy="4969980"/>
          </a:xfrm>
        </p:spPr>
        <p:txBody>
          <a:bodyPr/>
          <a:lstStyle/>
          <a:p>
            <a:pPr marL="0" indent="0">
              <a:buNone/>
            </a:pPr>
            <a:endParaRPr lang="en-US" sz="1800" dirty="0" smtClean="0"/>
          </a:p>
          <a:p>
            <a:pPr marL="342900" indent="-342900">
              <a:spcAft>
                <a:spcPts val="600"/>
              </a:spcAft>
              <a:buAutoNum type="arabicPeriod"/>
            </a:pPr>
            <a:r>
              <a:rPr lang="en-US" sz="1600" dirty="0" smtClean="0"/>
              <a:t>The RRS &amp; Regulation demand curves can reach $9k but the Non-Spin &amp; ECRS demand curves are lower.  </a:t>
            </a:r>
          </a:p>
          <a:p>
            <a:pPr marL="800100" lvl="1" indent="-342900">
              <a:buFont typeface="+mj-lt"/>
              <a:buAutoNum type="alphaLcParenR"/>
            </a:pPr>
            <a:r>
              <a:rPr lang="en-US" sz="1600" dirty="0" smtClean="0"/>
              <a:t>Concern:  </a:t>
            </a:r>
            <a:r>
              <a:rPr lang="en-US" sz="1600" dirty="0"/>
              <a:t>T</a:t>
            </a:r>
            <a:r>
              <a:rPr lang="en-US" sz="1600" dirty="0" smtClean="0"/>
              <a:t>he adjustment to the real-time AS price could create a Non-Spin or ECRS real-time price that goes negative</a:t>
            </a:r>
          </a:p>
          <a:p>
            <a:pPr marL="800100" lvl="1" indent="-342900">
              <a:buAutoNum type="alphaLcParenR"/>
            </a:pPr>
            <a:r>
              <a:rPr lang="en-US" sz="1600" dirty="0" smtClean="0"/>
              <a:t>Answer:  The RTC optimization will not award Non-Spin or ECRS during scarcity conditions which result in prices in excess of $9k.  All Non-Spin or ECRS will be fully deployed in EEA conditions.  ERCOT had previously proposed a price floor of zero for this condition which is the correct approach.</a:t>
            </a:r>
          </a:p>
          <a:p>
            <a:pPr marL="342900" indent="-342900">
              <a:spcAft>
                <a:spcPts val="600"/>
              </a:spcAft>
              <a:buAutoNum type="arabicPeriod"/>
            </a:pPr>
            <a:r>
              <a:rPr lang="en-US" sz="1600" dirty="0" smtClean="0"/>
              <a:t>If Peaker Net Margin reaches $315k and the LCAP is applied, this could potentially create a scenario where RRS &amp; AS could be priced at zero</a:t>
            </a:r>
          </a:p>
          <a:p>
            <a:pPr marL="800100" lvl="1" indent="-342900">
              <a:buFont typeface="+mj-lt"/>
              <a:buAutoNum type="alphaLcParenR"/>
            </a:pPr>
            <a:r>
              <a:rPr lang="en-US" sz="1600" dirty="0" smtClean="0"/>
              <a:t>Concern:  This could be a problem because ERCOT will always maintain a minimum amount of RRS &amp; Regulation Reserves in real-time</a:t>
            </a:r>
          </a:p>
          <a:p>
            <a:pPr marL="800100" lvl="1" indent="-342900">
              <a:buAutoNum type="alphaLcParenR"/>
            </a:pPr>
            <a:r>
              <a:rPr lang="en-US" sz="1600" dirty="0" smtClean="0"/>
              <a:t>Answer:  This is true but PNM has never gotten remotely close to $315K.  Therefore the probability of this outcome is extremely low.</a:t>
            </a:r>
          </a:p>
          <a:p>
            <a:pPr marL="800100" lvl="1" indent="-342900">
              <a:buAutoNum type="alphaLcParenR"/>
            </a:pPr>
            <a:r>
              <a:rPr lang="en-US" sz="1600" dirty="0" smtClean="0"/>
              <a:t>Answer:  Don’t apply the MCPC adjustment when the LCAP is in effect.  The price adjustment still creates the wrong incentives and applying the flaw fix in this scenario will properly preserve the marginal energy price but not provide adequate AS pricing for the small amount of remaining RRS &amp; Regulation.  Not applying the fix will provide the wrong marginal energy price for those generating.  </a:t>
            </a:r>
            <a:r>
              <a:rPr lang="en-US" sz="1600" dirty="0" smtClean="0">
                <a:solidFill>
                  <a:srgbClr val="FF0000"/>
                </a:solidFill>
              </a:rPr>
              <a:t>(No good answer exists for this low probability scenario)</a:t>
            </a:r>
            <a:r>
              <a:rPr lang="en-US" sz="1600" dirty="0" smtClean="0"/>
              <a:t> </a:t>
            </a:r>
            <a:endParaRPr lang="en-US" sz="16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8</a:t>
            </a:fld>
            <a:endParaRPr lang="en-US" dirty="0"/>
          </a:p>
        </p:txBody>
      </p:sp>
    </p:spTree>
    <p:extLst>
      <p:ext uri="{BB962C8B-B14F-4D97-AF65-F5344CB8AC3E}">
        <p14:creationId xmlns:p14="http://schemas.microsoft.com/office/powerpoint/2010/main" val="356665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68" y="502274"/>
            <a:ext cx="8727382" cy="1384995"/>
          </a:xfrm>
        </p:spPr>
        <p:txBody>
          <a:bodyPr/>
          <a:lstStyle/>
          <a:p>
            <a:r>
              <a:rPr lang="en-US" sz="2800" dirty="0" smtClean="0"/>
              <a:t>Summary</a:t>
            </a:r>
            <a:br>
              <a:rPr lang="en-US" sz="2800" dirty="0" smtClean="0"/>
            </a:br>
            <a:r>
              <a:rPr lang="en-US" sz="2800" dirty="0" smtClean="0"/>
              <a:t> </a:t>
            </a:r>
            <a:r>
              <a:rPr lang="en-US" sz="2800" dirty="0"/>
              <a:t/>
            </a:r>
            <a:br>
              <a:rPr lang="en-US" sz="2800" dirty="0"/>
            </a:br>
            <a:endParaRPr lang="en-US" sz="2800" dirty="0"/>
          </a:p>
        </p:txBody>
      </p:sp>
      <p:sp>
        <p:nvSpPr>
          <p:cNvPr id="3" name="Content Placeholder 2"/>
          <p:cNvSpPr>
            <a:spLocks noGrp="1"/>
          </p:cNvSpPr>
          <p:nvPr>
            <p:ph sz="half" idx="1"/>
          </p:nvPr>
        </p:nvSpPr>
        <p:spPr>
          <a:xfrm>
            <a:off x="0" y="1178351"/>
            <a:ext cx="9079396" cy="3067725"/>
          </a:xfrm>
        </p:spPr>
        <p:txBody>
          <a:bodyPr/>
          <a:lstStyle/>
          <a:p>
            <a:pPr marL="514350" indent="-514350">
              <a:buFont typeface="+mj-lt"/>
              <a:buAutoNum type="arabicPeriod"/>
            </a:pPr>
            <a:r>
              <a:rPr lang="en-US" sz="1600" dirty="0" smtClean="0"/>
              <a:t>Real-Time Co-Optimization should always provide incentives to protect reliability in real-time</a:t>
            </a:r>
          </a:p>
          <a:p>
            <a:pPr marL="514350" indent="-514350">
              <a:buFont typeface="+mj-lt"/>
              <a:buAutoNum type="arabicPeriod"/>
            </a:pPr>
            <a:r>
              <a:rPr lang="en-US" sz="1600" dirty="0" smtClean="0"/>
              <a:t>Generators should be given proper incentives to generate during times of scarcity</a:t>
            </a:r>
          </a:p>
          <a:p>
            <a:pPr marL="514350" indent="-514350">
              <a:buFont typeface="+mj-lt"/>
              <a:buAutoNum type="arabicPeriod"/>
            </a:pPr>
            <a:r>
              <a:rPr lang="en-US" sz="1600" dirty="0" smtClean="0"/>
              <a:t>Unlike today’s price cap methodology, the current RTC price cap methodology will reduce the marginal price of energy in real-time and thus create a disincentive to generate.</a:t>
            </a:r>
          </a:p>
          <a:p>
            <a:pPr marL="514350" indent="-514350">
              <a:buFont typeface="+mj-lt"/>
              <a:buAutoNum type="arabicPeriod"/>
            </a:pPr>
            <a:r>
              <a:rPr lang="en-US" sz="1600" dirty="0" smtClean="0"/>
              <a:t>This flaw is easily fixed by reducing the AS price by an equal amount as the energy price cap reduction </a:t>
            </a:r>
          </a:p>
          <a:p>
            <a:pPr marL="514350" indent="-514350">
              <a:buFont typeface="+mj-lt"/>
              <a:buAutoNum type="arabicPeriod"/>
            </a:pPr>
            <a:r>
              <a:rPr lang="en-US" sz="1600" dirty="0" smtClean="0"/>
              <a:t>The RTC optimization algorithm will not award Non-Spin &amp; ECRS during these extreme EEA conditions. </a:t>
            </a:r>
          </a:p>
          <a:p>
            <a:pPr marL="514350" indent="-514350">
              <a:buFont typeface="+mj-lt"/>
              <a:buAutoNum type="arabicPeriod"/>
            </a:pPr>
            <a:r>
              <a:rPr lang="en-US" sz="1600" dirty="0" smtClean="0"/>
              <a:t>Energy will be deployed on all available resources except for a limited amount of RRS &amp; Regulation Reserves</a:t>
            </a:r>
          </a:p>
          <a:p>
            <a:pPr marL="514350" indent="-514350">
              <a:buFont typeface="+mj-lt"/>
              <a:buAutoNum type="arabicPeriod"/>
            </a:pPr>
            <a:r>
              <a:rPr lang="en-US" sz="1600" dirty="0" smtClean="0"/>
              <a:t>Concerns raised about the LCAP scenario have a very low probability of happening and there is not a good solution for creating the proper incentive to generate when the price cap methodology is applied under this low probability scenario.  Either applying the flaw fix or not applying the fix results in wrong incentives</a:t>
            </a:r>
          </a:p>
          <a:p>
            <a:pPr marL="514350" indent="-514350">
              <a:buFont typeface="+mj-lt"/>
              <a:buAutoNum type="arabicPeriod"/>
            </a:pPr>
            <a:endParaRPr lang="en-US" sz="2200"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5F525F4C-8472-5846-93D4-3FFED33737E1}" type="slidenum">
              <a:rPr lang="en-US" smtClean="0"/>
              <a:pPr>
                <a:defRPr/>
              </a:pPr>
              <a:t>9</a:t>
            </a:fld>
            <a:endParaRPr lang="en-US" dirty="0"/>
          </a:p>
        </p:txBody>
      </p:sp>
    </p:spTree>
    <p:extLst>
      <p:ext uri="{BB962C8B-B14F-4D97-AF65-F5344CB8AC3E}">
        <p14:creationId xmlns:p14="http://schemas.microsoft.com/office/powerpoint/2010/main" val="329201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LCRA_Template">
  <a:themeElements>
    <a:clrScheme name="LCRA Color Palette">
      <a:dk1>
        <a:sysClr val="windowText" lastClr="000000"/>
      </a:dk1>
      <a:lt1>
        <a:sysClr val="window" lastClr="FFFFFF"/>
      </a:lt1>
      <a:dk2>
        <a:srgbClr val="023163"/>
      </a:dk2>
      <a:lt2>
        <a:srgbClr val="FFFFFF"/>
      </a:lt2>
      <a:accent1>
        <a:srgbClr val="0077C8"/>
      </a:accent1>
      <a:accent2>
        <a:srgbClr val="DC4405"/>
      </a:accent2>
      <a:accent3>
        <a:srgbClr val="78BE20"/>
      </a:accent3>
      <a:accent4>
        <a:srgbClr val="FFA300"/>
      </a:accent4>
      <a:accent5>
        <a:srgbClr val="00AEC7"/>
      </a:accent5>
      <a:accent6>
        <a:srgbClr val="478465"/>
      </a:accent6>
      <a:hlink>
        <a:srgbClr val="2200CC"/>
      </a:hlink>
      <a:folHlink>
        <a:srgbClr val="551A8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75C81CD0CCD340A35BF21E92EC51B5" ma:contentTypeVersion="1" ma:contentTypeDescription="Create a new document." ma:contentTypeScope="" ma:versionID="5e93a0f516a31b625bb61f72a7a5dda5">
  <xsd:schema xmlns:xsd="http://www.w3.org/2001/XMLSchema" xmlns:xs="http://www.w3.org/2001/XMLSchema" xmlns:p="http://schemas.microsoft.com/office/2006/metadata/properties" xmlns:ns1="http://schemas.microsoft.com/sharepoint/v3" targetNamespace="http://schemas.microsoft.com/office/2006/metadata/properties" ma:root="true" ma:fieldsID="4dcce58c87e9fcebab8021569449a8d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96E5396-AEC9-4125-932B-0FB3D8629C32}">
  <ds:schemaRefs>
    <ds:schemaRef ds:uri="http://schemas.microsoft.com/sharepoint/v3/contenttype/forms"/>
  </ds:schemaRefs>
</ds:datastoreItem>
</file>

<file path=customXml/itemProps2.xml><?xml version="1.0" encoding="utf-8"?>
<ds:datastoreItem xmlns:ds="http://schemas.openxmlformats.org/officeDocument/2006/customXml" ds:itemID="{2B256425-37AF-42F6-969F-88F51AD3AE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A54B2F-7C45-44CA-AEDF-9828AF011182}">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LCRA_Template</Template>
  <TotalTime>49250</TotalTime>
  <Words>1121</Words>
  <Application>Microsoft Office PowerPoint</Application>
  <PresentationFormat>On-screen Show (4:3)</PresentationFormat>
  <Paragraphs>80</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Lucida Grande</vt:lpstr>
      <vt:lpstr>LCRA_Template</vt:lpstr>
      <vt:lpstr>Design Flaw in the RTC price Cap methodology  </vt:lpstr>
      <vt:lpstr>PowerPoint Presentation</vt:lpstr>
      <vt:lpstr>ERCOT Price Cap Problem </vt:lpstr>
      <vt:lpstr>Design Flaw will Discourage Generation During Extreme Scarcity by Denying the Ability to Recover Fuel Cost - Scenario #1  </vt:lpstr>
      <vt:lpstr>Price reaches but does not exceed Cap in Real-Time - Scenario #2  </vt:lpstr>
      <vt:lpstr>Fix Price Cap Flaw Scenario- Energy Price Partially Exceeds Cap #3  </vt:lpstr>
      <vt:lpstr>Today’s Price Cap Methodology Compared to RTC  </vt:lpstr>
      <vt:lpstr>Concerns with Design Flaw Fix  </vt:lpstr>
      <vt:lpstr>Summary   </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Frequency Response Study</dc:title>
  <dc:creator>Bracy Nesbit</dc:creator>
  <cp:lastModifiedBy>John Dumas</cp:lastModifiedBy>
  <cp:revision>259</cp:revision>
  <cp:lastPrinted>2018-12-18T16:26:32Z</cp:lastPrinted>
  <dcterms:created xsi:type="dcterms:W3CDTF">2018-10-01T00:08:50Z</dcterms:created>
  <dcterms:modified xsi:type="dcterms:W3CDTF">2020-05-08T18:42:28Z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0x010100DA75C81CD0CCD340A35BF21E92EC51B5</vt:lpwstr>
  </property>
  <property fmtid="{D5CDD505-2E9C-101B-9397-08002B2CF9AE}" pid="3" name="Order">
    <vt:r8>13200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