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Lst>
  <p:notesMasterIdLst>
    <p:notesMasterId r:id="rId33"/>
  </p:notesMasterIdLst>
  <p:handoutMasterIdLst>
    <p:handoutMasterId r:id="rId34"/>
  </p:handoutMasterIdLst>
  <p:sldIdLst>
    <p:sldId id="260" r:id="rId6"/>
    <p:sldId id="268" r:id="rId7"/>
    <p:sldId id="300" r:id="rId8"/>
    <p:sldId id="267" r:id="rId9"/>
    <p:sldId id="283" r:id="rId10"/>
    <p:sldId id="298" r:id="rId11"/>
    <p:sldId id="285" r:id="rId12"/>
    <p:sldId id="276" r:id="rId13"/>
    <p:sldId id="277" r:id="rId14"/>
    <p:sldId id="280" r:id="rId15"/>
    <p:sldId id="281" r:id="rId16"/>
    <p:sldId id="297" r:id="rId17"/>
    <p:sldId id="286" r:id="rId18"/>
    <p:sldId id="303" r:id="rId19"/>
    <p:sldId id="287" r:id="rId20"/>
    <p:sldId id="288" r:id="rId21"/>
    <p:sldId id="289" r:id="rId22"/>
    <p:sldId id="290" r:id="rId23"/>
    <p:sldId id="291" r:id="rId24"/>
    <p:sldId id="304" r:id="rId25"/>
    <p:sldId id="292" r:id="rId26"/>
    <p:sldId id="293" r:id="rId27"/>
    <p:sldId id="294" r:id="rId28"/>
    <p:sldId id="295" r:id="rId29"/>
    <p:sldId id="296" r:id="rId30"/>
    <p:sldId id="302" r:id="rId31"/>
    <p:sldId id="301"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 Giarratano" initials="AMG" lastIdx="3" clrIdx="0">
    <p:extLst>
      <p:ext uri="{19B8F6BF-5375-455C-9EA6-DF929625EA0E}">
        <p15:presenceInfo xmlns:p15="http://schemas.microsoft.com/office/powerpoint/2012/main" userId="Alex Giarratan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660"/>
  </p:normalViewPr>
  <p:slideViewPr>
    <p:cSldViewPr showGuides="1">
      <p:cViewPr varScale="1">
        <p:scale>
          <a:sx n="108" d="100"/>
          <a:sy n="108" d="100"/>
        </p:scale>
        <p:origin x="1854" y="96"/>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5/8/2020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5/8/2020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2889343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t>Footer text goes here.</a:t>
            </a:r>
            <a:endParaRPr lang="en-US"/>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990600"/>
            <a:ext cx="8534400" cy="5052221"/>
          </a:xfrm>
          <a:prstGeom prst="rect">
            <a:avLst/>
          </a:prstGeom>
        </p:spPr>
        <p:txBody>
          <a:bodyPr/>
          <a:lstStyle>
            <a:lvl1pPr>
              <a:defRPr sz="2600">
                <a:solidFill>
                  <a:schemeClr val="tx2"/>
                </a:solidFill>
              </a:defRPr>
            </a:lvl1pPr>
            <a:lvl2pPr>
              <a:defRPr sz="2400">
                <a:solidFill>
                  <a:schemeClr val="tx2"/>
                </a:solidFill>
              </a:defRPr>
            </a:lvl2pPr>
            <a:lvl3pPr>
              <a:defRPr sz="2200">
                <a:solidFill>
                  <a:schemeClr val="tx2"/>
                </a:solidFill>
              </a:defRPr>
            </a:lvl3pPr>
            <a:lvl4pPr>
              <a:defRPr sz="2100">
                <a:solidFill>
                  <a:schemeClr val="tx2"/>
                </a:solidFill>
              </a:defRPr>
            </a:lvl4pPr>
            <a:lvl5pPr>
              <a:defRPr sz="20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smtClean="0"/>
              <a:t>Footer text goes here.</a:t>
            </a:r>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Footer text goes here.</a:t>
            </a:r>
            <a:endParaRPr lang="en-US" dirty="0"/>
          </a:p>
        </p:txBody>
      </p:sp>
      <p:sp>
        <p:nvSpPr>
          <p:cNvPr id="4" name="Slide Number Placeholder 3"/>
          <p:cNvSpPr>
            <a:spLocks noGrp="1"/>
          </p:cNvSpPr>
          <p:nvPr>
            <p:ph type="sldNum" sz="quarter" idx="11"/>
          </p:nvPr>
        </p:nvSpPr>
        <p:spPr/>
        <p:txBody>
          <a:bodyPr/>
          <a:lstStyle/>
          <a:p>
            <a:fld id="{1D93BD3E-1E9A-4970-A6F7-E7AC52762E0C}" type="slidenum">
              <a:rPr lang="en-US" smtClean="0"/>
              <a:pPr/>
              <a:t>‹#›</a:t>
            </a:fld>
            <a:endParaRPr lang="en-US"/>
          </a:p>
        </p:txBody>
      </p:sp>
      <p:sp>
        <p:nvSpPr>
          <p:cNvPr id="5" name="Content Placeholder 4"/>
          <p:cNvSpPr>
            <a:spLocks noGrp="1"/>
          </p:cNvSpPr>
          <p:nvPr>
            <p:ph sz="half" idx="1"/>
          </p:nvPr>
        </p:nvSpPr>
        <p:spPr>
          <a:xfrm>
            <a:off x="628650" y="990601"/>
            <a:ext cx="3886200" cy="4800600"/>
          </a:xfrm>
          <a:prstGeom prst="rect">
            <a:avLst/>
          </a:prstGeom>
        </p:spPr>
        <p:txBody>
          <a:bodyPr/>
          <a:lstStyle>
            <a:lvl1pPr>
              <a:defRPr sz="2400">
                <a:solidFill>
                  <a:schemeClr val="tx2"/>
                </a:solidFill>
              </a:defRPr>
            </a:lvl1pPr>
          </a:lstStyle>
          <a:p>
            <a:endParaRPr lang="en-US" dirty="0"/>
          </a:p>
        </p:txBody>
      </p:sp>
      <p:sp>
        <p:nvSpPr>
          <p:cNvPr id="6" name="Content Placeholder 5"/>
          <p:cNvSpPr>
            <a:spLocks noGrp="1"/>
          </p:cNvSpPr>
          <p:nvPr>
            <p:ph sz="half" idx="2"/>
          </p:nvPr>
        </p:nvSpPr>
        <p:spPr>
          <a:xfrm>
            <a:off x="4629150" y="990601"/>
            <a:ext cx="3886200" cy="4800600"/>
          </a:xfrm>
          <a:prstGeom prst="rect">
            <a:avLst/>
          </a:prstGeom>
        </p:spPr>
        <p:txBody>
          <a:bodyPr/>
          <a:lstStyle>
            <a:lvl1pPr>
              <a:defRPr sz="2400">
                <a:solidFill>
                  <a:schemeClr val="tx2"/>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smtClean="0"/>
              <a:t>Click to edit Master title style</a:t>
            </a:r>
            <a:endParaRPr lang="en-US" dirty="0"/>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6478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Footer text goes here.</a:t>
            </a:r>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0" y="6553200"/>
            <a:ext cx="935925" cy="246221"/>
          </a:xfrm>
          <a:prstGeom prst="rect">
            <a:avLst/>
          </a:prstGeom>
          <a:noFill/>
        </p:spPr>
        <p:txBody>
          <a:bodyPr wrap="square" rtlCol="0">
            <a:spAutoFit/>
          </a:bodyPr>
          <a:lstStyle/>
          <a:p>
            <a:pPr algn="l"/>
            <a:r>
              <a:rPr lang="en-US" sz="1000" b="1" baseline="0" dirty="0" smtClean="0">
                <a:solidFill>
                  <a:schemeClr val="tx2"/>
                </a:solidFill>
              </a:rPr>
              <a:t>INTERNAL</a:t>
            </a:r>
            <a:endParaRPr lang="en-US" sz="1000" b="1" dirty="0">
              <a:solidFill>
                <a:schemeClr val="tx2"/>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ercot.com/content/wcm/key_documents_lists/192904/2._Constraints_Not_Activated_in_SCED.pptx"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2133600"/>
            <a:ext cx="5029200" cy="2369880"/>
          </a:xfrm>
          <a:prstGeom prst="rect">
            <a:avLst/>
          </a:prstGeom>
          <a:noFill/>
        </p:spPr>
        <p:txBody>
          <a:bodyPr wrap="square" rtlCol="0">
            <a:spAutoFit/>
          </a:bodyPr>
          <a:lstStyle/>
          <a:p>
            <a:r>
              <a:rPr lang="en-US" sz="2000" b="1" dirty="0" smtClean="0">
                <a:solidFill>
                  <a:schemeClr val="tx2"/>
                </a:solidFill>
              </a:rPr>
              <a:t>Effects of Activating Low Shift Factor Constraints in SCED</a:t>
            </a:r>
            <a:endParaRPr lang="en-US" dirty="0" smtClean="0">
              <a:solidFill>
                <a:schemeClr val="tx2"/>
              </a:solidFill>
            </a:endParaRPr>
          </a:p>
          <a:p>
            <a:endParaRPr lang="en-US" dirty="0" smtClean="0">
              <a:solidFill>
                <a:schemeClr val="tx2"/>
              </a:solidFill>
            </a:endParaRPr>
          </a:p>
          <a:p>
            <a:r>
              <a:rPr lang="en-US" dirty="0" smtClean="0">
                <a:solidFill>
                  <a:schemeClr val="tx2"/>
                </a:solidFill>
              </a:rPr>
              <a:t>Alex Giarratano</a:t>
            </a:r>
          </a:p>
          <a:p>
            <a:r>
              <a:rPr lang="en-US" dirty="0" smtClean="0">
                <a:solidFill>
                  <a:schemeClr val="tx2"/>
                </a:solidFill>
              </a:rPr>
              <a:t>Market Analysis &amp; Validation</a:t>
            </a:r>
            <a:endParaRPr lang="en-US" dirty="0">
              <a:solidFill>
                <a:schemeClr val="tx2"/>
              </a:solidFill>
            </a:endParaRPr>
          </a:p>
          <a:p>
            <a:endParaRPr lang="en-US" dirty="0" smtClean="0">
              <a:solidFill>
                <a:schemeClr val="tx2"/>
              </a:solidFill>
            </a:endParaRPr>
          </a:p>
          <a:p>
            <a:r>
              <a:rPr lang="en-US" dirty="0">
                <a:solidFill>
                  <a:schemeClr val="tx2"/>
                </a:solidFill>
              </a:rPr>
              <a:t>C</a:t>
            </a:r>
            <a:r>
              <a:rPr lang="en-US" dirty="0" smtClean="0">
                <a:solidFill>
                  <a:schemeClr val="tx2"/>
                </a:solidFill>
              </a:rPr>
              <a:t>MWG</a:t>
            </a:r>
            <a:endParaRPr lang="en-US" dirty="0">
              <a:solidFill>
                <a:schemeClr val="tx2"/>
              </a:solidFill>
            </a:endParaRPr>
          </a:p>
          <a:p>
            <a:r>
              <a:rPr lang="en-US" dirty="0" smtClean="0">
                <a:solidFill>
                  <a:schemeClr val="tx2"/>
                </a:solidFill>
              </a:rPr>
              <a:t>May 11</a:t>
            </a:r>
            <a:r>
              <a:rPr lang="en-US" baseline="30000" dirty="0" smtClean="0">
                <a:solidFill>
                  <a:schemeClr val="tx2"/>
                </a:solidFill>
              </a:rPr>
              <a:t>th</a:t>
            </a:r>
            <a:r>
              <a:rPr lang="en-US" dirty="0" smtClean="0">
                <a:solidFill>
                  <a:schemeClr val="tx2"/>
                </a:solidFill>
              </a:rPr>
              <a:t>, 2020</a:t>
            </a:r>
            <a:endParaRPr lang="en-US" dirty="0">
              <a:solidFill>
                <a:schemeClr val="tx2"/>
              </a:solidFill>
            </a:endParaRPr>
          </a:p>
        </p:txBody>
      </p:sp>
    </p:spTree>
    <p:extLst>
      <p:ext uri="{BB962C8B-B14F-4D97-AF65-F5344CB8AC3E}">
        <p14:creationId xmlns:p14="http://schemas.microsoft.com/office/powerpoint/2010/main" val="730603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stretch>
            <a:fillRect/>
          </a:stretch>
        </p:blipFill>
        <p:spPr>
          <a:xfrm>
            <a:off x="310423" y="990600"/>
            <a:ext cx="8523153" cy="5053013"/>
          </a:xfrm>
          <a:prstGeom prst="rect">
            <a:avLst/>
          </a:prstGeom>
        </p:spPr>
      </p:pic>
      <p:sp>
        <p:nvSpPr>
          <p:cNvPr id="2" name="Title 1"/>
          <p:cNvSpPr>
            <a:spLocks noGrp="1"/>
          </p:cNvSpPr>
          <p:nvPr>
            <p:ph type="title"/>
          </p:nvPr>
        </p:nvSpPr>
        <p:spPr/>
        <p:txBody>
          <a:bodyPr/>
          <a:lstStyle/>
          <a:p>
            <a:r>
              <a:rPr lang="en-US" dirty="0" smtClean="0"/>
              <a:t>The addition of constraints shifts Resource LMPs around the system throughout the hour</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sp>
        <p:nvSpPr>
          <p:cNvPr id="8" name="TextBox 7"/>
          <p:cNvSpPr txBox="1"/>
          <p:nvPr/>
        </p:nvSpPr>
        <p:spPr>
          <a:xfrm>
            <a:off x="1219200" y="4114800"/>
            <a:ext cx="4648200"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b="1" dirty="0" smtClean="0"/>
              <a:t>STHRSIG8: BEEVIL_NORMAN1_1 </a:t>
            </a:r>
            <a:r>
              <a:rPr lang="en-US" sz="1600" dirty="0" smtClean="0"/>
              <a:t>binding and being violated created a correlated shift in LMP relative to SF of Resources around the syste</a:t>
            </a:r>
            <a:r>
              <a:rPr lang="en-US" sz="1600" dirty="0"/>
              <a:t>m</a:t>
            </a:r>
          </a:p>
        </p:txBody>
      </p:sp>
      <p:sp>
        <p:nvSpPr>
          <p:cNvPr id="3" name="TextBox 2"/>
          <p:cNvSpPr txBox="1"/>
          <p:nvPr/>
        </p:nvSpPr>
        <p:spPr>
          <a:xfrm>
            <a:off x="4800600" y="1066800"/>
            <a:ext cx="4114800" cy="11695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smtClean="0">
                <a:solidFill>
                  <a:schemeClr val="tx1"/>
                </a:solidFill>
              </a:rPr>
              <a:t>Shift in data due to varying impact of additional constraint on LMPs from each SCED interval </a:t>
            </a:r>
          </a:p>
          <a:p>
            <a:r>
              <a:rPr lang="en-US" sz="1400" dirty="0" smtClean="0">
                <a:solidFill>
                  <a:schemeClr val="tx1"/>
                </a:solidFill>
              </a:rPr>
              <a:t>Positive change in LMPs for Resources w/ + SF’s due to increase in System Lambda and impact of existing binding constraints</a:t>
            </a:r>
            <a:endParaRPr lang="en-US" sz="1400" dirty="0">
              <a:solidFill>
                <a:schemeClr val="tx1"/>
              </a:solidFill>
            </a:endParaRPr>
          </a:p>
        </p:txBody>
      </p:sp>
      <p:sp>
        <p:nvSpPr>
          <p:cNvPr id="7" name="TextBox 6"/>
          <p:cNvSpPr txBox="1"/>
          <p:nvPr/>
        </p:nvSpPr>
        <p:spPr>
          <a:xfrm>
            <a:off x="3352799" y="6099510"/>
            <a:ext cx="4572001"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smtClean="0"/>
              <a:t>61% of Resources-Intervals had a (+) SF on additional constraint. Of those, 80% saw a positive change in LMP</a:t>
            </a:r>
            <a:endParaRPr lang="en-US" sz="1400" dirty="0"/>
          </a:p>
        </p:txBody>
      </p:sp>
    </p:spTree>
    <p:extLst>
      <p:ext uri="{BB962C8B-B14F-4D97-AF65-F5344CB8AC3E}">
        <p14:creationId xmlns:p14="http://schemas.microsoft.com/office/powerpoint/2010/main" val="1747770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10423" y="990600"/>
            <a:ext cx="8523153" cy="5053013"/>
          </a:xfrm>
          <a:prstGeom prst="rect">
            <a:avLst/>
          </a:prstGeom>
        </p:spPr>
      </p:pic>
      <p:sp>
        <p:nvSpPr>
          <p:cNvPr id="2" name="Title 1"/>
          <p:cNvSpPr>
            <a:spLocks noGrp="1"/>
          </p:cNvSpPr>
          <p:nvPr>
            <p:ph type="title"/>
          </p:nvPr>
        </p:nvSpPr>
        <p:spPr/>
        <p:txBody>
          <a:bodyPr/>
          <a:lstStyle/>
          <a:p>
            <a:r>
              <a:rPr lang="en-US" sz="2000" dirty="0" smtClean="0"/>
              <a:t>The addition of constraints also shifts Base Points for Online Resources around the system throughout the hour</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a:p>
        </p:txBody>
      </p:sp>
      <p:sp>
        <p:nvSpPr>
          <p:cNvPr id="10" name="TextBox 9"/>
          <p:cNvSpPr txBox="1"/>
          <p:nvPr/>
        </p:nvSpPr>
        <p:spPr>
          <a:xfrm>
            <a:off x="1285654" y="3558277"/>
            <a:ext cx="2448146" cy="131852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b="1" dirty="0" smtClean="0"/>
              <a:t>Increased the BP-weighted LMP* by 5.3%</a:t>
            </a:r>
          </a:p>
          <a:p>
            <a:endParaRPr lang="en-US" sz="1600" b="1" dirty="0"/>
          </a:p>
          <a:p>
            <a:r>
              <a:rPr lang="en-US" sz="1600" i="1" dirty="0"/>
              <a:t>*BP-weighted </a:t>
            </a:r>
            <a:r>
              <a:rPr lang="en-US" sz="1600" i="1" dirty="0" smtClean="0"/>
              <a:t>LMP = HRS * LMP * BP</a:t>
            </a:r>
            <a:endParaRPr lang="en-US" sz="1600" i="1" dirty="0"/>
          </a:p>
        </p:txBody>
      </p:sp>
      <p:sp>
        <p:nvSpPr>
          <p:cNvPr id="11" name="Oval 10"/>
          <p:cNvSpPr/>
          <p:nvPr/>
        </p:nvSpPr>
        <p:spPr>
          <a:xfrm>
            <a:off x="4910027" y="3352800"/>
            <a:ext cx="304800" cy="1057287"/>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177859" y="3881443"/>
            <a:ext cx="1890261" cy="338554"/>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600" dirty="0" smtClean="0"/>
              <a:t>SCES_UNIT1_J02</a:t>
            </a:r>
            <a:endParaRPr lang="en-US" sz="1600" dirty="0"/>
          </a:p>
        </p:txBody>
      </p:sp>
      <p:sp>
        <p:nvSpPr>
          <p:cNvPr id="13" name="Oval 12"/>
          <p:cNvSpPr/>
          <p:nvPr/>
        </p:nvSpPr>
        <p:spPr>
          <a:xfrm>
            <a:off x="2819400" y="2344816"/>
            <a:ext cx="304800" cy="32712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1946939"/>
            <a:ext cx="1890261" cy="338554"/>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600" dirty="0"/>
              <a:t>INGLCOSW_CC1</a:t>
            </a:r>
          </a:p>
        </p:txBody>
      </p:sp>
      <p:sp>
        <p:nvSpPr>
          <p:cNvPr id="16" name="Oval 15"/>
          <p:cNvSpPr/>
          <p:nvPr/>
        </p:nvSpPr>
        <p:spPr>
          <a:xfrm>
            <a:off x="4873059" y="2285493"/>
            <a:ext cx="304800" cy="75152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5364618" y="1531440"/>
            <a:ext cx="3124200" cy="954107"/>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dirty="0" smtClean="0">
                <a:solidFill>
                  <a:schemeClr val="tx1"/>
                </a:solidFill>
              </a:rPr>
              <a:t>Resources with (+) SF’s on additional constraint moved up due to the increase in system lambda and impact of existing binding constraints </a:t>
            </a:r>
          </a:p>
        </p:txBody>
      </p:sp>
      <p:sp>
        <p:nvSpPr>
          <p:cNvPr id="15" name="TextBox 14"/>
          <p:cNvSpPr txBox="1"/>
          <p:nvPr/>
        </p:nvSpPr>
        <p:spPr>
          <a:xfrm>
            <a:off x="2851484" y="5990062"/>
            <a:ext cx="5326518" cy="7386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smtClean="0"/>
              <a:t>87% of Resources-Intervals (of Online Resources) had a (+) SF on additional constraint. Of those, 8% saw a pos. change in BP, 3.5% saw a neg. change in BP, and 88% saw no change in BP</a:t>
            </a:r>
            <a:endParaRPr lang="en-US" sz="1400" dirty="0"/>
          </a:p>
        </p:txBody>
      </p:sp>
    </p:spTree>
    <p:extLst>
      <p:ext uri="{BB962C8B-B14F-4D97-AF65-F5344CB8AC3E}">
        <p14:creationId xmlns:p14="http://schemas.microsoft.com/office/powerpoint/2010/main" val="3060039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stretch>
            <a:fillRect/>
          </a:stretch>
        </p:blipFill>
        <p:spPr>
          <a:xfrm>
            <a:off x="4572370" y="1053697"/>
            <a:ext cx="4361688" cy="5257174"/>
          </a:xfrm>
          <a:prstGeom prst="rect">
            <a:avLst/>
          </a:prstGeom>
        </p:spPr>
      </p:pic>
      <p:pic>
        <p:nvPicPr>
          <p:cNvPr id="6" name="Content Placeholder 5"/>
          <p:cNvPicPr>
            <a:picLocks noGrp="1" noChangeAspect="1"/>
          </p:cNvPicPr>
          <p:nvPr>
            <p:ph sz="half" idx="1"/>
          </p:nvPr>
        </p:nvPicPr>
        <p:blipFill>
          <a:blip r:embed="rId3"/>
          <a:stretch>
            <a:fillRect/>
          </a:stretch>
        </p:blipFill>
        <p:spPr>
          <a:xfrm>
            <a:off x="364486" y="1061029"/>
            <a:ext cx="4361688" cy="5249842"/>
          </a:xfrm>
          <a:prstGeom prst="rect">
            <a:avLst/>
          </a:prstGeom>
        </p:spPr>
      </p:pic>
      <p:sp>
        <p:nvSpPr>
          <p:cNvPr id="2" name="Slide Number Placeholder 1"/>
          <p:cNvSpPr>
            <a:spLocks noGrp="1"/>
          </p:cNvSpPr>
          <p:nvPr>
            <p:ph type="sldNum" sz="quarter" idx="11"/>
          </p:nvPr>
        </p:nvSpPr>
        <p:spPr/>
        <p:txBody>
          <a:bodyPr/>
          <a:lstStyle/>
          <a:p>
            <a:fld id="{1D93BD3E-1E9A-4970-A6F7-E7AC52762E0C}" type="slidenum">
              <a:rPr lang="en-US" smtClean="0"/>
              <a:pPr/>
              <a:t>12</a:t>
            </a:fld>
            <a:endParaRPr lang="en-US"/>
          </a:p>
        </p:txBody>
      </p:sp>
      <p:sp>
        <p:nvSpPr>
          <p:cNvPr id="5" name="Title 4"/>
          <p:cNvSpPr>
            <a:spLocks noGrp="1"/>
          </p:cNvSpPr>
          <p:nvPr>
            <p:ph type="title"/>
          </p:nvPr>
        </p:nvSpPr>
        <p:spPr/>
        <p:txBody>
          <a:bodyPr/>
          <a:lstStyle/>
          <a:p>
            <a:r>
              <a:rPr lang="en-US" dirty="0" smtClean="0"/>
              <a:t>Addition of constraint causes some Resources to be </a:t>
            </a:r>
            <a:r>
              <a:rPr lang="en-US" dirty="0" err="1" smtClean="0"/>
              <a:t>redispatched</a:t>
            </a:r>
            <a:r>
              <a:rPr lang="en-US" dirty="0" smtClean="0"/>
              <a:t> to reduce flow on the constraint</a:t>
            </a:r>
            <a:endParaRPr lang="en-US" dirty="0"/>
          </a:p>
        </p:txBody>
      </p:sp>
      <p:sp>
        <p:nvSpPr>
          <p:cNvPr id="10" name="TextBox 9"/>
          <p:cNvSpPr txBox="1"/>
          <p:nvPr/>
        </p:nvSpPr>
        <p:spPr>
          <a:xfrm>
            <a:off x="2695575" y="4341911"/>
            <a:ext cx="4114800" cy="73866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400" dirty="0" smtClean="0"/>
              <a:t>These Resources are, for at least a few SCED intervals during the hour, marginal and thus </a:t>
            </a:r>
            <a:r>
              <a:rPr lang="en-US" sz="1400" dirty="0" err="1" smtClean="0"/>
              <a:t>redispatched</a:t>
            </a:r>
            <a:r>
              <a:rPr lang="en-US" sz="1400" dirty="0" smtClean="0"/>
              <a:t> to help reduce flow on the constraint</a:t>
            </a:r>
            <a:endParaRPr lang="en-US" sz="1400" i="1" dirty="0"/>
          </a:p>
        </p:txBody>
      </p:sp>
      <p:sp>
        <p:nvSpPr>
          <p:cNvPr id="15" name="TextBox 14"/>
          <p:cNvSpPr txBox="1"/>
          <p:nvPr/>
        </p:nvSpPr>
        <p:spPr>
          <a:xfrm>
            <a:off x="1600200" y="1946939"/>
            <a:ext cx="1890261" cy="338554"/>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600" dirty="0"/>
              <a:t>INGLCOSW_CC1</a:t>
            </a:r>
          </a:p>
        </p:txBody>
      </p:sp>
      <p:sp>
        <p:nvSpPr>
          <p:cNvPr id="16" name="TextBox 15"/>
          <p:cNvSpPr txBox="1"/>
          <p:nvPr/>
        </p:nvSpPr>
        <p:spPr>
          <a:xfrm>
            <a:off x="6096000" y="3574197"/>
            <a:ext cx="1890261" cy="338554"/>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600" dirty="0" smtClean="0"/>
              <a:t>SCES_UNIT1_J02</a:t>
            </a:r>
            <a:endParaRPr lang="en-US" sz="1600" dirty="0"/>
          </a:p>
        </p:txBody>
      </p:sp>
    </p:spTree>
    <p:extLst>
      <p:ext uri="{BB962C8B-B14F-4D97-AF65-F5344CB8AC3E}">
        <p14:creationId xmlns:p14="http://schemas.microsoft.com/office/powerpoint/2010/main" val="1955593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February </a:t>
            </a:r>
            <a:r>
              <a:rPr lang="en-US" dirty="0" smtClean="0"/>
              <a:t>10</a:t>
            </a:r>
            <a:r>
              <a:rPr lang="en-US" baseline="30000" dirty="0" smtClean="0"/>
              <a:t>th</a:t>
            </a:r>
            <a:r>
              <a:rPr lang="en-US" dirty="0"/>
              <a:t>, 2020 </a:t>
            </a:r>
            <a:r>
              <a:rPr lang="en-US" dirty="0" smtClean="0"/>
              <a:t>HE17</a:t>
            </a:r>
            <a:r>
              <a:rPr lang="en-US" dirty="0"/>
              <a:t/>
            </a:r>
            <a:br>
              <a:rPr lang="en-US" dirty="0"/>
            </a:br>
            <a:r>
              <a:rPr lang="en-US" sz="2000" b="0" dirty="0" smtClean="0"/>
              <a:t>DALNBND8:1610_A activated</a:t>
            </a:r>
            <a:r>
              <a:rPr lang="en-US" sz="2000" b="0" dirty="0"/>
              <a:t>; </a:t>
            </a:r>
            <a:r>
              <a:rPr lang="en-US" sz="2000" b="0" dirty="0" smtClean="0"/>
              <a:t>radial constraint w/ most SFs ~ 0.5%</a:t>
            </a:r>
            <a:endParaRPr lang="en-US" sz="2000" dirty="0"/>
          </a:p>
        </p:txBody>
      </p:sp>
      <p:pic>
        <p:nvPicPr>
          <p:cNvPr id="5" name="Content Placeholder 4"/>
          <p:cNvPicPr>
            <a:picLocks noGrp="1" noChangeAspect="1"/>
          </p:cNvPicPr>
          <p:nvPr>
            <p:ph idx="1"/>
          </p:nvPr>
        </p:nvPicPr>
        <p:blipFill>
          <a:blip r:embed="rId2"/>
          <a:stretch>
            <a:fillRect/>
          </a:stretch>
        </p:blipFill>
        <p:spPr>
          <a:xfrm>
            <a:off x="603990" y="990600"/>
            <a:ext cx="7936020" cy="5053013"/>
          </a:xfrm>
          <a:prstGeom prst="rect">
            <a:avLst/>
          </a:prstGeom>
        </p:spPr>
      </p:pic>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sp>
        <p:nvSpPr>
          <p:cNvPr id="6" name="Oval 5"/>
          <p:cNvSpPr/>
          <p:nvPr/>
        </p:nvSpPr>
        <p:spPr>
          <a:xfrm rot="1226273">
            <a:off x="4197972" y="2113590"/>
            <a:ext cx="438814" cy="6489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172200" y="1076920"/>
            <a:ext cx="160019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Contingency </a:t>
            </a:r>
            <a:r>
              <a:rPr lang="en-US" b="1" dirty="0" smtClean="0"/>
              <a:t>DALNBND8</a:t>
            </a:r>
            <a:endParaRPr lang="en-US" b="1" dirty="0"/>
          </a:p>
        </p:txBody>
      </p:sp>
      <p:sp>
        <p:nvSpPr>
          <p:cNvPr id="8" name="TextBox 7"/>
          <p:cNvSpPr txBox="1"/>
          <p:nvPr/>
        </p:nvSpPr>
        <p:spPr>
          <a:xfrm>
            <a:off x="2133600" y="1600200"/>
            <a:ext cx="1498012"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Constraint</a:t>
            </a:r>
          </a:p>
          <a:p>
            <a:r>
              <a:rPr lang="en-US" b="1" dirty="0" smtClean="0"/>
              <a:t>1610_A</a:t>
            </a:r>
            <a:endParaRPr lang="en-US" b="1" dirty="0"/>
          </a:p>
        </p:txBody>
      </p:sp>
      <p:cxnSp>
        <p:nvCxnSpPr>
          <p:cNvPr id="9" name="Straight Arrow Connector 8"/>
          <p:cNvCxnSpPr>
            <a:stCxn id="7" idx="1"/>
          </p:cNvCxnSpPr>
          <p:nvPr/>
        </p:nvCxnSpPr>
        <p:spPr>
          <a:xfrm flipH="1">
            <a:off x="5638800" y="1400086"/>
            <a:ext cx="533400" cy="123914"/>
          </a:xfrm>
          <a:prstGeom prst="straightConnector1">
            <a:avLst/>
          </a:prstGeom>
          <a:ln w="38100">
            <a:solidFill>
              <a:schemeClr val="accent6">
                <a:lumMod val="60000"/>
                <a:lumOff val="40000"/>
              </a:schemeClr>
            </a:solidFill>
            <a:tailEnd type="triangle"/>
          </a:ln>
        </p:spPr>
        <p:style>
          <a:lnRef idx="2">
            <a:schemeClr val="accent6"/>
          </a:lnRef>
          <a:fillRef idx="0">
            <a:schemeClr val="accent6"/>
          </a:fillRef>
          <a:effectRef idx="1">
            <a:schemeClr val="accent6"/>
          </a:effectRef>
          <a:fontRef idx="minor">
            <a:schemeClr val="tx1"/>
          </a:fontRef>
        </p:style>
      </p:cxnSp>
      <p:cxnSp>
        <p:nvCxnSpPr>
          <p:cNvPr id="10" name="Straight Arrow Connector 9"/>
          <p:cNvCxnSpPr>
            <a:stCxn id="8" idx="3"/>
          </p:cNvCxnSpPr>
          <p:nvPr/>
        </p:nvCxnSpPr>
        <p:spPr>
          <a:xfrm>
            <a:off x="3631612" y="1923366"/>
            <a:ext cx="559388" cy="420345"/>
          </a:xfrm>
          <a:prstGeom prst="straightConnector1">
            <a:avLst/>
          </a:prstGeom>
          <a:ln w="38100">
            <a:solidFill>
              <a:schemeClr val="accent6">
                <a:lumMod val="60000"/>
                <a:lumOff val="40000"/>
              </a:schemeClr>
            </a:solidFill>
            <a:tailEnd type="triangle"/>
          </a:ln>
        </p:spPr>
        <p:style>
          <a:lnRef idx="2">
            <a:schemeClr val="accent6"/>
          </a:lnRef>
          <a:fillRef idx="0">
            <a:schemeClr val="accent6"/>
          </a:fillRef>
          <a:effectRef idx="1">
            <a:schemeClr val="accent6"/>
          </a:effectRef>
          <a:fontRef idx="minor">
            <a:schemeClr val="tx1"/>
          </a:fontRef>
        </p:style>
      </p:cxnSp>
      <p:sp>
        <p:nvSpPr>
          <p:cNvPr id="11" name="TextBox 10"/>
          <p:cNvSpPr txBox="1"/>
          <p:nvPr/>
        </p:nvSpPr>
        <p:spPr>
          <a:xfrm>
            <a:off x="1364498" y="5410200"/>
            <a:ext cx="1518108" cy="30777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400" dirty="0" smtClean="0"/>
              <a:t>DFW Metro Area</a:t>
            </a:r>
            <a:endParaRPr lang="en-US" sz="1400" dirty="0"/>
          </a:p>
        </p:txBody>
      </p:sp>
    </p:spTree>
    <p:extLst>
      <p:ext uri="{BB962C8B-B14F-4D97-AF65-F5344CB8AC3E}">
        <p14:creationId xmlns:p14="http://schemas.microsoft.com/office/powerpoint/2010/main" val="1698941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February 10</a:t>
            </a:r>
            <a:r>
              <a:rPr lang="en-US" baseline="30000" dirty="0"/>
              <a:t>th</a:t>
            </a:r>
            <a:r>
              <a:rPr lang="en-US" dirty="0"/>
              <a:t>, 2020 HE17</a:t>
            </a:r>
            <a:br>
              <a:rPr lang="en-US" dirty="0"/>
            </a:br>
            <a:r>
              <a:rPr lang="en-US" sz="2000" b="0" dirty="0"/>
              <a:t>DALNBND8: 1610_A activated; largest abs(SF) is -1.76%</a:t>
            </a:r>
            <a:endParaRPr lang="en-US" dirty="0"/>
          </a:p>
        </p:txBody>
      </p:sp>
      <p:sp>
        <p:nvSpPr>
          <p:cNvPr id="3" name="Content Placeholder 2"/>
          <p:cNvSpPr>
            <a:spLocks noGrp="1"/>
          </p:cNvSpPr>
          <p:nvPr>
            <p:ph idx="1"/>
          </p:nvPr>
        </p:nvSpPr>
        <p:spPr>
          <a:xfrm>
            <a:off x="304800" y="1447800"/>
            <a:ext cx="8534400" cy="4595021"/>
          </a:xfrm>
        </p:spPr>
        <p:txBody>
          <a:bodyPr/>
          <a:lstStyle/>
          <a:p>
            <a:r>
              <a:rPr lang="en-US" sz="2000" dirty="0" smtClean="0"/>
              <a:t>When activated</a:t>
            </a:r>
            <a:r>
              <a:rPr lang="en-US" sz="2000" dirty="0"/>
              <a:t>, DALNBND8: 1610_A was </a:t>
            </a:r>
            <a:r>
              <a:rPr lang="en-US" sz="2000" dirty="0" smtClean="0"/>
              <a:t>not initially binding despite being loaded &gt; 98% of its Emergency Limit in RTCA</a:t>
            </a:r>
          </a:p>
          <a:p>
            <a:endParaRPr lang="en-US" sz="2000" dirty="0"/>
          </a:p>
          <a:p>
            <a:r>
              <a:rPr lang="en-US" sz="2000" dirty="0" smtClean="0"/>
              <a:t>To “force” the constraint to bind, the Limit of the constraint was adjusted to match the “baseline” flow of constraint </a:t>
            </a:r>
            <a:r>
              <a:rPr lang="en-US" sz="2000" b="1" dirty="0" smtClean="0"/>
              <a:t>minus 1</a:t>
            </a:r>
            <a:r>
              <a:rPr lang="en-US" sz="2000" dirty="0" smtClean="0"/>
              <a:t> to demonstrate its potential impact</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a:p>
        </p:txBody>
      </p:sp>
    </p:spTree>
    <p:extLst>
      <p:ext uri="{BB962C8B-B14F-4D97-AF65-F5344CB8AC3E}">
        <p14:creationId xmlns:p14="http://schemas.microsoft.com/office/powerpoint/2010/main" val="3371598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Activating constraint increased </a:t>
            </a:r>
            <a:r>
              <a:rPr lang="en-US" dirty="0" smtClean="0"/>
              <a:t>System Lambda</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pic>
        <p:nvPicPr>
          <p:cNvPr id="5" name="Content Placeholder 4"/>
          <p:cNvPicPr>
            <a:picLocks noGrp="1" noChangeAspect="1"/>
          </p:cNvPicPr>
          <p:nvPr>
            <p:ph idx="1"/>
          </p:nvPr>
        </p:nvPicPr>
        <p:blipFill>
          <a:blip r:embed="rId2"/>
          <a:stretch>
            <a:fillRect/>
          </a:stretch>
        </p:blipFill>
        <p:spPr>
          <a:xfrm>
            <a:off x="310423" y="990600"/>
            <a:ext cx="8523153" cy="5053013"/>
          </a:xfrm>
          <a:prstGeom prst="rect">
            <a:avLst/>
          </a:prstGeom>
        </p:spPr>
      </p:pic>
    </p:spTree>
    <p:extLst>
      <p:ext uri="{BB962C8B-B14F-4D97-AF65-F5344CB8AC3E}">
        <p14:creationId xmlns:p14="http://schemas.microsoft.com/office/powerpoint/2010/main" val="2983873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stretch>
            <a:fillRect/>
          </a:stretch>
        </p:blipFill>
        <p:spPr>
          <a:xfrm>
            <a:off x="310423" y="990600"/>
            <a:ext cx="8523153" cy="5053013"/>
          </a:xfrm>
          <a:prstGeom prst="rect">
            <a:avLst/>
          </a:prstGeom>
        </p:spPr>
      </p:pic>
      <p:sp>
        <p:nvSpPr>
          <p:cNvPr id="2" name="Title 1"/>
          <p:cNvSpPr>
            <a:spLocks noGrp="1"/>
          </p:cNvSpPr>
          <p:nvPr>
            <p:ph type="title"/>
          </p:nvPr>
        </p:nvSpPr>
        <p:spPr/>
        <p:txBody>
          <a:bodyPr/>
          <a:lstStyle/>
          <a:p>
            <a:r>
              <a:rPr lang="en-US" b="0" dirty="0" smtClean="0"/>
              <a:t>Activated </a:t>
            </a:r>
            <a:r>
              <a:rPr lang="en-US" b="0" dirty="0"/>
              <a:t>constraint </a:t>
            </a:r>
            <a:r>
              <a:rPr lang="en-US" b="0" dirty="0" smtClean="0"/>
              <a:t>was forced to bind and was violated</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sp>
        <p:nvSpPr>
          <p:cNvPr id="6" name="TextBox 5"/>
          <p:cNvSpPr txBox="1"/>
          <p:nvPr/>
        </p:nvSpPr>
        <p:spPr>
          <a:xfrm>
            <a:off x="3200400" y="3657600"/>
            <a:ext cx="4953000" cy="73866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400" dirty="0" smtClean="0"/>
              <a:t>Constraint was not initially binding, so the Limit was set equal to the Flow – 1 to force the Constraint to bind. This caused the constraint to bind at its maximum shadow price.</a:t>
            </a:r>
            <a:endParaRPr lang="en-US" sz="1400" dirty="0"/>
          </a:p>
        </p:txBody>
      </p:sp>
    </p:spTree>
    <p:extLst>
      <p:ext uri="{BB962C8B-B14F-4D97-AF65-F5344CB8AC3E}">
        <p14:creationId xmlns:p14="http://schemas.microsoft.com/office/powerpoint/2010/main" val="522823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10423" y="990600"/>
            <a:ext cx="8523153" cy="5053013"/>
          </a:xfrm>
          <a:prstGeom prst="rect">
            <a:avLst/>
          </a:prstGeom>
        </p:spPr>
      </p:pic>
      <p:sp>
        <p:nvSpPr>
          <p:cNvPr id="2" name="Title 1"/>
          <p:cNvSpPr>
            <a:spLocks noGrp="1"/>
          </p:cNvSpPr>
          <p:nvPr>
            <p:ph type="title"/>
          </p:nvPr>
        </p:nvSpPr>
        <p:spPr/>
        <p:txBody>
          <a:bodyPr/>
          <a:lstStyle/>
          <a:p>
            <a:r>
              <a:rPr lang="en-US" dirty="0" smtClean="0"/>
              <a:t>The addition of constraint mostly reduces the Resource LMPs around the system since the constraint is radial</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a:p>
        </p:txBody>
      </p:sp>
      <p:sp>
        <p:nvSpPr>
          <p:cNvPr id="8" name="TextBox 7"/>
          <p:cNvSpPr txBox="1"/>
          <p:nvPr/>
        </p:nvSpPr>
        <p:spPr>
          <a:xfrm>
            <a:off x="1295400" y="4114800"/>
            <a:ext cx="4343400"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b="1" dirty="0"/>
              <a:t>DALNBND8: 1610 </a:t>
            </a:r>
            <a:r>
              <a:rPr lang="en-US" sz="1600" dirty="0" smtClean="0"/>
              <a:t>binding and being violated created a correlated shift in LMP relative to SF of Resources around the syste</a:t>
            </a:r>
            <a:r>
              <a:rPr lang="en-US" sz="1600" dirty="0"/>
              <a:t>m</a:t>
            </a:r>
          </a:p>
        </p:txBody>
      </p:sp>
      <p:sp>
        <p:nvSpPr>
          <p:cNvPr id="6" name="TextBox 5"/>
          <p:cNvSpPr txBox="1"/>
          <p:nvPr/>
        </p:nvSpPr>
        <p:spPr>
          <a:xfrm>
            <a:off x="4953000" y="1295400"/>
            <a:ext cx="3124200" cy="7386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smtClean="0"/>
              <a:t>84% of Resources-Intervals saw no change to their LMP, while the rest saw a negative change</a:t>
            </a:r>
            <a:endParaRPr lang="en-US" sz="1400" dirty="0"/>
          </a:p>
        </p:txBody>
      </p:sp>
    </p:spTree>
    <p:extLst>
      <p:ext uri="{BB962C8B-B14F-4D97-AF65-F5344CB8AC3E}">
        <p14:creationId xmlns:p14="http://schemas.microsoft.com/office/powerpoint/2010/main" val="492297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10423" y="990600"/>
            <a:ext cx="8523153" cy="5053013"/>
          </a:xfrm>
          <a:prstGeom prst="rect">
            <a:avLst/>
          </a:prstGeom>
        </p:spPr>
      </p:pic>
      <p:sp>
        <p:nvSpPr>
          <p:cNvPr id="2" name="Title 1"/>
          <p:cNvSpPr>
            <a:spLocks noGrp="1"/>
          </p:cNvSpPr>
          <p:nvPr>
            <p:ph type="title"/>
          </p:nvPr>
        </p:nvSpPr>
        <p:spPr/>
        <p:txBody>
          <a:bodyPr/>
          <a:lstStyle/>
          <a:p>
            <a:r>
              <a:rPr lang="en-US" dirty="0" smtClean="0"/>
              <a:t>The addition of constraint doesn’t change the BP of any Online Resources throughout the hour</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a:p>
        </p:txBody>
      </p:sp>
      <p:sp>
        <p:nvSpPr>
          <p:cNvPr id="10" name="TextBox 9"/>
          <p:cNvSpPr txBox="1"/>
          <p:nvPr/>
        </p:nvSpPr>
        <p:spPr>
          <a:xfrm>
            <a:off x="1295400" y="3517106"/>
            <a:ext cx="2971800" cy="135421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b="1" dirty="0" smtClean="0"/>
              <a:t>Decreased the </a:t>
            </a:r>
            <a:r>
              <a:rPr lang="en-US" sz="1600" b="1" dirty="0"/>
              <a:t>BP-weighted </a:t>
            </a:r>
            <a:r>
              <a:rPr lang="en-US" sz="1600" b="1" dirty="0" smtClean="0"/>
              <a:t>LMP* by 1.0%</a:t>
            </a:r>
          </a:p>
          <a:p>
            <a:endParaRPr lang="en-US" sz="1600" b="1" dirty="0"/>
          </a:p>
          <a:p>
            <a:r>
              <a:rPr lang="en-US" sz="1600" i="1" dirty="0"/>
              <a:t>*BP-weighted </a:t>
            </a:r>
            <a:r>
              <a:rPr lang="en-US" sz="1600" i="1" dirty="0" smtClean="0"/>
              <a:t>LMP = HRS * LMP * BP</a:t>
            </a:r>
            <a:endParaRPr lang="en-US" sz="1600" i="1" dirty="0"/>
          </a:p>
        </p:txBody>
      </p:sp>
      <p:sp>
        <p:nvSpPr>
          <p:cNvPr id="6" name="TextBox 5"/>
          <p:cNvSpPr txBox="1"/>
          <p:nvPr/>
        </p:nvSpPr>
        <p:spPr>
          <a:xfrm>
            <a:off x="4953000" y="1295400"/>
            <a:ext cx="3124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smtClean="0"/>
              <a:t>No change in BP of any Resources-Intervals (of Online Resources)</a:t>
            </a:r>
            <a:endParaRPr lang="en-US" sz="1400" dirty="0"/>
          </a:p>
        </p:txBody>
      </p:sp>
    </p:spTree>
    <p:extLst>
      <p:ext uri="{BB962C8B-B14F-4D97-AF65-F5344CB8AC3E}">
        <p14:creationId xmlns:p14="http://schemas.microsoft.com/office/powerpoint/2010/main" val="69052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February </a:t>
            </a:r>
            <a:r>
              <a:rPr lang="en-US" dirty="0" smtClean="0"/>
              <a:t>12</a:t>
            </a:r>
            <a:r>
              <a:rPr lang="en-US" baseline="30000" dirty="0" smtClean="0"/>
              <a:t>th</a:t>
            </a:r>
            <a:r>
              <a:rPr lang="en-US" dirty="0"/>
              <a:t>, 2020 </a:t>
            </a:r>
            <a:r>
              <a:rPr lang="en-US" dirty="0" smtClean="0"/>
              <a:t>HE13</a:t>
            </a:r>
            <a:r>
              <a:rPr lang="en-US" dirty="0"/>
              <a:t/>
            </a:r>
            <a:br>
              <a:rPr lang="en-US" dirty="0"/>
            </a:br>
            <a:r>
              <a:rPr lang="en-US" sz="2000" b="0" dirty="0" smtClean="0"/>
              <a:t>DLOCRED8: DEERCRE_AT1 activated</a:t>
            </a:r>
            <a:r>
              <a:rPr lang="en-US" sz="2000" b="0" dirty="0"/>
              <a:t>; largest </a:t>
            </a:r>
            <a:r>
              <a:rPr lang="en-US" sz="2000" b="0" dirty="0" smtClean="0"/>
              <a:t>abs(SF</a:t>
            </a:r>
            <a:r>
              <a:rPr lang="en-US" sz="2000" b="0" dirty="0"/>
              <a:t>) is </a:t>
            </a:r>
            <a:r>
              <a:rPr lang="en-US" sz="2000" b="0" dirty="0" smtClean="0"/>
              <a:t>-1.76%</a:t>
            </a:r>
            <a:endParaRPr lang="en-US" sz="2000" dirty="0"/>
          </a:p>
        </p:txBody>
      </p:sp>
      <p:pic>
        <p:nvPicPr>
          <p:cNvPr id="5" name="Content Placeholder 4"/>
          <p:cNvPicPr>
            <a:picLocks noGrp="1" noChangeAspect="1"/>
          </p:cNvPicPr>
          <p:nvPr>
            <p:ph idx="1"/>
          </p:nvPr>
        </p:nvPicPr>
        <p:blipFill>
          <a:blip r:embed="rId2"/>
          <a:stretch>
            <a:fillRect/>
          </a:stretch>
        </p:blipFill>
        <p:spPr>
          <a:xfrm>
            <a:off x="304800" y="1218214"/>
            <a:ext cx="8534400" cy="4597784"/>
          </a:xfrm>
          <a:prstGeom prst="rect">
            <a:avLst/>
          </a:prstGeom>
        </p:spPr>
      </p:pic>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sp>
        <p:nvSpPr>
          <p:cNvPr id="6" name="Oval 5"/>
          <p:cNvSpPr/>
          <p:nvPr/>
        </p:nvSpPr>
        <p:spPr>
          <a:xfrm rot="1226273">
            <a:off x="5357290" y="3816022"/>
            <a:ext cx="438814" cy="6489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086600" y="2057400"/>
            <a:ext cx="160019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Contingency </a:t>
            </a:r>
            <a:r>
              <a:rPr lang="en-US" b="1" dirty="0" smtClean="0"/>
              <a:t>DLOCRED8</a:t>
            </a:r>
            <a:endParaRPr lang="en-US" b="1" dirty="0"/>
          </a:p>
        </p:txBody>
      </p:sp>
      <p:sp>
        <p:nvSpPr>
          <p:cNvPr id="8" name="TextBox 7"/>
          <p:cNvSpPr txBox="1"/>
          <p:nvPr/>
        </p:nvSpPr>
        <p:spPr>
          <a:xfrm>
            <a:off x="2867491" y="3657600"/>
            <a:ext cx="174293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Constraint</a:t>
            </a:r>
          </a:p>
          <a:p>
            <a:r>
              <a:rPr lang="en-US" b="1" dirty="0" smtClean="0"/>
              <a:t>DEERCR_AT1</a:t>
            </a:r>
            <a:endParaRPr lang="en-US" b="1" dirty="0"/>
          </a:p>
        </p:txBody>
      </p:sp>
      <p:cxnSp>
        <p:nvCxnSpPr>
          <p:cNvPr id="9" name="Straight Arrow Connector 8"/>
          <p:cNvCxnSpPr>
            <a:stCxn id="7" idx="1"/>
          </p:cNvCxnSpPr>
          <p:nvPr/>
        </p:nvCxnSpPr>
        <p:spPr>
          <a:xfrm flipH="1">
            <a:off x="6553200" y="2380566"/>
            <a:ext cx="533400" cy="123914"/>
          </a:xfrm>
          <a:prstGeom prst="straightConnector1">
            <a:avLst/>
          </a:prstGeom>
          <a:ln w="38100">
            <a:solidFill>
              <a:schemeClr val="accent6">
                <a:lumMod val="60000"/>
                <a:lumOff val="40000"/>
              </a:schemeClr>
            </a:solidFill>
            <a:tailEnd type="triangle"/>
          </a:ln>
        </p:spPr>
        <p:style>
          <a:lnRef idx="2">
            <a:schemeClr val="accent6"/>
          </a:lnRef>
          <a:fillRef idx="0">
            <a:schemeClr val="accent6"/>
          </a:fillRef>
          <a:effectRef idx="1">
            <a:schemeClr val="accent6"/>
          </a:effectRef>
          <a:fontRef idx="minor">
            <a:schemeClr val="tx1"/>
          </a:fontRef>
        </p:style>
      </p:cxnSp>
      <p:cxnSp>
        <p:nvCxnSpPr>
          <p:cNvPr id="10" name="Straight Arrow Connector 9"/>
          <p:cNvCxnSpPr>
            <a:stCxn id="8" idx="3"/>
            <a:endCxn id="6" idx="2"/>
          </p:cNvCxnSpPr>
          <p:nvPr/>
        </p:nvCxnSpPr>
        <p:spPr>
          <a:xfrm>
            <a:off x="4610421" y="3980766"/>
            <a:ext cx="760680" cy="83110"/>
          </a:xfrm>
          <a:prstGeom prst="straightConnector1">
            <a:avLst/>
          </a:prstGeom>
          <a:ln w="38100">
            <a:solidFill>
              <a:schemeClr val="accent6">
                <a:lumMod val="60000"/>
                <a:lumOff val="40000"/>
              </a:schemeClr>
            </a:solidFill>
            <a:tailEnd type="triangle"/>
          </a:ln>
        </p:spPr>
        <p:style>
          <a:lnRef idx="2">
            <a:schemeClr val="accent6"/>
          </a:lnRef>
          <a:fillRef idx="0">
            <a:schemeClr val="accent6"/>
          </a:fillRef>
          <a:effectRef idx="1">
            <a:schemeClr val="accent6"/>
          </a:effectRef>
          <a:fontRef idx="minor">
            <a:schemeClr val="tx1"/>
          </a:fontRef>
        </p:style>
      </p:cxnSp>
      <p:sp>
        <p:nvSpPr>
          <p:cNvPr id="13" name="TextBox 12"/>
          <p:cNvSpPr txBox="1"/>
          <p:nvPr/>
        </p:nvSpPr>
        <p:spPr>
          <a:xfrm>
            <a:off x="1600200" y="5105400"/>
            <a:ext cx="1151021" cy="30777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400" dirty="0" smtClean="0"/>
              <a:t>San Antonio</a:t>
            </a:r>
            <a:endParaRPr lang="en-US" sz="1400" dirty="0"/>
          </a:p>
        </p:txBody>
      </p:sp>
      <p:sp>
        <p:nvSpPr>
          <p:cNvPr id="14" name="TextBox 13"/>
          <p:cNvSpPr txBox="1"/>
          <p:nvPr/>
        </p:nvSpPr>
        <p:spPr>
          <a:xfrm>
            <a:off x="6244389" y="1337725"/>
            <a:ext cx="801823" cy="30777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400" dirty="0" smtClean="0"/>
              <a:t>Bastrop</a:t>
            </a:r>
            <a:endParaRPr lang="en-US" sz="1400" dirty="0"/>
          </a:p>
        </p:txBody>
      </p:sp>
    </p:spTree>
    <p:extLst>
      <p:ext uri="{BB962C8B-B14F-4D97-AF65-F5344CB8AC3E}">
        <p14:creationId xmlns:p14="http://schemas.microsoft.com/office/powerpoint/2010/main" val="3518286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Constraint Basics</a:t>
            </a:r>
            <a:endParaRPr lang="en-US" dirty="0"/>
          </a:p>
        </p:txBody>
      </p:sp>
      <p:sp>
        <p:nvSpPr>
          <p:cNvPr id="3" name="Content Placeholder 2"/>
          <p:cNvSpPr>
            <a:spLocks noGrp="1"/>
          </p:cNvSpPr>
          <p:nvPr>
            <p:ph idx="1"/>
          </p:nvPr>
        </p:nvSpPr>
        <p:spPr/>
        <p:txBody>
          <a:bodyPr/>
          <a:lstStyle/>
          <a:p>
            <a:r>
              <a:rPr lang="en-US" sz="1800" dirty="0"/>
              <a:t>During Real-Time, Real-Time Contingency Analysis (RTCA) identifies base case and post-contingency overloaded elements and displays them in the Transmission Constraint Manager (TCM)</a:t>
            </a:r>
          </a:p>
          <a:p>
            <a:pPr marL="0" indent="0">
              <a:buNone/>
            </a:pPr>
            <a:endParaRPr lang="en-US" sz="1800" dirty="0"/>
          </a:p>
          <a:p>
            <a:r>
              <a:rPr lang="en-US" sz="1800" dirty="0" smtClean="0"/>
              <a:t>Constraints are </a:t>
            </a:r>
            <a:r>
              <a:rPr lang="en-US" sz="1800" dirty="0"/>
              <a:t>only activated if the following conditions are met:</a:t>
            </a:r>
          </a:p>
          <a:p>
            <a:pPr lvl="1"/>
            <a:r>
              <a:rPr lang="en-US" sz="1600" b="1" dirty="0"/>
              <a:t>Above Loading Threshold: </a:t>
            </a:r>
            <a:r>
              <a:rPr lang="en-US" sz="1600" dirty="0"/>
              <a:t>loaded at 98% of Emergency Limit</a:t>
            </a:r>
          </a:p>
          <a:p>
            <a:pPr lvl="1"/>
            <a:r>
              <a:rPr lang="en-US" sz="1600" b="1" dirty="0"/>
              <a:t>Shift Factors Available: </a:t>
            </a:r>
            <a:r>
              <a:rPr lang="en-US" sz="1600" dirty="0"/>
              <a:t>there exists a Resource Shift Factor ≥ 2% (absolute value)</a:t>
            </a:r>
          </a:p>
          <a:p>
            <a:pPr lvl="1"/>
            <a:r>
              <a:rPr lang="en-US" sz="1600" b="1" dirty="0"/>
              <a:t>Not Redundant: </a:t>
            </a:r>
            <a:r>
              <a:rPr lang="en-US" sz="1600" dirty="0"/>
              <a:t>a similar constraint is not already activated</a:t>
            </a:r>
          </a:p>
          <a:p>
            <a:endParaRPr lang="en-US" sz="1800" dirty="0" smtClean="0"/>
          </a:p>
          <a:p>
            <a:r>
              <a:rPr lang="en-US" sz="1800" dirty="0" smtClean="0"/>
              <a:t>Constraints </a:t>
            </a:r>
            <a:r>
              <a:rPr lang="en-US" sz="1800" dirty="0"/>
              <a:t>for which Constraint Management Plans (CMPs) have been created are activated (sent to SCED) as appropriate</a:t>
            </a:r>
          </a:p>
          <a:p>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a:p>
        </p:txBody>
      </p:sp>
    </p:spTree>
    <p:extLst>
      <p:ext uri="{BB962C8B-B14F-4D97-AF65-F5344CB8AC3E}">
        <p14:creationId xmlns:p14="http://schemas.microsoft.com/office/powerpoint/2010/main" val="124724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February 12</a:t>
            </a:r>
            <a:r>
              <a:rPr lang="en-US" baseline="30000" dirty="0"/>
              <a:t>th</a:t>
            </a:r>
            <a:r>
              <a:rPr lang="en-US" dirty="0"/>
              <a:t>, 2020 HE13</a:t>
            </a:r>
            <a:br>
              <a:rPr lang="en-US" dirty="0"/>
            </a:br>
            <a:r>
              <a:rPr lang="en-US" sz="2000" b="0" dirty="0"/>
              <a:t>DLOCRED8: DEERCRE_AT1 activated; largest abs(SF) is -1.76%</a:t>
            </a:r>
            <a:endParaRPr lang="en-US" dirty="0"/>
          </a:p>
        </p:txBody>
      </p:sp>
      <p:sp>
        <p:nvSpPr>
          <p:cNvPr id="3" name="Content Placeholder 2"/>
          <p:cNvSpPr>
            <a:spLocks noGrp="1"/>
          </p:cNvSpPr>
          <p:nvPr>
            <p:ph idx="1"/>
          </p:nvPr>
        </p:nvSpPr>
        <p:spPr>
          <a:xfrm>
            <a:off x="304800" y="1447800"/>
            <a:ext cx="8534400" cy="4595021"/>
          </a:xfrm>
        </p:spPr>
        <p:txBody>
          <a:bodyPr/>
          <a:lstStyle/>
          <a:p>
            <a:r>
              <a:rPr lang="en-US" sz="2000" dirty="0" smtClean="0"/>
              <a:t>When activated</a:t>
            </a:r>
            <a:r>
              <a:rPr lang="en-US" sz="2000" dirty="0"/>
              <a:t>, DLOCRED8: </a:t>
            </a:r>
            <a:r>
              <a:rPr lang="en-US" sz="2000" dirty="0" smtClean="0"/>
              <a:t>DEERCRE_AT1 was not initially binding despite being loaded &gt;98% of its Emergency Limit in RTCA</a:t>
            </a:r>
          </a:p>
          <a:p>
            <a:endParaRPr lang="en-US" sz="2000" dirty="0"/>
          </a:p>
          <a:p>
            <a:r>
              <a:rPr lang="en-US" sz="2000" dirty="0" smtClean="0"/>
              <a:t>To “force” the constraint to bind, the Limit of the constraint was adjusted to match the “baseline” flow of constraint </a:t>
            </a:r>
            <a:r>
              <a:rPr lang="en-US" sz="2000" b="1" dirty="0" smtClean="0"/>
              <a:t>minus 1 </a:t>
            </a:r>
            <a:r>
              <a:rPr lang="en-US" sz="2000" dirty="0" smtClean="0"/>
              <a:t>to </a:t>
            </a:r>
            <a:r>
              <a:rPr lang="en-US" sz="2000" dirty="0"/>
              <a:t>demonstrate its potential impact</a:t>
            </a:r>
          </a:p>
          <a:p>
            <a:endParaRPr lang="en-US" sz="2000" b="1"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a:p>
        </p:txBody>
      </p:sp>
    </p:spTree>
    <p:extLst>
      <p:ext uri="{BB962C8B-B14F-4D97-AF65-F5344CB8AC3E}">
        <p14:creationId xmlns:p14="http://schemas.microsoft.com/office/powerpoint/2010/main" val="2329052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Activating constraint increased </a:t>
            </a:r>
            <a:r>
              <a:rPr lang="en-US" dirty="0" smtClean="0"/>
              <a:t>System Lambda</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a:p>
        </p:txBody>
      </p:sp>
      <p:pic>
        <p:nvPicPr>
          <p:cNvPr id="5" name="Content Placeholder 4"/>
          <p:cNvPicPr>
            <a:picLocks noGrp="1" noChangeAspect="1"/>
          </p:cNvPicPr>
          <p:nvPr>
            <p:ph idx="1"/>
          </p:nvPr>
        </p:nvPicPr>
        <p:blipFill>
          <a:blip r:embed="rId2"/>
          <a:stretch>
            <a:fillRect/>
          </a:stretch>
        </p:blipFill>
        <p:spPr>
          <a:xfrm>
            <a:off x="310423" y="990600"/>
            <a:ext cx="8523153" cy="5053013"/>
          </a:xfrm>
          <a:prstGeom prst="rect">
            <a:avLst/>
          </a:prstGeom>
        </p:spPr>
      </p:pic>
    </p:spTree>
    <p:extLst>
      <p:ext uri="{BB962C8B-B14F-4D97-AF65-F5344CB8AC3E}">
        <p14:creationId xmlns:p14="http://schemas.microsoft.com/office/powerpoint/2010/main" val="2367824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10423" y="990600"/>
            <a:ext cx="8523153" cy="5053013"/>
          </a:xfrm>
          <a:prstGeom prst="rect">
            <a:avLst/>
          </a:prstGeom>
        </p:spPr>
      </p:pic>
      <p:sp>
        <p:nvSpPr>
          <p:cNvPr id="2" name="Title 1"/>
          <p:cNvSpPr>
            <a:spLocks noGrp="1"/>
          </p:cNvSpPr>
          <p:nvPr>
            <p:ph type="title"/>
          </p:nvPr>
        </p:nvSpPr>
        <p:spPr/>
        <p:txBody>
          <a:bodyPr/>
          <a:lstStyle/>
          <a:p>
            <a:r>
              <a:rPr lang="en-US" b="0" dirty="0" smtClean="0"/>
              <a:t>Activated constraint was forced to bind and was not violated</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sp>
        <p:nvSpPr>
          <p:cNvPr id="7" name="TextBox 6"/>
          <p:cNvSpPr txBox="1"/>
          <p:nvPr/>
        </p:nvSpPr>
        <p:spPr>
          <a:xfrm>
            <a:off x="1752600" y="990600"/>
            <a:ext cx="3657600" cy="73866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400" dirty="0" smtClean="0"/>
              <a:t>Constraint was not initially binding, so the Limit was set equal to the Flow – 1 to force the Constraint to bind</a:t>
            </a:r>
            <a:endParaRPr lang="en-US" sz="1400" i="1" dirty="0"/>
          </a:p>
        </p:txBody>
      </p:sp>
    </p:spTree>
    <p:extLst>
      <p:ext uri="{BB962C8B-B14F-4D97-AF65-F5344CB8AC3E}">
        <p14:creationId xmlns:p14="http://schemas.microsoft.com/office/powerpoint/2010/main" val="4045053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10423" y="990600"/>
            <a:ext cx="8523153" cy="5053013"/>
          </a:xfrm>
          <a:prstGeom prst="rect">
            <a:avLst/>
          </a:prstGeom>
        </p:spPr>
      </p:pic>
      <p:sp>
        <p:nvSpPr>
          <p:cNvPr id="2" name="Title 1"/>
          <p:cNvSpPr>
            <a:spLocks noGrp="1"/>
          </p:cNvSpPr>
          <p:nvPr>
            <p:ph type="title"/>
          </p:nvPr>
        </p:nvSpPr>
        <p:spPr/>
        <p:txBody>
          <a:bodyPr/>
          <a:lstStyle/>
          <a:p>
            <a:r>
              <a:rPr lang="en-US" dirty="0" smtClean="0"/>
              <a:t>The addition of constraints shifts Resource LMPs around the system throughout the hour</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sp>
        <p:nvSpPr>
          <p:cNvPr id="8" name="TextBox 7"/>
          <p:cNvSpPr txBox="1"/>
          <p:nvPr/>
        </p:nvSpPr>
        <p:spPr>
          <a:xfrm>
            <a:off x="4495800" y="4038600"/>
            <a:ext cx="3886200"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b="1" dirty="0"/>
              <a:t>DLOCRED8: DEERCRE_AT1 </a:t>
            </a:r>
            <a:r>
              <a:rPr lang="en-US" sz="1600" dirty="0" smtClean="0"/>
              <a:t>binding created a correlated shift in LMP relative to SF of Resources around the syste</a:t>
            </a:r>
            <a:r>
              <a:rPr lang="en-US" sz="1600" dirty="0"/>
              <a:t>m</a:t>
            </a:r>
          </a:p>
        </p:txBody>
      </p:sp>
      <p:sp>
        <p:nvSpPr>
          <p:cNvPr id="6" name="TextBox 5"/>
          <p:cNvSpPr txBox="1"/>
          <p:nvPr/>
        </p:nvSpPr>
        <p:spPr>
          <a:xfrm>
            <a:off x="3733800" y="1386551"/>
            <a:ext cx="4672263"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smtClean="0"/>
              <a:t>83% of Resources-Intervals had a (+) SF on additional constraint. Of those, 66% saw a negative change in LMP</a:t>
            </a:r>
            <a:endParaRPr lang="en-US" sz="1400" dirty="0"/>
          </a:p>
        </p:txBody>
      </p:sp>
    </p:spTree>
    <p:extLst>
      <p:ext uri="{BB962C8B-B14F-4D97-AF65-F5344CB8AC3E}">
        <p14:creationId xmlns:p14="http://schemas.microsoft.com/office/powerpoint/2010/main" val="1429743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310423" y="990600"/>
            <a:ext cx="8523153" cy="5053013"/>
          </a:xfrm>
          <a:prstGeom prst="rect">
            <a:avLst/>
          </a:prstGeom>
        </p:spPr>
      </p:pic>
      <p:sp>
        <p:nvSpPr>
          <p:cNvPr id="2" name="Title 1"/>
          <p:cNvSpPr>
            <a:spLocks noGrp="1"/>
          </p:cNvSpPr>
          <p:nvPr>
            <p:ph type="title"/>
          </p:nvPr>
        </p:nvSpPr>
        <p:spPr/>
        <p:txBody>
          <a:bodyPr/>
          <a:lstStyle/>
          <a:p>
            <a:r>
              <a:rPr lang="en-US" sz="2000" dirty="0"/>
              <a:t>The addition of constraints also shifts Base Points for Online Resources around the system throughout the hour</a:t>
            </a:r>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a:p>
        </p:txBody>
      </p:sp>
      <p:sp>
        <p:nvSpPr>
          <p:cNvPr id="10" name="TextBox 9"/>
          <p:cNvSpPr txBox="1"/>
          <p:nvPr/>
        </p:nvSpPr>
        <p:spPr>
          <a:xfrm>
            <a:off x="5867400" y="1204851"/>
            <a:ext cx="2514600" cy="132343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b="1" dirty="0" smtClean="0"/>
              <a:t>Decreased BP-weighted LMP* by 0.3%</a:t>
            </a:r>
          </a:p>
          <a:p>
            <a:endParaRPr lang="en-US" sz="1600" b="1" dirty="0"/>
          </a:p>
          <a:p>
            <a:r>
              <a:rPr lang="en-US" sz="1600" i="1" dirty="0"/>
              <a:t>*BP-weighted </a:t>
            </a:r>
            <a:r>
              <a:rPr lang="en-US" sz="1600" i="1" dirty="0" smtClean="0"/>
              <a:t>LMP = HRS * LMP * BP</a:t>
            </a:r>
            <a:endParaRPr lang="en-US" sz="1600" i="1" dirty="0"/>
          </a:p>
        </p:txBody>
      </p:sp>
      <p:sp>
        <p:nvSpPr>
          <p:cNvPr id="6" name="Oval 5"/>
          <p:cNvSpPr/>
          <p:nvPr/>
        </p:nvSpPr>
        <p:spPr>
          <a:xfrm>
            <a:off x="2895600" y="1271980"/>
            <a:ext cx="457200" cy="177602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95400" y="1577338"/>
            <a:ext cx="1671740" cy="338554"/>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600" dirty="0" smtClean="0"/>
              <a:t>VICTORIA_CC1</a:t>
            </a:r>
            <a:endParaRPr lang="en-US" sz="1600" dirty="0"/>
          </a:p>
        </p:txBody>
      </p:sp>
      <p:sp>
        <p:nvSpPr>
          <p:cNvPr id="11" name="Oval 10"/>
          <p:cNvSpPr/>
          <p:nvPr/>
        </p:nvSpPr>
        <p:spPr>
          <a:xfrm>
            <a:off x="5410200" y="3276600"/>
            <a:ext cx="457200" cy="177602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791200" y="3995333"/>
            <a:ext cx="1459054" cy="338554"/>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600" dirty="0" smtClean="0"/>
              <a:t>GUADG_CC1</a:t>
            </a:r>
            <a:endParaRPr lang="en-US" sz="1600" dirty="0"/>
          </a:p>
        </p:txBody>
      </p:sp>
      <p:sp>
        <p:nvSpPr>
          <p:cNvPr id="13" name="TextBox 12"/>
          <p:cNvSpPr txBox="1"/>
          <p:nvPr/>
        </p:nvSpPr>
        <p:spPr>
          <a:xfrm>
            <a:off x="2777559" y="6017606"/>
            <a:ext cx="5265282" cy="7386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smtClean="0"/>
              <a:t>83% of Resources-Intervals (of Online Resources) had a (+) SF on additional constraint. Of those, 6% saw a pos. change in BP, 6.5% saw a neg. change in BP, and 87% saw no change in BP</a:t>
            </a:r>
            <a:endParaRPr lang="en-US" sz="1400" dirty="0"/>
          </a:p>
        </p:txBody>
      </p:sp>
    </p:spTree>
    <p:extLst>
      <p:ext uri="{BB962C8B-B14F-4D97-AF65-F5344CB8AC3E}">
        <p14:creationId xmlns:p14="http://schemas.microsoft.com/office/powerpoint/2010/main" val="2182728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8277" y="990600"/>
            <a:ext cx="4371211" cy="5261304"/>
          </a:xfrm>
          <a:prstGeom prst="rect">
            <a:avLst/>
          </a:prstGeom>
        </p:spPr>
      </p:pic>
      <p:pic>
        <p:nvPicPr>
          <p:cNvPr id="12" name="Picture 11"/>
          <p:cNvPicPr>
            <a:picLocks noChangeAspect="1"/>
          </p:cNvPicPr>
          <p:nvPr/>
        </p:nvPicPr>
        <p:blipFill>
          <a:blip r:embed="rId3"/>
          <a:stretch>
            <a:fillRect/>
          </a:stretch>
        </p:blipFill>
        <p:spPr>
          <a:xfrm>
            <a:off x="4610100" y="990600"/>
            <a:ext cx="4365114" cy="5261304"/>
          </a:xfrm>
          <a:prstGeom prst="rect">
            <a:avLst/>
          </a:prstGeom>
        </p:spPr>
      </p:pic>
      <p:sp>
        <p:nvSpPr>
          <p:cNvPr id="2" name="Slide Number Placeholder 1"/>
          <p:cNvSpPr>
            <a:spLocks noGrp="1"/>
          </p:cNvSpPr>
          <p:nvPr>
            <p:ph type="sldNum" sz="quarter" idx="11"/>
          </p:nvPr>
        </p:nvSpPr>
        <p:spPr/>
        <p:txBody>
          <a:bodyPr/>
          <a:lstStyle/>
          <a:p>
            <a:fld id="{1D93BD3E-1E9A-4970-A6F7-E7AC52762E0C}" type="slidenum">
              <a:rPr lang="en-US" smtClean="0"/>
              <a:pPr/>
              <a:t>25</a:t>
            </a:fld>
            <a:endParaRPr lang="en-US"/>
          </a:p>
        </p:txBody>
      </p:sp>
      <p:sp>
        <p:nvSpPr>
          <p:cNvPr id="5" name="Title 4"/>
          <p:cNvSpPr>
            <a:spLocks noGrp="1"/>
          </p:cNvSpPr>
          <p:nvPr>
            <p:ph type="title"/>
          </p:nvPr>
        </p:nvSpPr>
        <p:spPr/>
        <p:txBody>
          <a:bodyPr/>
          <a:lstStyle/>
          <a:p>
            <a:r>
              <a:rPr lang="en-US" dirty="0" smtClean="0"/>
              <a:t>Addition of constraint causes some Resources to be </a:t>
            </a:r>
            <a:r>
              <a:rPr lang="en-US" dirty="0" err="1" smtClean="0"/>
              <a:t>redispatched</a:t>
            </a:r>
            <a:r>
              <a:rPr lang="en-US" dirty="0" smtClean="0"/>
              <a:t> to reduce flow on the constraint</a:t>
            </a:r>
            <a:endParaRPr lang="en-US" dirty="0"/>
          </a:p>
        </p:txBody>
      </p:sp>
      <p:sp>
        <p:nvSpPr>
          <p:cNvPr id="8" name="TextBox 7"/>
          <p:cNvSpPr txBox="1"/>
          <p:nvPr/>
        </p:nvSpPr>
        <p:spPr>
          <a:xfrm>
            <a:off x="6324600" y="3450223"/>
            <a:ext cx="1459054" cy="338554"/>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600" dirty="0" smtClean="0"/>
              <a:t>GUADG_CC1</a:t>
            </a:r>
            <a:endParaRPr lang="en-US" sz="1600" dirty="0"/>
          </a:p>
        </p:txBody>
      </p:sp>
      <p:sp>
        <p:nvSpPr>
          <p:cNvPr id="9" name="TextBox 8"/>
          <p:cNvSpPr txBox="1"/>
          <p:nvPr/>
        </p:nvSpPr>
        <p:spPr>
          <a:xfrm>
            <a:off x="1472355" y="2209800"/>
            <a:ext cx="1671740" cy="338554"/>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600" dirty="0" smtClean="0"/>
              <a:t>VICTORIA_CC1</a:t>
            </a:r>
            <a:endParaRPr lang="en-US" sz="1600" dirty="0"/>
          </a:p>
        </p:txBody>
      </p:sp>
      <p:sp>
        <p:nvSpPr>
          <p:cNvPr id="10" name="TextBox 9"/>
          <p:cNvSpPr txBox="1"/>
          <p:nvPr/>
        </p:nvSpPr>
        <p:spPr>
          <a:xfrm>
            <a:off x="3144095" y="4495800"/>
            <a:ext cx="3848100" cy="73866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400" dirty="0" smtClean="0"/>
              <a:t>These Resources are, for at least a few SCED intervals during the hour, marginal and thus </a:t>
            </a:r>
            <a:r>
              <a:rPr lang="en-US" sz="1400" dirty="0" err="1" smtClean="0"/>
              <a:t>redispatched</a:t>
            </a:r>
            <a:r>
              <a:rPr lang="en-US" sz="1400" dirty="0" smtClean="0"/>
              <a:t> to help resolve the constraint</a:t>
            </a:r>
            <a:endParaRPr lang="en-US" sz="1400" i="1" dirty="0"/>
          </a:p>
        </p:txBody>
      </p:sp>
    </p:spTree>
    <p:extLst>
      <p:ext uri="{BB962C8B-B14F-4D97-AF65-F5344CB8AC3E}">
        <p14:creationId xmlns:p14="http://schemas.microsoft.com/office/powerpoint/2010/main" val="110296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sz="1800" dirty="0" smtClean="0"/>
              <a:t>Addition of constraints with only Resource Shift Factors &lt; 2% (absolute value) shifted LMPs and Base Points around the system depending on shift factors, Resource energy offer curves and current system conditions (e.g., other active constraints and their shadow prices, Resource operating points, etc.)</a:t>
            </a:r>
          </a:p>
          <a:p>
            <a:endParaRPr lang="en-US" sz="1800" dirty="0" smtClean="0"/>
          </a:p>
          <a:p>
            <a:r>
              <a:rPr lang="en-US" sz="1800" dirty="0" smtClean="0"/>
              <a:t>In the three cases studied only one would have been binding.  Two were forced to bind by reducing their limits to below their unconstrained flow.</a:t>
            </a:r>
          </a:p>
          <a:p>
            <a:endParaRPr lang="en-US" sz="1800" dirty="0"/>
          </a:p>
          <a:p>
            <a:r>
              <a:rPr lang="en-US" sz="1800" dirty="0" smtClean="0"/>
              <a:t>While these constraints have the potential to create conditions that move generators around, this is true for all constraints.  No oscillation was observed in these cases. </a:t>
            </a:r>
            <a:endParaRPr lang="en-US" sz="1800" dirty="0"/>
          </a:p>
          <a:p>
            <a:endParaRPr lang="en-US" sz="1800" dirty="0" smtClean="0"/>
          </a:p>
          <a:p>
            <a:r>
              <a:rPr lang="en-US" sz="1800" dirty="0"/>
              <a:t>Impact of constraint with Resource Shift Factors &lt; 2% (absolute value) being activated is dependent on the topology of the system (e.g., radial vs. non-radial, outages) near the constraint and the examples shown here may not be representative of all cases</a:t>
            </a:r>
          </a:p>
          <a:p>
            <a:endParaRPr lang="en-US" sz="1800" dirty="0">
              <a:solidFill>
                <a:schemeClr val="tx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26</a:t>
            </a:fld>
            <a:endParaRPr lang="en-US"/>
          </a:p>
        </p:txBody>
      </p:sp>
    </p:spTree>
    <p:extLst>
      <p:ext uri="{BB962C8B-B14F-4D97-AF65-F5344CB8AC3E}">
        <p14:creationId xmlns:p14="http://schemas.microsoft.com/office/powerpoint/2010/main" val="3019687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lstStyle/>
          <a:p>
            <a:r>
              <a:rPr lang="en-US" dirty="0" smtClean="0"/>
              <a:t>Thank you!</a:t>
            </a:r>
            <a:endParaRPr lang="en-US" dirty="0"/>
          </a:p>
        </p:txBody>
      </p:sp>
    </p:spTree>
    <p:extLst>
      <p:ext uri="{BB962C8B-B14F-4D97-AF65-F5344CB8AC3E}">
        <p14:creationId xmlns:p14="http://schemas.microsoft.com/office/powerpoint/2010/main" val="1475093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New Material</a:t>
            </a:r>
          </a:p>
        </p:txBody>
      </p:sp>
      <p:sp>
        <p:nvSpPr>
          <p:cNvPr id="3" name="Content Placeholder 2"/>
          <p:cNvSpPr>
            <a:spLocks noGrp="1"/>
          </p:cNvSpPr>
          <p:nvPr>
            <p:ph idx="1"/>
          </p:nvPr>
        </p:nvSpPr>
        <p:spPr/>
        <p:txBody>
          <a:bodyPr/>
          <a:lstStyle/>
          <a:p>
            <a:r>
              <a:rPr lang="en-US" sz="2000" dirty="0" smtClean="0"/>
              <a:t>The following material is a follow-up to material presented at the February 3</a:t>
            </a:r>
            <a:r>
              <a:rPr lang="en-US" sz="2000" baseline="30000" dirty="0" smtClean="0"/>
              <a:t>rd</a:t>
            </a:r>
            <a:r>
              <a:rPr lang="en-US" sz="2000" dirty="0" smtClean="0"/>
              <a:t>, 2020 WMWG (</a:t>
            </a:r>
            <a:r>
              <a:rPr lang="en-US" sz="2000" dirty="0" smtClean="0">
                <a:hlinkClick r:id="rId2"/>
              </a:rPr>
              <a:t>link</a:t>
            </a:r>
            <a:r>
              <a:rPr lang="en-US" sz="2000" dirty="0" smtClean="0"/>
              <a:t>)</a:t>
            </a:r>
          </a:p>
          <a:p>
            <a:endParaRPr lang="en-US" sz="2000" dirty="0" smtClean="0"/>
          </a:p>
          <a:p>
            <a:r>
              <a:rPr lang="en-US" sz="2000" dirty="0" smtClean="0"/>
              <a:t>Specifically, it is a detailed analysis to understand the potential impact of activating constraints that do not have Resource Shift Factors </a:t>
            </a:r>
            <a:r>
              <a:rPr lang="en-US" sz="2000" dirty="0"/>
              <a:t>≥ 2% (absolute value)</a:t>
            </a:r>
          </a:p>
          <a:p>
            <a:endParaRPr lang="en-US" sz="2000" dirty="0" smtClean="0"/>
          </a:p>
          <a:p>
            <a:r>
              <a:rPr lang="en-US" sz="2000" dirty="0" smtClean="0"/>
              <a:t>Using EMS data for February, constraints not activated on the basis of not having adequate Shift Factors </a:t>
            </a:r>
            <a:r>
              <a:rPr lang="en-US" sz="2000" b="1" dirty="0" smtClean="0"/>
              <a:t>only </a:t>
            </a:r>
            <a:r>
              <a:rPr lang="en-US" sz="2000" dirty="0" smtClean="0"/>
              <a:t>were identified for this analysis</a:t>
            </a:r>
          </a:p>
          <a:p>
            <a:pPr lvl="1"/>
            <a:r>
              <a:rPr lang="en-US" sz="1800" dirty="0" smtClean="0"/>
              <a:t>This analysis excludes constraints that may be redundant</a:t>
            </a:r>
          </a:p>
          <a:p>
            <a:pPr lvl="1"/>
            <a:r>
              <a:rPr lang="en-US" sz="1800" dirty="0" smtClean="0"/>
              <a:t>Constraints loaded at 98% of their Emergency Limit as per EMS were considered</a:t>
            </a: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spTree>
    <p:extLst>
      <p:ext uri="{BB962C8B-B14F-4D97-AF65-F5344CB8AC3E}">
        <p14:creationId xmlns:p14="http://schemas.microsoft.com/office/powerpoint/2010/main" val="1104770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b="1" dirty="0" smtClean="0">
                <a:solidFill>
                  <a:schemeClr val="accent1"/>
                </a:solidFill>
              </a:rPr>
              <a:t>What would happen if constraints with shift factors all less than 2% (absolute value) were activated?</a:t>
            </a:r>
            <a:endParaRPr lang="en-US" sz="2400"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r>
              <a:rPr lang="en-US" sz="1600" b="1" dirty="0" smtClean="0"/>
              <a:t>Prices</a:t>
            </a:r>
            <a:r>
              <a:rPr lang="en-US" sz="1600" dirty="0" smtClean="0"/>
              <a:t>, including both System Lambda and individual LMPs, may be impacted (in either direction)</a:t>
            </a:r>
          </a:p>
          <a:p>
            <a:endParaRPr lang="en-US" sz="1600" dirty="0">
              <a:solidFill>
                <a:schemeClr val="tx2"/>
              </a:solidFill>
            </a:endParaRPr>
          </a:p>
          <a:p>
            <a:r>
              <a:rPr lang="en-US" sz="1600" dirty="0" smtClean="0"/>
              <a:t>Resources may be </a:t>
            </a:r>
            <a:r>
              <a:rPr lang="en-US" sz="1600" b="1" dirty="0" err="1" smtClean="0"/>
              <a:t>redispatched</a:t>
            </a:r>
            <a:r>
              <a:rPr lang="en-US" sz="1600" dirty="0"/>
              <a:t> </a:t>
            </a:r>
            <a:r>
              <a:rPr lang="en-US" sz="1600" dirty="0" smtClean="0"/>
              <a:t>to accommodate new constraints</a:t>
            </a:r>
          </a:p>
          <a:p>
            <a:pPr lvl="1"/>
            <a:r>
              <a:rPr lang="en-US" sz="1400" dirty="0" smtClean="0">
                <a:solidFill>
                  <a:schemeClr val="tx2"/>
                </a:solidFill>
              </a:rPr>
              <a:t>Potential for </a:t>
            </a:r>
            <a:r>
              <a:rPr lang="en-US" sz="1400" dirty="0" err="1" smtClean="0">
                <a:solidFill>
                  <a:schemeClr val="tx2"/>
                </a:solidFill>
              </a:rPr>
              <a:t>redispatch</a:t>
            </a:r>
            <a:r>
              <a:rPr lang="en-US" sz="1400" dirty="0" smtClean="0">
                <a:solidFill>
                  <a:schemeClr val="tx2"/>
                </a:solidFill>
              </a:rPr>
              <a:t> to create oscillations for Resources that are marginal or flat parts of their </a:t>
            </a:r>
            <a:r>
              <a:rPr lang="en-US" sz="1400" dirty="0"/>
              <a:t>EOC, similar to other constraints</a:t>
            </a:r>
          </a:p>
          <a:p>
            <a:pPr lvl="1"/>
            <a:endParaRPr lang="en-US" sz="1400" dirty="0" smtClean="0">
              <a:solidFill>
                <a:schemeClr val="tx2"/>
              </a:solidFill>
            </a:endParaRPr>
          </a:p>
          <a:p>
            <a:r>
              <a:rPr lang="en-US" sz="1600" b="1" dirty="0" smtClean="0"/>
              <a:t>Congestion Rent</a:t>
            </a:r>
            <a:r>
              <a:rPr lang="en-US" sz="1600" dirty="0" smtClean="0"/>
              <a:t>, for the newly activated constraint and already activated constraints, may change</a:t>
            </a:r>
          </a:p>
          <a:p>
            <a:pPr lvl="1"/>
            <a:r>
              <a:rPr lang="en-US" sz="1400" dirty="0" smtClean="0">
                <a:solidFill>
                  <a:schemeClr val="tx2"/>
                </a:solidFill>
              </a:rPr>
              <a:t>Newly activated constraint is likely to hit Max Shadow Price and to be </a:t>
            </a:r>
            <a:r>
              <a:rPr lang="en-US" sz="1400" dirty="0" smtClean="0">
                <a:solidFill>
                  <a:schemeClr val="tx2"/>
                </a:solidFill>
              </a:rPr>
              <a:t>violated</a:t>
            </a:r>
          </a:p>
          <a:p>
            <a:endParaRPr lang="en-US" sz="1600" dirty="0"/>
          </a:p>
          <a:p>
            <a:r>
              <a:rPr lang="en-US" sz="1600" dirty="0" smtClean="0">
                <a:solidFill>
                  <a:schemeClr val="tx2"/>
                </a:solidFill>
              </a:rPr>
              <a:t>Impact of constraint with Resource Shift Factors &lt; 2% (absolute value) being activated is dependent on the topology of the system (e.g., radial vs. non-radial, outages) near the </a:t>
            </a:r>
            <a:r>
              <a:rPr lang="en-US" sz="1600" dirty="0"/>
              <a:t>constraint and the examples shown here may not be representative of all cases</a:t>
            </a:r>
            <a:endParaRPr lang="en-US" sz="1600" dirty="0" smtClean="0">
              <a:solidFill>
                <a:schemeClr val="tx2"/>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spTree>
    <p:extLst>
      <p:ext uri="{BB962C8B-B14F-4D97-AF65-F5344CB8AC3E}">
        <p14:creationId xmlns:p14="http://schemas.microsoft.com/office/powerpoint/2010/main" val="3190927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Chosen Examples</a:t>
            </a:r>
            <a:endParaRPr lang="en-US" dirty="0"/>
          </a:p>
        </p:txBody>
      </p:sp>
      <p:sp>
        <p:nvSpPr>
          <p:cNvPr id="3" name="Content Placeholder 2"/>
          <p:cNvSpPr>
            <a:spLocks noGrp="1"/>
          </p:cNvSpPr>
          <p:nvPr>
            <p:ph idx="1"/>
          </p:nvPr>
        </p:nvSpPr>
        <p:spPr/>
        <p:txBody>
          <a:bodyPr/>
          <a:lstStyle/>
          <a:p>
            <a:r>
              <a:rPr lang="en-US" sz="2000" dirty="0" smtClean="0"/>
              <a:t>The following </a:t>
            </a:r>
            <a:r>
              <a:rPr lang="en-US" sz="2000" dirty="0"/>
              <a:t>constraints, of the projected total of 4 constraints that would be newly activated under this change in </a:t>
            </a:r>
            <a:r>
              <a:rPr lang="en-US" sz="2000" dirty="0" smtClean="0"/>
              <a:t>February ‘20, </a:t>
            </a:r>
            <a:r>
              <a:rPr lang="en-US" sz="2000" dirty="0" smtClean="0"/>
              <a:t>were considered</a:t>
            </a:r>
          </a:p>
          <a:p>
            <a:pPr lvl="1"/>
            <a:r>
              <a:rPr lang="en-US" sz="1800" dirty="0" smtClean="0"/>
              <a:t>They lacked Resource Shift Factors </a:t>
            </a:r>
            <a:r>
              <a:rPr lang="en-US" sz="1800" dirty="0"/>
              <a:t>≥ 2% (absolute value</a:t>
            </a:r>
            <a:r>
              <a:rPr lang="en-US" sz="1800" dirty="0" smtClean="0"/>
              <a:t>)</a:t>
            </a:r>
          </a:p>
          <a:p>
            <a:pPr lvl="1"/>
            <a:r>
              <a:rPr lang="en-US" sz="1800" dirty="0" smtClean="0"/>
              <a:t>Were not redundant</a:t>
            </a:r>
          </a:p>
          <a:p>
            <a:pPr lvl="1"/>
            <a:r>
              <a:rPr lang="en-US" sz="1800" dirty="0" smtClean="0"/>
              <a:t>Were greater than 98% of their Emergency Rating</a:t>
            </a:r>
            <a:endParaRPr lang="en-US" sz="1800" dirty="0"/>
          </a:p>
          <a:p>
            <a:pPr marL="0" indent="0">
              <a:buNone/>
            </a:pPr>
            <a:endParaRPr lang="en-US" sz="2000" dirty="0"/>
          </a:p>
          <a:p>
            <a:r>
              <a:rPr lang="en-US" sz="2000" b="1" dirty="0" smtClean="0"/>
              <a:t>February 4</a:t>
            </a:r>
            <a:r>
              <a:rPr lang="en-US" sz="2000" b="1" baseline="30000" dirty="0" smtClean="0"/>
              <a:t>th</a:t>
            </a:r>
            <a:r>
              <a:rPr lang="en-US" sz="2000" b="1" dirty="0" smtClean="0"/>
              <a:t>, 2020 HE15</a:t>
            </a:r>
          </a:p>
          <a:p>
            <a:pPr lvl="1"/>
            <a:r>
              <a:rPr lang="en-US" sz="1800" dirty="0"/>
              <a:t>STHRSIG8: </a:t>
            </a:r>
            <a:r>
              <a:rPr lang="en-US" sz="1800" dirty="0" smtClean="0"/>
              <a:t>BEEVIL_NORMAN1_1</a:t>
            </a:r>
          </a:p>
          <a:p>
            <a:pPr lvl="1"/>
            <a:endParaRPr lang="en-US" sz="1800" dirty="0"/>
          </a:p>
          <a:p>
            <a:r>
              <a:rPr lang="en-US" sz="2000" b="1" dirty="0"/>
              <a:t>February </a:t>
            </a:r>
            <a:r>
              <a:rPr lang="en-US" sz="2000" b="1" dirty="0" smtClean="0"/>
              <a:t>10</a:t>
            </a:r>
            <a:r>
              <a:rPr lang="en-US" sz="2000" b="1" baseline="30000" dirty="0" smtClean="0"/>
              <a:t>th</a:t>
            </a:r>
            <a:r>
              <a:rPr lang="en-US" sz="2000" b="1" dirty="0"/>
              <a:t>, </a:t>
            </a:r>
            <a:r>
              <a:rPr lang="en-US" sz="2000" b="1" dirty="0" smtClean="0"/>
              <a:t>2020 HE17</a:t>
            </a:r>
            <a:endParaRPr lang="en-US" sz="2000" b="1" dirty="0"/>
          </a:p>
          <a:p>
            <a:pPr lvl="1"/>
            <a:r>
              <a:rPr lang="en-US" sz="1800" dirty="0" smtClean="0"/>
              <a:t>DALNBND6: 1610_A</a:t>
            </a:r>
            <a:endParaRPr lang="en-US" sz="1800" dirty="0"/>
          </a:p>
          <a:p>
            <a:pPr lvl="1"/>
            <a:endParaRPr lang="en-US" sz="1800" dirty="0"/>
          </a:p>
          <a:p>
            <a:r>
              <a:rPr lang="en-US" sz="2000" b="1" dirty="0"/>
              <a:t>February </a:t>
            </a:r>
            <a:r>
              <a:rPr lang="en-US" sz="2000" b="1" dirty="0" smtClean="0"/>
              <a:t>12</a:t>
            </a:r>
            <a:r>
              <a:rPr lang="en-US" sz="2000" b="1" baseline="30000" dirty="0" smtClean="0"/>
              <a:t>th</a:t>
            </a:r>
            <a:r>
              <a:rPr lang="en-US" sz="2000" b="1" dirty="0"/>
              <a:t>, 2020 </a:t>
            </a:r>
            <a:r>
              <a:rPr lang="en-US" sz="2000" b="1" dirty="0" smtClean="0"/>
              <a:t>HE13</a:t>
            </a:r>
            <a:endParaRPr lang="en-US" sz="2000" b="1" dirty="0"/>
          </a:p>
          <a:p>
            <a:pPr lvl="1"/>
            <a:r>
              <a:rPr lang="en-US" sz="1800" dirty="0" smtClean="0"/>
              <a:t>DLOCRED8: DEERCR_AT1</a:t>
            </a:r>
            <a:endParaRPr lang="en-US" sz="1800" dirty="0"/>
          </a:p>
          <a:p>
            <a:pPr lvl="1"/>
            <a:endParaRPr lang="en-US" sz="1800" dirty="0"/>
          </a:p>
          <a:p>
            <a:pPr lvl="1"/>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sp>
        <p:nvSpPr>
          <p:cNvPr id="5" name="TextBox 4"/>
          <p:cNvSpPr txBox="1"/>
          <p:nvPr/>
        </p:nvSpPr>
        <p:spPr>
          <a:xfrm>
            <a:off x="5486400" y="3124200"/>
            <a:ext cx="3314700" cy="203132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Some of these constraints ended up not binding in a SCED simulation. For the purpose of this analysis, their limits were set below to their original flow to simulate a binding constraint</a:t>
            </a:r>
            <a:endParaRPr lang="en-US" dirty="0"/>
          </a:p>
        </p:txBody>
      </p:sp>
    </p:spTree>
    <p:extLst>
      <p:ext uri="{BB962C8B-B14F-4D97-AF65-F5344CB8AC3E}">
        <p14:creationId xmlns:p14="http://schemas.microsoft.com/office/powerpoint/2010/main" val="1798565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304800" y="914400"/>
            <a:ext cx="8534400" cy="5128421"/>
          </a:xfrm>
        </p:spPr>
        <p:txBody>
          <a:bodyPr/>
          <a:lstStyle/>
          <a:p>
            <a:r>
              <a:rPr lang="en-US" sz="1800" dirty="0" smtClean="0"/>
              <a:t>Analysis performed using an ERCOT internal SCED simulation tool, intended to rerun production SCED cases sequentially</a:t>
            </a:r>
          </a:p>
          <a:p>
            <a:pPr lvl="1"/>
            <a:r>
              <a:rPr lang="en-US" sz="1600" dirty="0" smtClean="0"/>
              <a:t>Assumes that Resources follow their Base Points exactly</a:t>
            </a:r>
          </a:p>
          <a:p>
            <a:endParaRPr lang="en-US" sz="1800" dirty="0"/>
          </a:p>
          <a:p>
            <a:r>
              <a:rPr lang="en-US" sz="1800" dirty="0" smtClean="0"/>
              <a:t>For each Hour of analysis, a baseline was created by simply rerunning the sequential SCED cases </a:t>
            </a:r>
          </a:p>
          <a:p>
            <a:endParaRPr lang="en-US" sz="1800" dirty="0"/>
          </a:p>
          <a:p>
            <a:r>
              <a:rPr lang="en-US" sz="1800" dirty="0" smtClean="0"/>
              <a:t>The new constraints, their limits, and their respective Resource Shift Factor matrices were added to the original SCED constraints</a:t>
            </a:r>
          </a:p>
          <a:p>
            <a:pPr lvl="1"/>
            <a:r>
              <a:rPr lang="en-US" sz="1600" dirty="0" smtClean="0"/>
              <a:t>For the test constraints that ended up not binding in the simulation, their limits were reduced to 1 MW below their non-binding flow to force them to bind</a:t>
            </a:r>
          </a:p>
          <a:p>
            <a:endParaRPr lang="en-US" sz="1800" dirty="0"/>
          </a:p>
          <a:p>
            <a:r>
              <a:rPr lang="en-US" sz="1800" dirty="0" smtClean="0"/>
              <a:t>SCED results from the baseline case and the modified (w/ additional constraint) case were compared including System Lambda, LMPs, and Base Points</a:t>
            </a: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spTree>
    <p:extLst>
      <p:ext uri="{BB962C8B-B14F-4D97-AF65-F5344CB8AC3E}">
        <p14:creationId xmlns:p14="http://schemas.microsoft.com/office/powerpoint/2010/main" val="2250852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February 4</a:t>
            </a:r>
            <a:r>
              <a:rPr lang="en-US" baseline="30000" dirty="0"/>
              <a:t>th</a:t>
            </a:r>
            <a:r>
              <a:rPr lang="en-US" dirty="0"/>
              <a:t>, 2020 </a:t>
            </a:r>
            <a:r>
              <a:rPr lang="en-US" dirty="0" smtClean="0"/>
              <a:t>HE15</a:t>
            </a:r>
            <a:r>
              <a:rPr lang="en-US" dirty="0"/>
              <a:t/>
            </a:r>
            <a:br>
              <a:rPr lang="en-US" dirty="0"/>
            </a:br>
            <a:r>
              <a:rPr lang="en-US" sz="2000" b="0" dirty="0" smtClean="0"/>
              <a:t>STHRSIG8:BEEVIL_NORMAN1_1 activated; largest abs(SF) is -1.13%</a:t>
            </a:r>
            <a:endParaRPr lang="en-US" sz="2000" dirty="0"/>
          </a:p>
        </p:txBody>
      </p:sp>
      <p:pic>
        <p:nvPicPr>
          <p:cNvPr id="5" name="Content Placeholder 4"/>
          <p:cNvPicPr>
            <a:picLocks noGrp="1" noChangeAspect="1"/>
          </p:cNvPicPr>
          <p:nvPr>
            <p:ph idx="1"/>
          </p:nvPr>
        </p:nvPicPr>
        <p:blipFill>
          <a:blip r:embed="rId2"/>
          <a:stretch>
            <a:fillRect/>
          </a:stretch>
        </p:blipFill>
        <p:spPr>
          <a:xfrm>
            <a:off x="624555" y="990600"/>
            <a:ext cx="7894889" cy="5053013"/>
          </a:xfrm>
          <a:prstGeom prst="rect">
            <a:avLst/>
          </a:prstGeom>
        </p:spPr>
      </p:pic>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sp>
        <p:nvSpPr>
          <p:cNvPr id="6" name="Oval 5"/>
          <p:cNvSpPr/>
          <p:nvPr/>
        </p:nvSpPr>
        <p:spPr>
          <a:xfrm rot="20996067">
            <a:off x="5179029" y="2414387"/>
            <a:ext cx="457200" cy="8828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93378" y="2830386"/>
            <a:ext cx="160019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Contingency </a:t>
            </a:r>
            <a:r>
              <a:rPr lang="en-US" b="1" dirty="0" smtClean="0"/>
              <a:t>STHRSIG8</a:t>
            </a:r>
            <a:endParaRPr lang="en-US" b="1" dirty="0"/>
          </a:p>
        </p:txBody>
      </p:sp>
      <p:sp>
        <p:nvSpPr>
          <p:cNvPr id="9" name="TextBox 8"/>
          <p:cNvSpPr txBox="1"/>
          <p:nvPr/>
        </p:nvSpPr>
        <p:spPr>
          <a:xfrm>
            <a:off x="6019800" y="2058061"/>
            <a:ext cx="26670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Constraint</a:t>
            </a:r>
          </a:p>
          <a:p>
            <a:r>
              <a:rPr lang="en-US" b="1" dirty="0" smtClean="0"/>
              <a:t>BEEVIL_NORMAN1_1</a:t>
            </a:r>
            <a:endParaRPr lang="en-US" b="1" dirty="0"/>
          </a:p>
        </p:txBody>
      </p:sp>
      <p:cxnSp>
        <p:nvCxnSpPr>
          <p:cNvPr id="12" name="Straight Arrow Connector 11"/>
          <p:cNvCxnSpPr>
            <a:stCxn id="8" idx="3"/>
          </p:cNvCxnSpPr>
          <p:nvPr/>
        </p:nvCxnSpPr>
        <p:spPr>
          <a:xfrm flipV="1">
            <a:off x="3093577" y="2971800"/>
            <a:ext cx="564023" cy="181752"/>
          </a:xfrm>
          <a:prstGeom prst="straightConnector1">
            <a:avLst/>
          </a:prstGeom>
          <a:ln w="38100">
            <a:solidFill>
              <a:schemeClr val="accent6">
                <a:lumMod val="60000"/>
                <a:lumOff val="40000"/>
              </a:schemeClr>
            </a:solidFill>
            <a:tailEnd type="triangle"/>
          </a:ln>
        </p:spPr>
        <p:style>
          <a:lnRef idx="2">
            <a:schemeClr val="accent6"/>
          </a:lnRef>
          <a:fillRef idx="0">
            <a:schemeClr val="accent6"/>
          </a:fillRef>
          <a:effectRef idx="1">
            <a:schemeClr val="accent6"/>
          </a:effectRef>
          <a:fontRef idx="minor">
            <a:schemeClr val="tx1"/>
          </a:fontRef>
        </p:style>
      </p:cxnSp>
      <p:cxnSp>
        <p:nvCxnSpPr>
          <p:cNvPr id="14" name="Straight Arrow Connector 13"/>
          <p:cNvCxnSpPr>
            <a:stCxn id="9" idx="1"/>
          </p:cNvCxnSpPr>
          <p:nvPr/>
        </p:nvCxnSpPr>
        <p:spPr>
          <a:xfrm flipH="1">
            <a:off x="5709858" y="2381227"/>
            <a:ext cx="309942" cy="323165"/>
          </a:xfrm>
          <a:prstGeom prst="straightConnector1">
            <a:avLst/>
          </a:prstGeom>
          <a:ln w="38100">
            <a:solidFill>
              <a:schemeClr val="accent6">
                <a:lumMod val="60000"/>
                <a:lumOff val="40000"/>
              </a:schemeClr>
            </a:solidFill>
            <a:tailEnd type="triangle"/>
          </a:ln>
        </p:spPr>
        <p:style>
          <a:lnRef idx="2">
            <a:schemeClr val="accent6"/>
          </a:lnRef>
          <a:fillRef idx="0">
            <a:schemeClr val="accent6"/>
          </a:fillRef>
          <a:effectRef idx="1">
            <a:schemeClr val="accent6"/>
          </a:effectRef>
          <a:fontRef idx="minor">
            <a:schemeClr val="tx1"/>
          </a:fontRef>
        </p:style>
      </p:cxnSp>
      <p:sp>
        <p:nvSpPr>
          <p:cNvPr id="17" name="TextBox 16"/>
          <p:cNvSpPr txBox="1"/>
          <p:nvPr/>
        </p:nvSpPr>
        <p:spPr>
          <a:xfrm>
            <a:off x="6019800" y="5638800"/>
            <a:ext cx="1319592" cy="30777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400" dirty="0" smtClean="0"/>
              <a:t>Corpus Christi</a:t>
            </a:r>
            <a:endParaRPr lang="en-US" sz="1400" dirty="0"/>
          </a:p>
        </p:txBody>
      </p:sp>
    </p:spTree>
    <p:extLst>
      <p:ext uri="{BB962C8B-B14F-4D97-AF65-F5344CB8AC3E}">
        <p14:creationId xmlns:p14="http://schemas.microsoft.com/office/powerpoint/2010/main" val="1455363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Activating constraint increased </a:t>
            </a:r>
            <a:r>
              <a:rPr lang="en-US" dirty="0" smtClean="0"/>
              <a:t>System Lambda</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a:p>
        </p:txBody>
      </p:sp>
      <p:pic>
        <p:nvPicPr>
          <p:cNvPr id="6" name="Content Placeholder 5"/>
          <p:cNvPicPr>
            <a:picLocks noGrp="1" noChangeAspect="1"/>
          </p:cNvPicPr>
          <p:nvPr>
            <p:ph idx="1"/>
          </p:nvPr>
        </p:nvPicPr>
        <p:blipFill>
          <a:blip r:embed="rId2"/>
          <a:stretch>
            <a:fillRect/>
          </a:stretch>
        </p:blipFill>
        <p:spPr>
          <a:xfrm>
            <a:off x="304800" y="1026890"/>
            <a:ext cx="8534400" cy="4980432"/>
          </a:xfrm>
          <a:prstGeom prst="rect">
            <a:avLst/>
          </a:prstGeom>
        </p:spPr>
      </p:pic>
    </p:spTree>
    <p:extLst>
      <p:ext uri="{BB962C8B-B14F-4D97-AF65-F5344CB8AC3E}">
        <p14:creationId xmlns:p14="http://schemas.microsoft.com/office/powerpoint/2010/main" val="4171796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10423" y="990600"/>
            <a:ext cx="8523153" cy="5053013"/>
          </a:xfrm>
          <a:prstGeom prst="rect">
            <a:avLst/>
          </a:prstGeom>
        </p:spPr>
      </p:pic>
      <p:sp>
        <p:nvSpPr>
          <p:cNvPr id="2" name="Title 1"/>
          <p:cNvSpPr>
            <a:spLocks noGrp="1"/>
          </p:cNvSpPr>
          <p:nvPr>
            <p:ph type="title"/>
          </p:nvPr>
        </p:nvSpPr>
        <p:spPr/>
        <p:txBody>
          <a:bodyPr/>
          <a:lstStyle/>
          <a:p>
            <a:r>
              <a:rPr lang="en-US" b="0" dirty="0" smtClean="0"/>
              <a:t>Activated constraint was violated with actual limit</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a:p>
        </p:txBody>
      </p:sp>
      <p:sp>
        <p:nvSpPr>
          <p:cNvPr id="12" name="TextBox 11"/>
          <p:cNvSpPr txBox="1"/>
          <p:nvPr/>
        </p:nvSpPr>
        <p:spPr>
          <a:xfrm>
            <a:off x="1104900" y="1143000"/>
            <a:ext cx="3009900"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dirty="0" smtClean="0"/>
              <a:t>Constraint was immediately binding at its maximum shadow price </a:t>
            </a:r>
            <a:endParaRPr lang="en-US" sz="1400" i="1" dirty="0"/>
          </a:p>
        </p:txBody>
      </p:sp>
    </p:spTree>
    <p:extLst>
      <p:ext uri="{BB962C8B-B14F-4D97-AF65-F5344CB8AC3E}">
        <p14:creationId xmlns:p14="http://schemas.microsoft.com/office/powerpoint/2010/main" val="2838301357"/>
      </p:ext>
    </p:extLst>
  </p:cSld>
  <p:clrMapOvr>
    <a:masterClrMapping/>
  </p:clrMapOvr>
</p:sld>
</file>

<file path=ppt/theme/theme1.xml><?xml version="1.0" encoding="utf-8"?>
<a:theme xmlns:a="http://schemas.openxmlformats.org/drawingml/2006/main" name="1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D3683894B5264EB8E83338F6BA777E" ma:contentTypeVersion="0" ma:contentTypeDescription="Create a new document." ma:contentTypeScope="" ma:versionID="6d9fae79e75f4a0e2854e81853c40662">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84C45B-49BB-4301-A8BA-9E3BCAACBB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E9AA12-8AF9-4AA6-90FE-24669859CDF3}">
  <ds:schemaRefs>
    <ds:schemaRef ds:uri="http://schemas.microsoft.com/office/2006/documentManagement/types"/>
    <ds:schemaRef ds:uri="c34af464-7aa1-4edd-9be4-83dffc1cb926"/>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E4A68982-DD5D-44FD-B77F-4C531465FE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3169</TotalTime>
  <Words>1569</Words>
  <Application>Microsoft Office PowerPoint</Application>
  <PresentationFormat>On-screen Show (4:3)</PresentationFormat>
  <Paragraphs>167</Paragraphs>
  <Slides>27</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27</vt:i4>
      </vt:variant>
    </vt:vector>
  </HeadingPairs>
  <TitlesOfParts>
    <vt:vector size="31" baseType="lpstr">
      <vt:lpstr>Arial</vt:lpstr>
      <vt:lpstr>Calibri</vt:lpstr>
      <vt:lpstr>1_Custom Design</vt:lpstr>
      <vt:lpstr>Office Theme</vt:lpstr>
      <vt:lpstr>PowerPoint Presentation</vt:lpstr>
      <vt:lpstr>Review Constraint Basics</vt:lpstr>
      <vt:lpstr>Overview of New Material</vt:lpstr>
      <vt:lpstr>What would happen if constraints with shift factors all less than 2% (absolute value) were activated?</vt:lpstr>
      <vt:lpstr>Three Chosen Examples</vt:lpstr>
      <vt:lpstr>Methodology</vt:lpstr>
      <vt:lpstr>February 4th, 2020 HE15 STHRSIG8:BEEVIL_NORMAN1_1 activated; largest abs(SF) is -1.13%</vt:lpstr>
      <vt:lpstr>Activating constraint increased System Lambda</vt:lpstr>
      <vt:lpstr>Activated constraint was violated with actual limit</vt:lpstr>
      <vt:lpstr>The addition of constraints shifts Resource LMPs around the system throughout the hour</vt:lpstr>
      <vt:lpstr>The addition of constraints also shifts Base Points for Online Resources around the system throughout the hour</vt:lpstr>
      <vt:lpstr>Addition of constraint causes some Resources to be redispatched to reduce flow on the constraint</vt:lpstr>
      <vt:lpstr>February 10th, 2020 HE17 DALNBND8:1610_A activated; radial constraint w/ most SFs ~ 0.5%</vt:lpstr>
      <vt:lpstr>February 10th, 2020 HE17 DALNBND8: 1610_A activated; largest abs(SF) is -1.76%</vt:lpstr>
      <vt:lpstr>Activating constraint increased System Lambda</vt:lpstr>
      <vt:lpstr>Activated constraint was forced to bind and was violated</vt:lpstr>
      <vt:lpstr>The addition of constraint mostly reduces the Resource LMPs around the system since the constraint is radial</vt:lpstr>
      <vt:lpstr>The addition of constraint doesn’t change the BP of any Online Resources throughout the hour</vt:lpstr>
      <vt:lpstr>February 12th, 2020 HE13 DLOCRED8: DEERCRE_AT1 activated; largest abs(SF) is -1.76%</vt:lpstr>
      <vt:lpstr>February 12th, 2020 HE13 DLOCRED8: DEERCRE_AT1 activated; largest abs(SF) is -1.76%</vt:lpstr>
      <vt:lpstr>Activating constraint increased System Lambda</vt:lpstr>
      <vt:lpstr>Activated constraint was forced to bind and was not violated</vt:lpstr>
      <vt:lpstr>The addition of constraints shifts Resource LMPs around the system throughout the hour</vt:lpstr>
      <vt:lpstr>The addition of constraints also shifts Base Points for Online Resources around the system throughout the hour</vt:lpstr>
      <vt:lpstr>Addition of constraint causes some Resources to be redispatched to reduce flow on the constraint</vt:lpstr>
      <vt:lpstr>Conclusions</vt:lpstr>
      <vt:lpstr>Questions?</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Alex Giarratano</cp:lastModifiedBy>
  <cp:revision>105</cp:revision>
  <cp:lastPrinted>2016-01-21T20:53:15Z</cp:lastPrinted>
  <dcterms:created xsi:type="dcterms:W3CDTF">2016-01-21T15:20:31Z</dcterms:created>
  <dcterms:modified xsi:type="dcterms:W3CDTF">2020-05-08T21:42:35Z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0x010100D9D3683894B5264EB8E83338F6BA777E</vt:lpwstr>
  </property>
</Properties>
</file>