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4"/>
  </p:notesMasterIdLst>
  <p:handoutMasterIdLst>
    <p:handoutMasterId r:id="rId15"/>
  </p:handoutMasterIdLst>
  <p:sldIdLst>
    <p:sldId id="260" r:id="rId7"/>
    <p:sldId id="282" r:id="rId8"/>
    <p:sldId id="283" r:id="rId9"/>
    <p:sldId id="333" r:id="rId10"/>
    <p:sldId id="331" r:id="rId11"/>
    <p:sldId id="332" r:id="rId12"/>
    <p:sldId id="330"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A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46" autoAdjust="0"/>
    <p:restoredTop sz="74047" autoAdjust="0"/>
  </p:normalViewPr>
  <p:slideViewPr>
    <p:cSldViewPr showGuides="1">
      <p:cViewPr varScale="1">
        <p:scale>
          <a:sx n="68" d="100"/>
          <a:sy n="68" d="100"/>
        </p:scale>
        <p:origin x="1650" y="6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ercot.com\Business\MarketOperationsSupport\jchen\Study\CMWG\2020_05\RENA_Feb_2020.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ercot.com\Business\MarketOperationsSupport\jchen\Study\CMWG\2020_05\RENA_Feb_2020.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ercot.com\Business\MarketOperationsSupport\jchen\Study\CMWG\2020_05\RENA_Feb_2020.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a:t>Monthly RENA</a:t>
            </a:r>
          </a:p>
        </c:rich>
      </c:tx>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Monthly!$P$2</c:f>
              <c:strCache>
                <c:ptCount val="1"/>
                <c:pt idx="0">
                  <c:v>RENA</c:v>
                </c:pt>
              </c:strCache>
            </c:strRef>
          </c:tx>
          <c:spPr>
            <a:solidFill>
              <a:schemeClr val="accent1"/>
            </a:solidFill>
            <a:ln>
              <a:noFill/>
            </a:ln>
            <a:effectLst/>
          </c:spPr>
          <c:invertIfNegative val="0"/>
          <c:dPt>
            <c:idx val="24"/>
            <c:invertIfNegative val="0"/>
            <c:bubble3D val="0"/>
            <c:spPr>
              <a:solidFill>
                <a:srgbClr val="FFC000"/>
              </a:solidFill>
              <a:ln>
                <a:noFill/>
              </a:ln>
              <a:effectLst/>
            </c:spPr>
          </c:dPt>
          <c:cat>
            <c:strRef>
              <c:f>Monthly!$O$3:$O$27</c:f>
              <c:strCache>
                <c:ptCount val="25"/>
                <c:pt idx="0">
                  <c:v>2018_2</c:v>
                </c:pt>
                <c:pt idx="1">
                  <c:v>2018_3</c:v>
                </c:pt>
                <c:pt idx="2">
                  <c:v>2018_4</c:v>
                </c:pt>
                <c:pt idx="3">
                  <c:v>2018_5</c:v>
                </c:pt>
                <c:pt idx="4">
                  <c:v>2018_6</c:v>
                </c:pt>
                <c:pt idx="5">
                  <c:v>2018_7</c:v>
                </c:pt>
                <c:pt idx="6">
                  <c:v>2018_8</c:v>
                </c:pt>
                <c:pt idx="7">
                  <c:v>2018_9</c:v>
                </c:pt>
                <c:pt idx="8">
                  <c:v>2018_10</c:v>
                </c:pt>
                <c:pt idx="9">
                  <c:v>2018_11</c:v>
                </c:pt>
                <c:pt idx="10">
                  <c:v>2018_12</c:v>
                </c:pt>
                <c:pt idx="11">
                  <c:v>2019_1</c:v>
                </c:pt>
                <c:pt idx="12">
                  <c:v>2019_2</c:v>
                </c:pt>
                <c:pt idx="13">
                  <c:v>2019_3</c:v>
                </c:pt>
                <c:pt idx="14">
                  <c:v>2019_4</c:v>
                </c:pt>
                <c:pt idx="15">
                  <c:v>2019_5</c:v>
                </c:pt>
                <c:pt idx="16">
                  <c:v>2019_6</c:v>
                </c:pt>
                <c:pt idx="17">
                  <c:v>2019_7</c:v>
                </c:pt>
                <c:pt idx="18">
                  <c:v>2019_8</c:v>
                </c:pt>
                <c:pt idx="19">
                  <c:v>2019_9</c:v>
                </c:pt>
                <c:pt idx="20">
                  <c:v>2019_10</c:v>
                </c:pt>
                <c:pt idx="21">
                  <c:v>2019_11</c:v>
                </c:pt>
                <c:pt idx="22">
                  <c:v>2019_12</c:v>
                </c:pt>
                <c:pt idx="23">
                  <c:v>2020_1</c:v>
                </c:pt>
                <c:pt idx="24">
                  <c:v>2020_2</c:v>
                </c:pt>
              </c:strCache>
            </c:strRef>
          </c:cat>
          <c:val>
            <c:numRef>
              <c:f>Monthly!$P$3:$P$27</c:f>
              <c:numCache>
                <c:formatCode>#,##0</c:formatCode>
                <c:ptCount val="25"/>
                <c:pt idx="0">
                  <c:v>691747.96999999974</c:v>
                </c:pt>
                <c:pt idx="1">
                  <c:v>16840252.359999999</c:v>
                </c:pt>
                <c:pt idx="2">
                  <c:v>1969051.3199999994</c:v>
                </c:pt>
                <c:pt idx="3">
                  <c:v>19255110.18</c:v>
                </c:pt>
                <c:pt idx="4">
                  <c:v>30282841.980000004</c:v>
                </c:pt>
                <c:pt idx="5">
                  <c:v>8971407.8199999984</c:v>
                </c:pt>
                <c:pt idx="6">
                  <c:v>12603966.110000003</c:v>
                </c:pt>
                <c:pt idx="7">
                  <c:v>6873637.7500000009</c:v>
                </c:pt>
                <c:pt idx="8">
                  <c:v>11345542.899999997</c:v>
                </c:pt>
                <c:pt idx="9">
                  <c:v>334035.31000000029</c:v>
                </c:pt>
                <c:pt idx="10">
                  <c:v>6944336.96</c:v>
                </c:pt>
                <c:pt idx="11">
                  <c:v>2058297.53</c:v>
                </c:pt>
                <c:pt idx="12">
                  <c:v>3727816.2199999997</c:v>
                </c:pt>
                <c:pt idx="13">
                  <c:v>13403094.869999999</c:v>
                </c:pt>
                <c:pt idx="14">
                  <c:v>8685081.620000001</c:v>
                </c:pt>
                <c:pt idx="15">
                  <c:v>5757657.9299999997</c:v>
                </c:pt>
                <c:pt idx="16">
                  <c:v>1258274.4200000002</c:v>
                </c:pt>
                <c:pt idx="17">
                  <c:v>889736.46000000008</c:v>
                </c:pt>
                <c:pt idx="18">
                  <c:v>2689011.9299999997</c:v>
                </c:pt>
                <c:pt idx="19">
                  <c:v>6604.220000000525</c:v>
                </c:pt>
                <c:pt idx="20">
                  <c:v>5777648.7900000047</c:v>
                </c:pt>
                <c:pt idx="21">
                  <c:v>-4954683.66</c:v>
                </c:pt>
                <c:pt idx="22">
                  <c:v>9852252.0100000016</c:v>
                </c:pt>
                <c:pt idx="23">
                  <c:v>6464832.5499999998</c:v>
                </c:pt>
                <c:pt idx="24">
                  <c:v>7431714.330000001</c:v>
                </c:pt>
              </c:numCache>
            </c:numRef>
          </c:val>
        </c:ser>
        <c:dLbls>
          <c:showLegendKey val="0"/>
          <c:showVal val="0"/>
          <c:showCatName val="0"/>
          <c:showSerName val="0"/>
          <c:showPercent val="0"/>
          <c:showBubbleSize val="0"/>
        </c:dLbls>
        <c:gapWidth val="219"/>
        <c:overlap val="-27"/>
        <c:axId val="155119904"/>
        <c:axId val="155117944"/>
      </c:barChart>
      <c:catAx>
        <c:axId val="155119904"/>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55117944"/>
        <c:crosses val="autoZero"/>
        <c:auto val="1"/>
        <c:lblAlgn val="ctr"/>
        <c:lblOffset val="100"/>
        <c:tickLblSkip val="3"/>
        <c:noMultiLvlLbl val="0"/>
      </c:catAx>
      <c:valAx>
        <c:axId val="15511794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55119904"/>
        <c:crosses val="autoZero"/>
        <c:crossBetween val="between"/>
        <c:dispUnits>
          <c:builtInUnit val="millions"/>
          <c:dispUnitsLbl>
            <c:layout/>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sz="1400" b="1" i="0" baseline="0">
                <a:effectLst/>
              </a:rPr>
              <a:t>Daily RENA vs RT Congestion Rent</a:t>
            </a:r>
            <a:endParaRPr lang="en-US" sz="1400" b="1">
              <a:effectLst/>
            </a:endParaRPr>
          </a:p>
        </c:rich>
      </c:tx>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areaChart>
        <c:grouping val="standard"/>
        <c:varyColors val="0"/>
        <c:ser>
          <c:idx val="0"/>
          <c:order val="0"/>
          <c:tx>
            <c:strRef>
              <c:f>Feb_RENA!$I$1</c:f>
              <c:strCache>
                <c:ptCount val="1"/>
                <c:pt idx="0">
                  <c:v>RT Congestion_rent</c:v>
                </c:pt>
              </c:strCache>
            </c:strRef>
          </c:tx>
          <c:spPr>
            <a:solidFill>
              <a:schemeClr val="accent1"/>
            </a:solidFill>
            <a:ln>
              <a:noFill/>
            </a:ln>
            <a:effectLst/>
          </c:spPr>
          <c:cat>
            <c:numRef>
              <c:f>Feb_RENA!$H$2:$H$30</c:f>
              <c:numCache>
                <c:formatCode>m/d/yyyy</c:formatCode>
                <c:ptCount val="29"/>
                <c:pt idx="0">
                  <c:v>43862</c:v>
                </c:pt>
                <c:pt idx="1">
                  <c:v>43863</c:v>
                </c:pt>
                <c:pt idx="2">
                  <c:v>43864</c:v>
                </c:pt>
                <c:pt idx="3">
                  <c:v>43865</c:v>
                </c:pt>
                <c:pt idx="4">
                  <c:v>43866</c:v>
                </c:pt>
                <c:pt idx="5">
                  <c:v>43867</c:v>
                </c:pt>
                <c:pt idx="6">
                  <c:v>43868</c:v>
                </c:pt>
                <c:pt idx="7">
                  <c:v>43869</c:v>
                </c:pt>
                <c:pt idx="8">
                  <c:v>43870</c:v>
                </c:pt>
                <c:pt idx="9">
                  <c:v>43871</c:v>
                </c:pt>
                <c:pt idx="10">
                  <c:v>43872</c:v>
                </c:pt>
                <c:pt idx="11">
                  <c:v>43873</c:v>
                </c:pt>
                <c:pt idx="12">
                  <c:v>43874</c:v>
                </c:pt>
                <c:pt idx="13">
                  <c:v>43875</c:v>
                </c:pt>
                <c:pt idx="14">
                  <c:v>43876</c:v>
                </c:pt>
                <c:pt idx="15">
                  <c:v>43877</c:v>
                </c:pt>
                <c:pt idx="16">
                  <c:v>43878</c:v>
                </c:pt>
                <c:pt idx="17">
                  <c:v>43879</c:v>
                </c:pt>
                <c:pt idx="18">
                  <c:v>43880</c:v>
                </c:pt>
                <c:pt idx="19">
                  <c:v>43881</c:v>
                </c:pt>
                <c:pt idx="20">
                  <c:v>43882</c:v>
                </c:pt>
                <c:pt idx="21">
                  <c:v>43883</c:v>
                </c:pt>
                <c:pt idx="22">
                  <c:v>43884</c:v>
                </c:pt>
                <c:pt idx="23">
                  <c:v>43885</c:v>
                </c:pt>
                <c:pt idx="24">
                  <c:v>43886</c:v>
                </c:pt>
                <c:pt idx="25">
                  <c:v>43887</c:v>
                </c:pt>
                <c:pt idx="26">
                  <c:v>43888</c:v>
                </c:pt>
                <c:pt idx="27">
                  <c:v>43889</c:v>
                </c:pt>
                <c:pt idx="28">
                  <c:v>43890</c:v>
                </c:pt>
              </c:numCache>
            </c:numRef>
          </c:cat>
          <c:val>
            <c:numRef>
              <c:f>Feb_RENA!$I$2:$I$30</c:f>
              <c:numCache>
                <c:formatCode>#,##0.00</c:formatCode>
                <c:ptCount val="29"/>
                <c:pt idx="0">
                  <c:v>1126448.8969849576</c:v>
                </c:pt>
                <c:pt idx="1">
                  <c:v>3902763.8190225447</c:v>
                </c:pt>
                <c:pt idx="2">
                  <c:v>17476638.587020461</c:v>
                </c:pt>
                <c:pt idx="3">
                  <c:v>16857788.289879791</c:v>
                </c:pt>
                <c:pt idx="4">
                  <c:v>4564200.0430720001</c:v>
                </c:pt>
                <c:pt idx="5">
                  <c:v>4768000.9128912631</c:v>
                </c:pt>
                <c:pt idx="6">
                  <c:v>1947637.2325499901</c:v>
                </c:pt>
                <c:pt idx="7">
                  <c:v>2057367.1493880427</c:v>
                </c:pt>
                <c:pt idx="8">
                  <c:v>5340125.5489290571</c:v>
                </c:pt>
                <c:pt idx="9">
                  <c:v>7242263.0437620003</c:v>
                </c:pt>
                <c:pt idx="10">
                  <c:v>5937050.5211778013</c:v>
                </c:pt>
                <c:pt idx="11">
                  <c:v>8296796.2001046287</c:v>
                </c:pt>
                <c:pt idx="12">
                  <c:v>918329.84357010783</c:v>
                </c:pt>
                <c:pt idx="13">
                  <c:v>4998475.3502593301</c:v>
                </c:pt>
                <c:pt idx="14">
                  <c:v>4928890.3754736288</c:v>
                </c:pt>
                <c:pt idx="15">
                  <c:v>6110053.9616191136</c:v>
                </c:pt>
                <c:pt idx="16">
                  <c:v>11052421.790515458</c:v>
                </c:pt>
                <c:pt idx="17">
                  <c:v>7960572.4630995449</c:v>
                </c:pt>
                <c:pt idx="18">
                  <c:v>30073754.922976404</c:v>
                </c:pt>
                <c:pt idx="19">
                  <c:v>12255882.194566529</c:v>
                </c:pt>
                <c:pt idx="20">
                  <c:v>11860484.553332608</c:v>
                </c:pt>
                <c:pt idx="21">
                  <c:v>7049099.9525421048</c:v>
                </c:pt>
                <c:pt idx="22">
                  <c:v>8242482.2015094003</c:v>
                </c:pt>
                <c:pt idx="23">
                  <c:v>4771814.7968527367</c:v>
                </c:pt>
                <c:pt idx="24">
                  <c:v>5327111.9835126325</c:v>
                </c:pt>
                <c:pt idx="25">
                  <c:v>6450611.3588474188</c:v>
                </c:pt>
                <c:pt idx="26">
                  <c:v>6002845.959412449</c:v>
                </c:pt>
                <c:pt idx="27">
                  <c:v>7240063.9618828613</c:v>
                </c:pt>
                <c:pt idx="28">
                  <c:v>3887235.5241265055</c:v>
                </c:pt>
              </c:numCache>
            </c:numRef>
          </c:val>
        </c:ser>
        <c:dLbls>
          <c:showLegendKey val="0"/>
          <c:showVal val="0"/>
          <c:showCatName val="0"/>
          <c:showSerName val="0"/>
          <c:showPercent val="0"/>
          <c:showBubbleSize val="0"/>
        </c:dLbls>
        <c:axId val="155118728"/>
        <c:axId val="155112848"/>
      </c:areaChart>
      <c:barChart>
        <c:barDir val="col"/>
        <c:grouping val="clustered"/>
        <c:varyColors val="0"/>
        <c:ser>
          <c:idx val="1"/>
          <c:order val="1"/>
          <c:tx>
            <c:strRef>
              <c:f>Feb_RENA!$J$1</c:f>
              <c:strCache>
                <c:ptCount val="1"/>
                <c:pt idx="0">
                  <c:v>RENA</c:v>
                </c:pt>
              </c:strCache>
            </c:strRef>
          </c:tx>
          <c:spPr>
            <a:solidFill>
              <a:schemeClr val="accent2"/>
            </a:solidFill>
            <a:ln>
              <a:noFill/>
            </a:ln>
            <a:effectLst/>
          </c:spPr>
          <c:invertIfNegative val="0"/>
          <c:cat>
            <c:numRef>
              <c:f>Feb_RENA!$H$2:$H$30</c:f>
              <c:numCache>
                <c:formatCode>m/d/yyyy</c:formatCode>
                <c:ptCount val="29"/>
                <c:pt idx="0">
                  <c:v>43862</c:v>
                </c:pt>
                <c:pt idx="1">
                  <c:v>43863</c:v>
                </c:pt>
                <c:pt idx="2">
                  <c:v>43864</c:v>
                </c:pt>
                <c:pt idx="3">
                  <c:v>43865</c:v>
                </c:pt>
                <c:pt idx="4">
                  <c:v>43866</c:v>
                </c:pt>
                <c:pt idx="5">
                  <c:v>43867</c:v>
                </c:pt>
                <c:pt idx="6">
                  <c:v>43868</c:v>
                </c:pt>
                <c:pt idx="7">
                  <c:v>43869</c:v>
                </c:pt>
                <c:pt idx="8">
                  <c:v>43870</c:v>
                </c:pt>
                <c:pt idx="9">
                  <c:v>43871</c:v>
                </c:pt>
                <c:pt idx="10">
                  <c:v>43872</c:v>
                </c:pt>
                <c:pt idx="11">
                  <c:v>43873</c:v>
                </c:pt>
                <c:pt idx="12">
                  <c:v>43874</c:v>
                </c:pt>
                <c:pt idx="13">
                  <c:v>43875</c:v>
                </c:pt>
                <c:pt idx="14">
                  <c:v>43876</c:v>
                </c:pt>
                <c:pt idx="15">
                  <c:v>43877</c:v>
                </c:pt>
                <c:pt idx="16">
                  <c:v>43878</c:v>
                </c:pt>
                <c:pt idx="17">
                  <c:v>43879</c:v>
                </c:pt>
                <c:pt idx="18">
                  <c:v>43880</c:v>
                </c:pt>
                <c:pt idx="19">
                  <c:v>43881</c:v>
                </c:pt>
                <c:pt idx="20">
                  <c:v>43882</c:v>
                </c:pt>
                <c:pt idx="21">
                  <c:v>43883</c:v>
                </c:pt>
                <c:pt idx="22">
                  <c:v>43884</c:v>
                </c:pt>
                <c:pt idx="23">
                  <c:v>43885</c:v>
                </c:pt>
                <c:pt idx="24">
                  <c:v>43886</c:v>
                </c:pt>
                <c:pt idx="25">
                  <c:v>43887</c:v>
                </c:pt>
                <c:pt idx="26">
                  <c:v>43888</c:v>
                </c:pt>
                <c:pt idx="27">
                  <c:v>43889</c:v>
                </c:pt>
                <c:pt idx="28">
                  <c:v>43890</c:v>
                </c:pt>
              </c:numCache>
            </c:numRef>
          </c:cat>
          <c:val>
            <c:numRef>
              <c:f>Feb_RENA!$J$2:$J$30</c:f>
              <c:numCache>
                <c:formatCode>#,##0.00</c:formatCode>
                <c:ptCount val="29"/>
                <c:pt idx="0">
                  <c:v>29205.96</c:v>
                </c:pt>
                <c:pt idx="1">
                  <c:v>288755.81</c:v>
                </c:pt>
                <c:pt idx="2">
                  <c:v>-997591.2</c:v>
                </c:pt>
                <c:pt idx="3">
                  <c:v>-31095.43</c:v>
                </c:pt>
                <c:pt idx="4">
                  <c:v>-204373.97</c:v>
                </c:pt>
                <c:pt idx="5">
                  <c:v>-157415.82999999999</c:v>
                </c:pt>
                <c:pt idx="6">
                  <c:v>74835.27</c:v>
                </c:pt>
                <c:pt idx="7">
                  <c:v>56881.43</c:v>
                </c:pt>
                <c:pt idx="8">
                  <c:v>290622.83</c:v>
                </c:pt>
                <c:pt idx="9">
                  <c:v>1345433.49</c:v>
                </c:pt>
                <c:pt idx="10">
                  <c:v>1713349.5</c:v>
                </c:pt>
                <c:pt idx="11">
                  <c:v>1904057.54</c:v>
                </c:pt>
                <c:pt idx="12">
                  <c:v>63876.6</c:v>
                </c:pt>
                <c:pt idx="13">
                  <c:v>-1955.7</c:v>
                </c:pt>
                <c:pt idx="14">
                  <c:v>499026.29</c:v>
                </c:pt>
                <c:pt idx="15">
                  <c:v>473192.11</c:v>
                </c:pt>
                <c:pt idx="16">
                  <c:v>335958.41</c:v>
                </c:pt>
                <c:pt idx="17">
                  <c:v>173009.9</c:v>
                </c:pt>
                <c:pt idx="18">
                  <c:v>-410967.23</c:v>
                </c:pt>
                <c:pt idx="19">
                  <c:v>61111.27</c:v>
                </c:pt>
                <c:pt idx="20">
                  <c:v>109045.66</c:v>
                </c:pt>
                <c:pt idx="21">
                  <c:v>453422.98</c:v>
                </c:pt>
                <c:pt idx="22">
                  <c:v>743966.88</c:v>
                </c:pt>
                <c:pt idx="23">
                  <c:v>180944.81</c:v>
                </c:pt>
                <c:pt idx="24">
                  <c:v>195955</c:v>
                </c:pt>
                <c:pt idx="25">
                  <c:v>-233959.53</c:v>
                </c:pt>
                <c:pt idx="26">
                  <c:v>-765.71</c:v>
                </c:pt>
                <c:pt idx="27">
                  <c:v>124965.99</c:v>
                </c:pt>
                <c:pt idx="28">
                  <c:v>352221.2</c:v>
                </c:pt>
              </c:numCache>
            </c:numRef>
          </c:val>
        </c:ser>
        <c:dLbls>
          <c:showLegendKey val="0"/>
          <c:showVal val="0"/>
          <c:showCatName val="0"/>
          <c:showSerName val="0"/>
          <c:showPercent val="0"/>
          <c:showBubbleSize val="0"/>
        </c:dLbls>
        <c:gapWidth val="219"/>
        <c:overlap val="-27"/>
        <c:axId val="155117160"/>
        <c:axId val="155115200"/>
      </c:barChart>
      <c:catAx>
        <c:axId val="155117160"/>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55115200"/>
        <c:crosses val="autoZero"/>
        <c:auto val="0"/>
        <c:lblAlgn val="ctr"/>
        <c:lblOffset val="100"/>
        <c:tickLblSkip val="5"/>
        <c:tickMarkSkip val="5"/>
        <c:noMultiLvlLbl val="0"/>
      </c:catAx>
      <c:valAx>
        <c:axId val="155115200"/>
        <c:scaling>
          <c:orientation val="minMax"/>
          <c:max val="3500000"/>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55117160"/>
        <c:crosses val="autoZero"/>
        <c:crossBetween val="between"/>
        <c:dispUnits>
          <c:builtInUnit val="millions"/>
          <c:dispUnitsLbl>
            <c:layout/>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valAx>
        <c:axId val="155112848"/>
        <c:scaling>
          <c:orientation val="minMax"/>
          <c:min val="-15000000"/>
        </c:scaling>
        <c:delete val="0"/>
        <c:axPos val="r"/>
        <c:numFmt formatCode="#,##0.00"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55118728"/>
        <c:crosses val="max"/>
        <c:crossBetween val="between"/>
        <c:dispUnits>
          <c:builtInUnit val="millions"/>
          <c:dispUnitsLbl>
            <c:layout/>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dateAx>
        <c:axId val="155118728"/>
        <c:scaling>
          <c:orientation val="minMax"/>
        </c:scaling>
        <c:delete val="1"/>
        <c:axPos val="b"/>
        <c:numFmt formatCode="m/d/yyyy" sourceLinked="1"/>
        <c:majorTickMark val="out"/>
        <c:minorTickMark val="none"/>
        <c:tickLblPos val="nextTo"/>
        <c:crossAx val="155112848"/>
        <c:crosses val="autoZero"/>
        <c:auto val="1"/>
        <c:lblOffset val="100"/>
        <c:baseTimeUnit val="days"/>
      </c:date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sz="1400" b="1" i="0" baseline="0" dirty="0">
                <a:effectLst/>
              </a:rPr>
              <a:t>Estimated DAM </a:t>
            </a:r>
            <a:r>
              <a:rPr lang="en-US" sz="1400" b="1" i="0" baseline="0" dirty="0" smtClean="0">
                <a:effectLst/>
              </a:rPr>
              <a:t>Oversold </a:t>
            </a:r>
            <a:r>
              <a:rPr lang="en-US" sz="1400" b="1" i="0" baseline="0" dirty="0">
                <a:effectLst/>
              </a:rPr>
              <a:t>vs RENA</a:t>
            </a:r>
            <a:endParaRPr lang="en-US" sz="1400" b="1" dirty="0">
              <a:effectLst/>
            </a:endParaRPr>
          </a:p>
        </c:rich>
      </c:tx>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Feb_RENA!$J$1</c:f>
              <c:strCache>
                <c:ptCount val="1"/>
                <c:pt idx="0">
                  <c:v>RENA</c:v>
                </c:pt>
              </c:strCache>
            </c:strRef>
          </c:tx>
          <c:spPr>
            <a:solidFill>
              <a:schemeClr val="accent1"/>
            </a:solidFill>
            <a:ln>
              <a:noFill/>
            </a:ln>
            <a:effectLst/>
          </c:spPr>
          <c:invertIfNegative val="0"/>
          <c:cat>
            <c:numRef>
              <c:f>Feb_RENA!$H$2:$H$30</c:f>
              <c:numCache>
                <c:formatCode>m/d/yyyy</c:formatCode>
                <c:ptCount val="29"/>
                <c:pt idx="0">
                  <c:v>43862</c:v>
                </c:pt>
                <c:pt idx="1">
                  <c:v>43863</c:v>
                </c:pt>
                <c:pt idx="2">
                  <c:v>43864</c:v>
                </c:pt>
                <c:pt idx="3">
                  <c:v>43865</c:v>
                </c:pt>
                <c:pt idx="4">
                  <c:v>43866</c:v>
                </c:pt>
                <c:pt idx="5">
                  <c:v>43867</c:v>
                </c:pt>
                <c:pt idx="6">
                  <c:v>43868</c:v>
                </c:pt>
                <c:pt idx="7">
                  <c:v>43869</c:v>
                </c:pt>
                <c:pt idx="8">
                  <c:v>43870</c:v>
                </c:pt>
                <c:pt idx="9">
                  <c:v>43871</c:v>
                </c:pt>
                <c:pt idx="10">
                  <c:v>43872</c:v>
                </c:pt>
                <c:pt idx="11">
                  <c:v>43873</c:v>
                </c:pt>
                <c:pt idx="12">
                  <c:v>43874</c:v>
                </c:pt>
                <c:pt idx="13">
                  <c:v>43875</c:v>
                </c:pt>
                <c:pt idx="14">
                  <c:v>43876</c:v>
                </c:pt>
                <c:pt idx="15">
                  <c:v>43877</c:v>
                </c:pt>
                <c:pt idx="16">
                  <c:v>43878</c:v>
                </c:pt>
                <c:pt idx="17">
                  <c:v>43879</c:v>
                </c:pt>
                <c:pt idx="18">
                  <c:v>43880</c:v>
                </c:pt>
                <c:pt idx="19">
                  <c:v>43881</c:v>
                </c:pt>
                <c:pt idx="20">
                  <c:v>43882</c:v>
                </c:pt>
                <c:pt idx="21">
                  <c:v>43883</c:v>
                </c:pt>
                <c:pt idx="22">
                  <c:v>43884</c:v>
                </c:pt>
                <c:pt idx="23">
                  <c:v>43885</c:v>
                </c:pt>
                <c:pt idx="24">
                  <c:v>43886</c:v>
                </c:pt>
                <c:pt idx="25">
                  <c:v>43887</c:v>
                </c:pt>
                <c:pt idx="26">
                  <c:v>43888</c:v>
                </c:pt>
                <c:pt idx="27">
                  <c:v>43889</c:v>
                </c:pt>
                <c:pt idx="28">
                  <c:v>43890</c:v>
                </c:pt>
              </c:numCache>
            </c:numRef>
          </c:cat>
          <c:val>
            <c:numRef>
              <c:f>Feb_RENA!$J$2:$J$30</c:f>
              <c:numCache>
                <c:formatCode>#,##0.00</c:formatCode>
                <c:ptCount val="29"/>
                <c:pt idx="0">
                  <c:v>29205.96</c:v>
                </c:pt>
                <c:pt idx="1">
                  <c:v>288755.81</c:v>
                </c:pt>
                <c:pt idx="2">
                  <c:v>-997591.2</c:v>
                </c:pt>
                <c:pt idx="3">
                  <c:v>-31095.43</c:v>
                </c:pt>
                <c:pt idx="4">
                  <c:v>-204373.97</c:v>
                </c:pt>
                <c:pt idx="5">
                  <c:v>-157415.82999999999</c:v>
                </c:pt>
                <c:pt idx="6">
                  <c:v>74835.27</c:v>
                </c:pt>
                <c:pt idx="7">
                  <c:v>56881.43</c:v>
                </c:pt>
                <c:pt idx="8">
                  <c:v>290622.83</c:v>
                </c:pt>
                <c:pt idx="9">
                  <c:v>1345433.49</c:v>
                </c:pt>
                <c:pt idx="10">
                  <c:v>1713349.5</c:v>
                </c:pt>
                <c:pt idx="11">
                  <c:v>1904057.54</c:v>
                </c:pt>
                <c:pt idx="12">
                  <c:v>63876.6</c:v>
                </c:pt>
                <c:pt idx="13">
                  <c:v>-1955.7</c:v>
                </c:pt>
                <c:pt idx="14">
                  <c:v>499026.29</c:v>
                </c:pt>
                <c:pt idx="15">
                  <c:v>473192.11</c:v>
                </c:pt>
                <c:pt idx="16">
                  <c:v>335958.41</c:v>
                </c:pt>
                <c:pt idx="17">
                  <c:v>173009.9</c:v>
                </c:pt>
                <c:pt idx="18">
                  <c:v>-410967.23</c:v>
                </c:pt>
                <c:pt idx="19">
                  <c:v>61111.27</c:v>
                </c:pt>
                <c:pt idx="20">
                  <c:v>109045.66</c:v>
                </c:pt>
                <c:pt idx="21">
                  <c:v>453422.98</c:v>
                </c:pt>
                <c:pt idx="22">
                  <c:v>743966.88</c:v>
                </c:pt>
                <c:pt idx="23">
                  <c:v>180944.81</c:v>
                </c:pt>
                <c:pt idx="24">
                  <c:v>195955</c:v>
                </c:pt>
                <c:pt idx="25">
                  <c:v>-233959.53</c:v>
                </c:pt>
                <c:pt idx="26">
                  <c:v>-765.71</c:v>
                </c:pt>
                <c:pt idx="27">
                  <c:v>124965.99</c:v>
                </c:pt>
                <c:pt idx="28">
                  <c:v>352221.2</c:v>
                </c:pt>
              </c:numCache>
            </c:numRef>
          </c:val>
        </c:ser>
        <c:ser>
          <c:idx val="1"/>
          <c:order val="1"/>
          <c:tx>
            <c:strRef>
              <c:f>Feb_RENA!$L$1</c:f>
              <c:strCache>
                <c:ptCount val="1"/>
                <c:pt idx="0">
                  <c:v>Sum of Oversold</c:v>
                </c:pt>
              </c:strCache>
            </c:strRef>
          </c:tx>
          <c:spPr>
            <a:solidFill>
              <a:schemeClr val="accent2"/>
            </a:solidFill>
            <a:ln>
              <a:noFill/>
            </a:ln>
            <a:effectLst/>
          </c:spPr>
          <c:invertIfNegative val="0"/>
          <c:cat>
            <c:numRef>
              <c:f>Feb_RENA!$H$2:$H$30</c:f>
              <c:numCache>
                <c:formatCode>m/d/yyyy</c:formatCode>
                <c:ptCount val="29"/>
                <c:pt idx="0">
                  <c:v>43862</c:v>
                </c:pt>
                <c:pt idx="1">
                  <c:v>43863</c:v>
                </c:pt>
                <c:pt idx="2">
                  <c:v>43864</c:v>
                </c:pt>
                <c:pt idx="3">
                  <c:v>43865</c:v>
                </c:pt>
                <c:pt idx="4">
                  <c:v>43866</c:v>
                </c:pt>
                <c:pt idx="5">
                  <c:v>43867</c:v>
                </c:pt>
                <c:pt idx="6">
                  <c:v>43868</c:v>
                </c:pt>
                <c:pt idx="7">
                  <c:v>43869</c:v>
                </c:pt>
                <c:pt idx="8">
                  <c:v>43870</c:v>
                </c:pt>
                <c:pt idx="9">
                  <c:v>43871</c:v>
                </c:pt>
                <c:pt idx="10">
                  <c:v>43872</c:v>
                </c:pt>
                <c:pt idx="11">
                  <c:v>43873</c:v>
                </c:pt>
                <c:pt idx="12">
                  <c:v>43874</c:v>
                </c:pt>
                <c:pt idx="13">
                  <c:v>43875</c:v>
                </c:pt>
                <c:pt idx="14">
                  <c:v>43876</c:v>
                </c:pt>
                <c:pt idx="15">
                  <c:v>43877</c:v>
                </c:pt>
                <c:pt idx="16">
                  <c:v>43878</c:v>
                </c:pt>
                <c:pt idx="17">
                  <c:v>43879</c:v>
                </c:pt>
                <c:pt idx="18">
                  <c:v>43880</c:v>
                </c:pt>
                <c:pt idx="19">
                  <c:v>43881</c:v>
                </c:pt>
                <c:pt idx="20">
                  <c:v>43882</c:v>
                </c:pt>
                <c:pt idx="21">
                  <c:v>43883</c:v>
                </c:pt>
                <c:pt idx="22">
                  <c:v>43884</c:v>
                </c:pt>
                <c:pt idx="23">
                  <c:v>43885</c:v>
                </c:pt>
                <c:pt idx="24">
                  <c:v>43886</c:v>
                </c:pt>
                <c:pt idx="25">
                  <c:v>43887</c:v>
                </c:pt>
                <c:pt idx="26">
                  <c:v>43888</c:v>
                </c:pt>
                <c:pt idx="27">
                  <c:v>43889</c:v>
                </c:pt>
                <c:pt idx="28">
                  <c:v>43890</c:v>
                </c:pt>
              </c:numCache>
            </c:numRef>
          </c:cat>
          <c:val>
            <c:numRef>
              <c:f>Feb_RENA!$L$2:$L$30</c:f>
              <c:numCache>
                <c:formatCode>#,##0</c:formatCode>
                <c:ptCount val="29"/>
                <c:pt idx="0">
                  <c:v>-13666.231492831401</c:v>
                </c:pt>
                <c:pt idx="1">
                  <c:v>237561.863450687</c:v>
                </c:pt>
                <c:pt idx="2">
                  <c:v>-1244017.9321279482</c:v>
                </c:pt>
                <c:pt idx="3">
                  <c:v>-418038.351487329</c:v>
                </c:pt>
                <c:pt idx="4">
                  <c:v>-367579.83625880006</c:v>
                </c:pt>
                <c:pt idx="5">
                  <c:v>-365790.94848787726</c:v>
                </c:pt>
                <c:pt idx="6">
                  <c:v>3477.3497626019998</c:v>
                </c:pt>
                <c:pt idx="7">
                  <c:v>54929.428653357994</c:v>
                </c:pt>
                <c:pt idx="8">
                  <c:v>174607.21585256202</c:v>
                </c:pt>
                <c:pt idx="9">
                  <c:v>1019359.6549302</c:v>
                </c:pt>
                <c:pt idx="10">
                  <c:v>1670913.4687203702</c:v>
                </c:pt>
                <c:pt idx="11">
                  <c:v>1703473.1069435049</c:v>
                </c:pt>
                <c:pt idx="12">
                  <c:v>75553.721789112999</c:v>
                </c:pt>
                <c:pt idx="13">
                  <c:v>-24313.12315081574</c:v>
                </c:pt>
                <c:pt idx="14">
                  <c:v>506159.72853480169</c:v>
                </c:pt>
                <c:pt idx="15">
                  <c:v>332230.41112013732</c:v>
                </c:pt>
                <c:pt idx="16">
                  <c:v>322601.36762634758</c:v>
                </c:pt>
                <c:pt idx="17">
                  <c:v>25273.623349396003</c:v>
                </c:pt>
                <c:pt idx="18">
                  <c:v>-921115.58911744005</c:v>
                </c:pt>
                <c:pt idx="19">
                  <c:v>-398872.01821304194</c:v>
                </c:pt>
                <c:pt idx="20">
                  <c:v>-267679.75694464997</c:v>
                </c:pt>
                <c:pt idx="21">
                  <c:v>340317.84403807484</c:v>
                </c:pt>
                <c:pt idx="22">
                  <c:v>626158.47208894009</c:v>
                </c:pt>
                <c:pt idx="23">
                  <c:v>134242.83641667807</c:v>
                </c:pt>
                <c:pt idx="24">
                  <c:v>292180.23962570803</c:v>
                </c:pt>
                <c:pt idx="25">
                  <c:v>-204824.5670075271</c:v>
                </c:pt>
                <c:pt idx="26">
                  <c:v>-93014.33591781999</c:v>
                </c:pt>
                <c:pt idx="27">
                  <c:v>-16267.091735072001</c:v>
                </c:pt>
                <c:pt idx="28">
                  <c:v>481567.78700780502</c:v>
                </c:pt>
              </c:numCache>
            </c:numRef>
          </c:val>
        </c:ser>
        <c:dLbls>
          <c:showLegendKey val="0"/>
          <c:showVal val="0"/>
          <c:showCatName val="0"/>
          <c:showSerName val="0"/>
          <c:showPercent val="0"/>
          <c:showBubbleSize val="0"/>
        </c:dLbls>
        <c:gapWidth val="219"/>
        <c:overlap val="-27"/>
        <c:axId val="155119120"/>
        <c:axId val="155115984"/>
      </c:barChart>
      <c:catAx>
        <c:axId val="155119120"/>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55115984"/>
        <c:crosses val="autoZero"/>
        <c:auto val="0"/>
        <c:lblAlgn val="ctr"/>
        <c:lblOffset val="100"/>
        <c:tickLblSkip val="5"/>
        <c:noMultiLvlLbl val="0"/>
      </c:catAx>
      <c:valAx>
        <c:axId val="155115984"/>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55119120"/>
        <c:crosses val="autoZero"/>
        <c:crossBetween val="between"/>
        <c:dispUnits>
          <c:builtInUnit val="millions"/>
          <c:dispUnitsLbl>
            <c:layout/>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5/4/2020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5/4/2020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502469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585323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417848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1317886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5299339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30535852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487769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935925" cy="246221"/>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1" name="TextBox 10"/>
          <p:cNvSpPr txBox="1"/>
          <p:nvPr userDrawn="1"/>
        </p:nvSpPr>
        <p:spPr>
          <a:xfrm>
            <a:off x="8345235" y="6540542"/>
            <a:ext cx="707325" cy="276999"/>
          </a:xfrm>
          <a:prstGeom prst="rect">
            <a:avLst/>
          </a:prstGeom>
          <a:noFill/>
        </p:spPr>
        <p:txBody>
          <a:bodyPr wrap="square" rtlCol="0">
            <a:spAutoFit/>
          </a:bodyPr>
          <a:lstStyle/>
          <a:p>
            <a:pPr algn="r"/>
            <a:fld id="{70FCC7E3-021B-47DF-A1B2-17EE18AFD701}" type="slidenum">
              <a:rPr lang="en-US" sz="1200" b="0" smtClean="0">
                <a:solidFill>
                  <a:schemeClr val="tx2"/>
                </a:solidFill>
              </a:rPr>
              <a:pPr algn="r"/>
              <a:t>‹#›</a:t>
            </a:fld>
            <a:endParaRPr lang="en-US" sz="1200" b="0"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3447098"/>
          </a:xfrm>
          <a:prstGeom prst="rect">
            <a:avLst/>
          </a:prstGeom>
          <a:noFill/>
        </p:spPr>
        <p:txBody>
          <a:bodyPr wrap="square" rtlCol="0">
            <a:spAutoFit/>
          </a:bodyPr>
          <a:lstStyle/>
          <a:p>
            <a:r>
              <a:rPr lang="en-US" sz="2800" b="1" dirty="0">
                <a:solidFill>
                  <a:schemeClr val="tx2"/>
                </a:solidFill>
              </a:rPr>
              <a:t>Re</a:t>
            </a:r>
            <a:r>
              <a:rPr lang="en-US" sz="2800" b="1" dirty="0" smtClean="0">
                <a:solidFill>
                  <a:schemeClr val="tx2"/>
                </a:solidFill>
              </a:rPr>
              <a:t>view of February RENA</a:t>
            </a:r>
            <a:endParaRPr lang="en-US" sz="2800" b="1" dirty="0">
              <a:solidFill>
                <a:schemeClr val="tx2"/>
              </a:solidFill>
            </a:endParaRPr>
          </a:p>
          <a:p>
            <a:endParaRPr lang="en-US" dirty="0" smtClean="0">
              <a:solidFill>
                <a:schemeClr val="tx2"/>
              </a:solidFill>
            </a:endParaRPr>
          </a:p>
          <a:p>
            <a:endParaRPr lang="en-US" dirty="0">
              <a:solidFill>
                <a:schemeClr val="tx2"/>
              </a:solidFill>
            </a:endParaRPr>
          </a:p>
          <a:p>
            <a:r>
              <a:rPr lang="en-US" i="1" dirty="0">
                <a:solidFill>
                  <a:schemeClr val="tx2"/>
                </a:solidFill>
              </a:rPr>
              <a:t>Jian Chen</a:t>
            </a:r>
          </a:p>
          <a:p>
            <a:r>
              <a:rPr lang="en-US" dirty="0">
                <a:solidFill>
                  <a:schemeClr val="tx2"/>
                </a:solidFill>
              </a:rPr>
              <a:t>Market Analysis and Validation</a:t>
            </a:r>
          </a:p>
          <a:p>
            <a:endParaRPr lang="en-US" dirty="0">
              <a:solidFill>
                <a:schemeClr val="tx2"/>
              </a:solidFill>
            </a:endParaRPr>
          </a:p>
          <a:p>
            <a:r>
              <a:rPr lang="en-US" dirty="0" smtClean="0">
                <a:solidFill>
                  <a:schemeClr val="tx2"/>
                </a:solidFill>
              </a:rPr>
              <a:t>CMWG</a:t>
            </a:r>
            <a:endParaRPr lang="en-US" dirty="0">
              <a:solidFill>
                <a:schemeClr val="tx2"/>
              </a:solidFill>
            </a:endParaRPr>
          </a:p>
          <a:p>
            <a:endParaRPr lang="en-US" dirty="0">
              <a:solidFill>
                <a:schemeClr val="tx2"/>
              </a:solidFill>
            </a:endParaRPr>
          </a:p>
          <a:p>
            <a:r>
              <a:rPr lang="en-US" dirty="0" smtClean="0">
                <a:solidFill>
                  <a:schemeClr val="tx2"/>
                </a:solidFill>
              </a:rPr>
              <a:t>May. 11</a:t>
            </a:r>
            <a:r>
              <a:rPr lang="en-US" baseline="30000" dirty="0" smtClean="0">
                <a:solidFill>
                  <a:schemeClr val="tx2"/>
                </a:solidFill>
              </a:rPr>
              <a:t>th</a:t>
            </a:r>
            <a:r>
              <a:rPr lang="en-US" dirty="0">
                <a:solidFill>
                  <a:schemeClr val="tx2"/>
                </a:solidFill>
              </a:rPr>
              <a:t>, </a:t>
            </a:r>
            <a:r>
              <a:rPr lang="en-US" dirty="0" smtClean="0">
                <a:solidFill>
                  <a:schemeClr val="tx2"/>
                </a:solidFill>
              </a:rPr>
              <a:t>2020</a:t>
            </a:r>
            <a:endParaRPr lang="en-US" dirty="0">
              <a:solidFill>
                <a:schemeClr val="tx2"/>
              </a:solidFill>
            </a:endParaRPr>
          </a:p>
          <a:p>
            <a:endParaRPr lang="en-US" sz="2800" b="1" dirty="0">
              <a:solidFill>
                <a:schemeClr val="tx2"/>
              </a:solidFill>
            </a:endParaRPr>
          </a:p>
          <a:p>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Monthly Sum of RENA </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4106844970"/>
              </p:ext>
            </p:extLst>
          </p:nvPr>
        </p:nvGraphicFramePr>
        <p:xfrm>
          <a:off x="533400" y="1386683"/>
          <a:ext cx="8001000" cy="310911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37956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p:cNvGraphicFramePr>
            <a:graphicFrameLocks/>
          </p:cNvGraphicFramePr>
          <p:nvPr>
            <p:extLst>
              <p:ext uri="{D42A27DB-BD31-4B8C-83A1-F6EECF244321}">
                <p14:modId xmlns:p14="http://schemas.microsoft.com/office/powerpoint/2010/main" val="834585768"/>
              </p:ext>
            </p:extLst>
          </p:nvPr>
        </p:nvGraphicFramePr>
        <p:xfrm>
          <a:off x="609600" y="2529682"/>
          <a:ext cx="7772400" cy="333771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lang="en-US" dirty="0" smtClean="0"/>
              <a:t>Daily RENA with RT Congestion </a:t>
            </a:r>
            <a:endParaRPr lang="en-US" dirty="0"/>
          </a:p>
        </p:txBody>
      </p:sp>
      <p:sp>
        <p:nvSpPr>
          <p:cNvPr id="4" name="Oval 3"/>
          <p:cNvSpPr/>
          <p:nvPr/>
        </p:nvSpPr>
        <p:spPr>
          <a:xfrm>
            <a:off x="1828800" y="4495800"/>
            <a:ext cx="337917" cy="688512"/>
          </a:xfrm>
          <a:prstGeom prst="ellipse">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250074" y="3386657"/>
            <a:ext cx="788526" cy="1600200"/>
          </a:xfrm>
          <a:prstGeom prst="ellipse">
            <a:avLst/>
          </a:prstGeom>
          <a:noFill/>
          <a:ln>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ntent Placeholder 2"/>
          <p:cNvSpPr>
            <a:spLocks noGrp="1"/>
          </p:cNvSpPr>
          <p:nvPr>
            <p:ph idx="1"/>
          </p:nvPr>
        </p:nvSpPr>
        <p:spPr>
          <a:xfrm>
            <a:off x="304800" y="1386682"/>
            <a:ext cx="8534400" cy="4319832"/>
          </a:xfrm>
        </p:spPr>
        <p:txBody>
          <a:bodyPr/>
          <a:lstStyle/>
          <a:p>
            <a:r>
              <a:rPr lang="en-US" sz="2200" dirty="0" smtClean="0"/>
              <a:t>The total RENA in January was around $7.4M, while the total SCED congestion rent was around  $218.6 M. </a:t>
            </a:r>
            <a:endParaRPr lang="en-US" sz="2200" dirty="0"/>
          </a:p>
        </p:txBody>
      </p:sp>
    </p:spTree>
    <p:extLst>
      <p:ext uri="{BB962C8B-B14F-4D97-AF65-F5344CB8AC3E}">
        <p14:creationId xmlns:p14="http://schemas.microsoft.com/office/powerpoint/2010/main" val="18814394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Daily RENA and Estimated DAM oversold on RT congestion</a:t>
            </a:r>
            <a:endParaRPr lang="en-US" dirty="0"/>
          </a:p>
        </p:txBody>
      </p:sp>
      <p:sp>
        <p:nvSpPr>
          <p:cNvPr id="3" name="Content Placeholder 2"/>
          <p:cNvSpPr>
            <a:spLocks noGrp="1"/>
          </p:cNvSpPr>
          <p:nvPr>
            <p:ph idx="1"/>
          </p:nvPr>
        </p:nvSpPr>
        <p:spPr>
          <a:xfrm>
            <a:off x="304800" y="1383165"/>
            <a:ext cx="8534400" cy="4319832"/>
          </a:xfrm>
        </p:spPr>
        <p:txBody>
          <a:bodyPr/>
          <a:lstStyle/>
          <a:p>
            <a:r>
              <a:rPr lang="en-US" sz="2200" dirty="0" smtClean="0"/>
              <a:t>The total estimated DAM oversold amount in February was around $3.7M. </a:t>
            </a:r>
            <a:endParaRPr lang="en-US" sz="2200" dirty="0"/>
          </a:p>
        </p:txBody>
      </p:sp>
      <p:graphicFrame>
        <p:nvGraphicFramePr>
          <p:cNvPr id="5" name="Chart 4"/>
          <p:cNvGraphicFramePr>
            <a:graphicFrameLocks/>
          </p:cNvGraphicFramePr>
          <p:nvPr>
            <p:extLst>
              <p:ext uri="{D42A27DB-BD31-4B8C-83A1-F6EECF244321}">
                <p14:modId xmlns:p14="http://schemas.microsoft.com/office/powerpoint/2010/main" val="1554560837"/>
              </p:ext>
            </p:extLst>
          </p:nvPr>
        </p:nvGraphicFramePr>
        <p:xfrm>
          <a:off x="533400" y="2286000"/>
          <a:ext cx="8077200" cy="3581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128864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OD 2/3/2020</a:t>
            </a:r>
            <a:endParaRPr lang="en-US" dirty="0"/>
          </a:p>
        </p:txBody>
      </p:sp>
      <p:sp>
        <p:nvSpPr>
          <p:cNvPr id="3" name="Content Placeholder 2"/>
          <p:cNvSpPr>
            <a:spLocks noGrp="1"/>
          </p:cNvSpPr>
          <p:nvPr>
            <p:ph idx="1"/>
          </p:nvPr>
        </p:nvSpPr>
        <p:spPr>
          <a:xfrm>
            <a:off x="304800" y="1219200"/>
            <a:ext cx="8534400" cy="4724399"/>
          </a:xfrm>
        </p:spPr>
        <p:txBody>
          <a:bodyPr/>
          <a:lstStyle/>
          <a:p>
            <a:r>
              <a:rPr lang="en-US" sz="2200" dirty="0" smtClean="0"/>
              <a:t>- $1.0M RENA was observed on OD 2/3/2020. The negative RENA was related to the DAM “undersold” on the several RT constraints around Odessa area.</a:t>
            </a:r>
          </a:p>
          <a:p>
            <a:endParaRPr lang="en-US" sz="2200" dirty="0"/>
          </a:p>
          <a:p>
            <a:r>
              <a:rPr lang="en-US" sz="2200" dirty="0" smtClean="0"/>
              <a:t>The </a:t>
            </a:r>
            <a:r>
              <a:rPr lang="en-US" sz="2200" smtClean="0"/>
              <a:t>congestions </a:t>
            </a:r>
            <a:r>
              <a:rPr lang="en-US" sz="2200" smtClean="0"/>
              <a:t>was </a:t>
            </a:r>
            <a:r>
              <a:rPr lang="en-US" sz="2200" dirty="0" smtClean="0"/>
              <a:t>related to a planned transmission outage. The outage was modeled </a:t>
            </a:r>
            <a:r>
              <a:rPr lang="en-US" sz="2200" dirty="0" smtClean="0"/>
              <a:t>in </a:t>
            </a:r>
            <a:r>
              <a:rPr lang="en-US" sz="2200" dirty="0" smtClean="0"/>
              <a:t>DAM, and also no significant LDF difference was found between DAM and RTM. </a:t>
            </a:r>
          </a:p>
          <a:p>
            <a:endParaRPr lang="en-US" sz="2200" dirty="0"/>
          </a:p>
          <a:p>
            <a:r>
              <a:rPr lang="en-US" sz="2200" dirty="0" smtClean="0"/>
              <a:t>The </a:t>
            </a:r>
            <a:r>
              <a:rPr lang="en-US" sz="2200" dirty="0" smtClean="0"/>
              <a:t>large “undersold” </a:t>
            </a:r>
            <a:r>
              <a:rPr lang="en-US" sz="2200" dirty="0" smtClean="0"/>
              <a:t>amount was mostly related to the following causes: </a:t>
            </a:r>
            <a:r>
              <a:rPr lang="en-US" sz="2200" dirty="0" smtClean="0"/>
              <a:t>1) Very high congestion in RTM; 2) </a:t>
            </a:r>
            <a:r>
              <a:rPr lang="en-US" sz="2200" dirty="0" smtClean="0"/>
              <a:t>Less flow </a:t>
            </a:r>
            <a:r>
              <a:rPr lang="en-US" sz="2200" dirty="0"/>
              <a:t>was scheduled in </a:t>
            </a:r>
            <a:r>
              <a:rPr lang="en-US" sz="2200" dirty="0" smtClean="0"/>
              <a:t>DAM; </a:t>
            </a:r>
            <a:r>
              <a:rPr lang="en-US" sz="2200" dirty="0"/>
              <a:t>3</a:t>
            </a:r>
            <a:r>
              <a:rPr lang="en-US" sz="2200" dirty="0" smtClean="0"/>
              <a:t>) </a:t>
            </a:r>
            <a:r>
              <a:rPr lang="en-US" sz="2200" dirty="0" smtClean="0"/>
              <a:t>In RTM, the </a:t>
            </a:r>
            <a:r>
              <a:rPr lang="en-US" sz="2200" dirty="0"/>
              <a:t>post-contingency flows were higher than the </a:t>
            </a:r>
            <a:r>
              <a:rPr lang="en-US" sz="2200" dirty="0" smtClean="0"/>
              <a:t>limits.</a:t>
            </a:r>
            <a:endParaRPr lang="en-US" sz="2200" dirty="0"/>
          </a:p>
          <a:p>
            <a:endParaRPr lang="en-US" sz="2400" dirty="0" smtClean="0"/>
          </a:p>
          <a:p>
            <a:endParaRPr lang="en-US" sz="2400" dirty="0"/>
          </a:p>
          <a:p>
            <a:endParaRPr lang="en-US" sz="2200" dirty="0"/>
          </a:p>
        </p:txBody>
      </p:sp>
    </p:spTree>
    <p:extLst>
      <p:ext uri="{BB962C8B-B14F-4D97-AF65-F5344CB8AC3E}">
        <p14:creationId xmlns:p14="http://schemas.microsoft.com/office/powerpoint/2010/main" val="10917913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OD 2/10/2020~2/12/2020</a:t>
            </a:r>
            <a:endParaRPr lang="en-US" dirty="0"/>
          </a:p>
        </p:txBody>
      </p:sp>
      <p:sp>
        <p:nvSpPr>
          <p:cNvPr id="3" name="Content Placeholder 2"/>
          <p:cNvSpPr>
            <a:spLocks noGrp="1"/>
          </p:cNvSpPr>
          <p:nvPr>
            <p:ph idx="1"/>
          </p:nvPr>
        </p:nvSpPr>
        <p:spPr>
          <a:xfrm>
            <a:off x="342900" y="1295400"/>
            <a:ext cx="8496300" cy="4876800"/>
          </a:xfrm>
        </p:spPr>
        <p:txBody>
          <a:bodyPr/>
          <a:lstStyle/>
          <a:p>
            <a:r>
              <a:rPr lang="en-US" sz="2200" dirty="0" smtClean="0"/>
              <a:t>$1.3, $1.7 and $1.9 million RENA was observed on OD 2/10, 2/11 and 2/12 respectively. Most of the RENA was related to the oversold on the following RT </a:t>
            </a:r>
            <a:r>
              <a:rPr lang="en-US" sz="2200" dirty="0"/>
              <a:t>constraints: SECNMO28: 6100__F and DWINDUN8: 6100__</a:t>
            </a:r>
            <a:r>
              <a:rPr lang="en-US" sz="2200" dirty="0" smtClean="0"/>
              <a:t>F.</a:t>
            </a:r>
          </a:p>
          <a:p>
            <a:endParaRPr lang="en-US" sz="2200" dirty="0"/>
          </a:p>
          <a:p>
            <a:r>
              <a:rPr lang="en-US" sz="2200" dirty="0" smtClean="0"/>
              <a:t>A planned outage was modeled in DAM on one of upstream stations of 6100__F, which then rerouted the flow and relieved the congestions in DAM. However, the outage was delayed and then canceled after the DAM runs. Therefore, the topology difference between DAM and RTM caused most of the oversold amount.  </a:t>
            </a:r>
            <a:endParaRPr lang="en-US" sz="2200" dirty="0"/>
          </a:p>
          <a:p>
            <a:endParaRPr lang="en-US" sz="2200" dirty="0" smtClean="0"/>
          </a:p>
          <a:p>
            <a:endParaRPr lang="en-US" sz="2200" dirty="0"/>
          </a:p>
        </p:txBody>
      </p:sp>
    </p:spTree>
    <p:extLst>
      <p:ext uri="{BB962C8B-B14F-4D97-AF65-F5344CB8AC3E}">
        <p14:creationId xmlns:p14="http://schemas.microsoft.com/office/powerpoint/2010/main" val="3857290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252663" y="1374650"/>
            <a:ext cx="8610600" cy="5029200"/>
          </a:xfrm>
        </p:spPr>
        <p:txBody>
          <a:bodyPr/>
          <a:lstStyle/>
          <a:p>
            <a:r>
              <a:rPr lang="en-US" sz="2200" dirty="0" smtClean="0"/>
              <a:t>RENA observed in February, 2020 was relatively moderate, comparing to the historical values.</a:t>
            </a:r>
          </a:p>
          <a:p>
            <a:endParaRPr lang="en-US" sz="2200" dirty="0"/>
          </a:p>
          <a:p>
            <a:r>
              <a:rPr lang="en-US" sz="2200" dirty="0" smtClean="0"/>
              <a:t>The majority of RENA was related to congestion “oversold” in DAM, which could be further related to topology difference between DAM and RTM, LDF, and RAS modeling. </a:t>
            </a:r>
          </a:p>
          <a:p>
            <a:endParaRPr lang="en-US" sz="2200" dirty="0" smtClean="0"/>
          </a:p>
          <a:p>
            <a:r>
              <a:rPr lang="en-US" sz="2200" dirty="0" smtClean="0"/>
              <a:t>PTP w/ links to options also contributed significant part of RENA in February, around $2.5 million. </a:t>
            </a:r>
          </a:p>
          <a:p>
            <a:endParaRPr lang="en-US" sz="2200" dirty="0" smtClean="0"/>
          </a:p>
          <a:p>
            <a:r>
              <a:rPr lang="en-US" sz="2200" dirty="0" smtClean="0"/>
              <a:t>The rest of RENA was related to the differences between SCED  and Settlement. </a:t>
            </a:r>
          </a:p>
          <a:p>
            <a:endParaRPr lang="en-US" sz="2400" dirty="0"/>
          </a:p>
          <a:p>
            <a:endParaRPr lang="en-US" sz="2400" dirty="0" smtClean="0"/>
          </a:p>
          <a:p>
            <a:endParaRPr lang="en-US" sz="2400" dirty="0"/>
          </a:p>
          <a:p>
            <a:endParaRPr lang="en-US" sz="2400" dirty="0" smtClean="0"/>
          </a:p>
          <a:p>
            <a:endParaRPr lang="en-US" sz="2400" dirty="0"/>
          </a:p>
          <a:p>
            <a:endParaRPr lang="en-US" sz="2400" dirty="0"/>
          </a:p>
        </p:txBody>
      </p:sp>
    </p:spTree>
    <p:extLst>
      <p:ext uri="{BB962C8B-B14F-4D97-AF65-F5344CB8AC3E}">
        <p14:creationId xmlns:p14="http://schemas.microsoft.com/office/powerpoint/2010/main" val="60830490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248F63C-08AC-4CDD-B36F-0851B11853CB}">
  <ds:schemaRefs>
    <ds:schemaRef ds:uri="http://schemas.openxmlformats.org/package/2006/metadata/core-properties"/>
    <ds:schemaRef ds:uri="http://purl.org/dc/terms/"/>
    <ds:schemaRef ds:uri="c34af464-7aa1-4edd-9be4-83dffc1cb926"/>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25249</TotalTime>
  <Words>389</Words>
  <Application>Microsoft Office PowerPoint</Application>
  <PresentationFormat>On-screen Show (4:3)</PresentationFormat>
  <Paragraphs>47</Paragraphs>
  <Slides>7</Slides>
  <Notes>7</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7</vt:i4>
      </vt:variant>
    </vt:vector>
  </HeadingPairs>
  <TitlesOfParts>
    <vt:vector size="12" baseType="lpstr">
      <vt:lpstr>Arial</vt:lpstr>
      <vt:lpstr>Calibri</vt:lpstr>
      <vt:lpstr>1_Custom Design</vt:lpstr>
      <vt:lpstr>Office Theme</vt:lpstr>
      <vt:lpstr>Custom Design</vt:lpstr>
      <vt:lpstr>PowerPoint Presentation</vt:lpstr>
      <vt:lpstr>Monthly Sum of RENA </vt:lpstr>
      <vt:lpstr>Daily RENA with RT Congestion </vt:lpstr>
      <vt:lpstr>Daily RENA and Estimated DAM oversold on RT congestion</vt:lpstr>
      <vt:lpstr>OD 2/3/2020</vt:lpstr>
      <vt:lpstr>OD 2/10/2020~2/12/2020</vt:lpstr>
      <vt:lpstr>Summary</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Chang, Sean</dc:creator>
  <cp:lastModifiedBy>Chen, Jian</cp:lastModifiedBy>
  <cp:revision>336</cp:revision>
  <cp:lastPrinted>2016-01-21T20:53:15Z</cp:lastPrinted>
  <dcterms:created xsi:type="dcterms:W3CDTF">2016-01-21T15:20:31Z</dcterms:created>
  <dcterms:modified xsi:type="dcterms:W3CDTF">2020-05-04T15:45:47Z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