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0" r:id="rId5"/>
    <p:sldId id="269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8" y="1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05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2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2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59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6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9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99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45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01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3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9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4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 Protection Working Group (SPWG)</a:t>
            </a:r>
            <a:br>
              <a:rPr lang="en-US" dirty="0" smtClean="0"/>
            </a:br>
            <a:r>
              <a:rPr lang="en-US" dirty="0" smtClean="0"/>
              <a:t>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</a:t>
            </a:r>
            <a:r>
              <a:rPr lang="en-US" dirty="0" smtClean="0"/>
              <a:t>07, </a:t>
            </a:r>
            <a:r>
              <a:rPr lang="en-US" dirty="0" smtClean="0"/>
              <a:t>2020</a:t>
            </a:r>
          </a:p>
          <a:p>
            <a:r>
              <a:rPr lang="en-US" dirty="0" smtClean="0"/>
              <a:t>Chair: John Karlik, PE</a:t>
            </a:r>
          </a:p>
          <a:p>
            <a:r>
              <a:rPr lang="en-US" dirty="0" smtClean="0"/>
              <a:t>Vice-Chair: Vincent Roberts, 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481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905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/>
              <a:t>Regional </a:t>
            </a:r>
            <a:r>
              <a:rPr lang="en-US" sz="2800" dirty="0" err="1"/>
              <a:t>Misoperation</a:t>
            </a:r>
            <a:r>
              <a:rPr lang="en-US" sz="2800" dirty="0"/>
              <a:t> Rate Comparison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475" y="1076760"/>
            <a:ext cx="8275051" cy="470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14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19943" y="762000"/>
            <a:ext cx="8686800" cy="594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/>
              <a:t>Summary of Human Performance Issues noted for 2019 Q4: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138kV line </a:t>
            </a:r>
            <a:r>
              <a:rPr lang="en-US" sz="1600" dirty="0" err="1"/>
              <a:t>misoperated</a:t>
            </a:r>
            <a:r>
              <a:rPr lang="en-US" sz="1600" dirty="0"/>
              <a:t> during a fault due to out-of-date firmware.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138kV line breaker </a:t>
            </a:r>
            <a:r>
              <a:rPr lang="en-US" sz="1600" dirty="0" err="1"/>
              <a:t>overtripped</a:t>
            </a:r>
            <a:r>
              <a:rPr lang="en-US" sz="1600" dirty="0"/>
              <a:t> during a fault due to an unintentionally grounded coaxial cable due to an as-left personnel error.</a:t>
            </a:r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Failure to Trip/Slow Trip </a:t>
            </a:r>
            <a:r>
              <a:rPr lang="en-US" sz="1600" dirty="0" err="1"/>
              <a:t>Misoperations</a:t>
            </a:r>
            <a:r>
              <a:rPr lang="en-US" sz="1600" dirty="0"/>
              <a:t> in 2019 Q4: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capacitor bank protection failed to trip during a fault due to a block trip function that was inadvertently set too low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A wind plant feeder breaker failed to trip during a fault due to a bad cable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2019 Q4</a:t>
            </a:r>
          </a:p>
        </p:txBody>
      </p:sp>
    </p:spTree>
    <p:extLst>
      <p:ext uri="{BB962C8B-B14F-4D97-AF65-F5344CB8AC3E}">
        <p14:creationId xmlns:p14="http://schemas.microsoft.com/office/powerpoint/2010/main" val="423708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905000" y="76200"/>
            <a:ext cx="8316686" cy="856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Corrective Action Plan Metrics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33600" y="60198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Calendar days from date of </a:t>
            </a:r>
            <a:r>
              <a:rPr lang="en-US" dirty="0" err="1"/>
              <a:t>misoperation</a:t>
            </a:r>
            <a:r>
              <a:rPr lang="en-US" dirty="0"/>
              <a:t> to “Corrective Action Complete”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723" y="901678"/>
            <a:ext cx="7175241" cy="510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10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8686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Protection System – </a:t>
            </a:r>
            <a:endParaRPr lang="en-US" b="0" i="1" dirty="0" smtClean="0"/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Protective relays which respond to electrical quantities,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Communications systems necessary for correct operation of protective functions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Voltage and current sensing devices providing inputs to protective relays,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Station dc supply associated with protective functions (including station batteries, battery chargers, and non-battery-based dc supply), and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/>
              <a:t>Control circuitry associated with protective functions through the trip coil(s) of the circuit breakers or other interrupting devices</a:t>
            </a:r>
          </a:p>
          <a:p>
            <a:pPr marL="400050" lvl="1" indent="0">
              <a:buNone/>
            </a:pPr>
            <a:endParaRPr lang="en-US" i="1" dirty="0"/>
          </a:p>
          <a:p>
            <a:pPr marL="400050" lvl="1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7410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143000"/>
            <a:ext cx="83820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Composite Protection System - </a:t>
            </a:r>
            <a:r>
              <a:rPr lang="en-US" b="0" i="1" dirty="0" smtClean="0"/>
              <a:t>The </a:t>
            </a:r>
            <a:r>
              <a:rPr lang="en-US" b="0" i="1" dirty="0"/>
              <a:t>total complement of Protection System(s) that </a:t>
            </a:r>
            <a:r>
              <a:rPr lang="en-US" b="0" i="1" dirty="0" smtClean="0"/>
              <a:t>function collectively </a:t>
            </a:r>
            <a:r>
              <a:rPr lang="en-US" b="0" i="1" dirty="0"/>
              <a:t>to protect an Element. Backup protection provided by a different </a:t>
            </a:r>
            <a:r>
              <a:rPr lang="en-US" b="0" i="1" dirty="0" smtClean="0"/>
              <a:t>Element’s Protection </a:t>
            </a:r>
            <a:r>
              <a:rPr lang="en-US" b="0" i="1" dirty="0"/>
              <a:t>System(s) is excluded</a:t>
            </a:r>
            <a:r>
              <a:rPr lang="en-US" b="0" i="1" dirty="0" smtClean="0"/>
              <a:t>.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dirty="0" smtClean="0"/>
              <a:t>Misoperation </a:t>
            </a:r>
            <a:r>
              <a:rPr lang="en-US" dirty="0"/>
              <a:t>– </a:t>
            </a:r>
            <a:r>
              <a:rPr lang="en-US" b="0" i="1" dirty="0"/>
              <a:t>The failure a Composite Protection System to operate as intended </a:t>
            </a:r>
            <a:r>
              <a:rPr lang="en-US" b="0" i="1" dirty="0" smtClean="0"/>
              <a:t>for protection </a:t>
            </a:r>
            <a:r>
              <a:rPr lang="en-US" b="0" i="1" dirty="0"/>
              <a:t>purposes. Any of the following is a Misoperation:</a:t>
            </a:r>
          </a:p>
          <a:p>
            <a:pPr marL="857250" lvl="1" indent="-457200">
              <a:buAutoNum type="arabicPeriod"/>
            </a:pPr>
            <a:r>
              <a:rPr lang="en-US" dirty="0"/>
              <a:t>Failure to Trip – During Fault – A failure of a Composite Protection system to operate for a Fault condition for which it is designed.</a:t>
            </a:r>
          </a:p>
          <a:p>
            <a:pPr marL="857250" lvl="1" indent="-457200">
              <a:buAutoNum type="arabicPeriod" startAt="2"/>
            </a:pPr>
            <a:r>
              <a:rPr lang="en-US" dirty="0"/>
              <a:t>Failure to Trip – Other than Fault - A failure of a Composite Protection system to operate for a non-Fault condition for which it is designed, such as a power swing, undervoltage, overexcitation, or loss of excitation.</a:t>
            </a:r>
          </a:p>
          <a:p>
            <a:pPr marL="400050" lvl="1" indent="0">
              <a:buNone/>
            </a:pPr>
            <a:endParaRPr lang="en-US" i="1" dirty="0"/>
          </a:p>
          <a:p>
            <a:pPr marL="400050" lvl="1" indent="0">
              <a:buNone/>
            </a:pPr>
            <a:endParaRPr lang="en-US" i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83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066800"/>
            <a:ext cx="8686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Misoperation </a:t>
            </a:r>
            <a:r>
              <a:rPr lang="en-US" dirty="0"/>
              <a:t>– </a:t>
            </a:r>
            <a:r>
              <a:rPr lang="en-US" b="0" i="1" dirty="0"/>
              <a:t>The failure a Composite Protection System to operate as intended </a:t>
            </a:r>
            <a:r>
              <a:rPr lang="en-US" b="0" i="1" dirty="0" smtClean="0"/>
              <a:t>for protection </a:t>
            </a:r>
            <a:r>
              <a:rPr lang="en-US" b="0" i="1" dirty="0"/>
              <a:t>purposes. Any of the following is a Misoperation:</a:t>
            </a:r>
          </a:p>
          <a:p>
            <a:pPr marL="857250" lvl="1" indent="-457200">
              <a:buAutoNum type="arabicPeriod" startAt="3"/>
            </a:pPr>
            <a:r>
              <a:rPr lang="en-US" dirty="0"/>
              <a:t>Slow Trip – During Fault – A Composite Protection system that is slower than required for a Fault condition if the duration of its operating time resulted in the operation of at least one other Element’s Composite Protection System.</a:t>
            </a:r>
          </a:p>
          <a:p>
            <a:pPr marL="857250" lvl="1" indent="-457200">
              <a:buAutoNum type="arabicPeriod" startAt="3"/>
            </a:pPr>
            <a:r>
              <a:rPr lang="en-US" dirty="0"/>
              <a:t>Slow Trip – Other than Fault - A Composite Protection system that is slower than required for a non-Fault condition, such as a power swing, undervoltage, overexcitation, or loss of excitation, if the duration of its operating time resulted in the operation of at least one other Element’s Composite Protection System.</a:t>
            </a:r>
          </a:p>
          <a:p>
            <a:pPr marL="400050" lvl="1" indent="0">
              <a:buNone/>
            </a:pPr>
            <a:endParaRPr lang="en-US" i="1" dirty="0"/>
          </a:p>
          <a:p>
            <a:pPr marL="400050" lvl="1" indent="0">
              <a:buNone/>
            </a:pPr>
            <a:endParaRPr lang="en-US" i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97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066800"/>
            <a:ext cx="8534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Misoperation </a:t>
            </a:r>
            <a:r>
              <a:rPr lang="en-US" dirty="0"/>
              <a:t>– </a:t>
            </a:r>
            <a:r>
              <a:rPr lang="en-US" b="0" i="1" dirty="0"/>
              <a:t>The failure a Composite Protection System to operate as intended </a:t>
            </a:r>
            <a:r>
              <a:rPr lang="en-US" b="0" i="1" dirty="0" smtClean="0"/>
              <a:t>for protection </a:t>
            </a:r>
            <a:r>
              <a:rPr lang="en-US" b="0" i="1" dirty="0"/>
              <a:t>purposes. Any of the following is a Misoperation:</a:t>
            </a:r>
          </a:p>
          <a:p>
            <a:pPr marL="857250" lvl="1" indent="-457200">
              <a:buAutoNum type="arabicPeriod" startAt="5"/>
            </a:pPr>
            <a:r>
              <a:rPr lang="en-US" dirty="0"/>
              <a:t>Unnecessary Trip – During Fault – An unnecessary Composite Protection system operation for a Fault condition on another Element.</a:t>
            </a:r>
          </a:p>
          <a:p>
            <a:pPr marL="857250" lvl="1" indent="-457200">
              <a:buAutoNum type="arabicPeriod" startAt="5"/>
            </a:pPr>
            <a:r>
              <a:rPr lang="en-US" dirty="0"/>
              <a:t>Unnecessary Trip – Other than Fault - An unnecessary Composite Protection system operation for a non-Fault condition.  A Composite Protection System operation that is caused by personnel during on-site maintenance, testing, inspection, construction, or commissioning activities is not a Misoperation.</a:t>
            </a:r>
          </a:p>
          <a:p>
            <a:pPr marL="400050" lvl="1" indent="0">
              <a:buNone/>
            </a:pPr>
            <a:endParaRPr lang="en-US" i="1" dirty="0"/>
          </a:p>
          <a:p>
            <a:pPr marL="400050" lvl="1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749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Meeting held on March 4, 2020</a:t>
            </a:r>
          </a:p>
          <a:p>
            <a:r>
              <a:rPr lang="en-US" dirty="0" smtClean="0"/>
              <a:t>Topics Discussed:</a:t>
            </a:r>
          </a:p>
          <a:p>
            <a:pPr lvl="1"/>
            <a:r>
              <a:rPr lang="en-US" dirty="0" smtClean="0"/>
              <a:t>Impact of Inverter-Based Resources (IBR) on ERCOT  Grid Protection</a:t>
            </a:r>
          </a:p>
          <a:p>
            <a:pPr lvl="1"/>
            <a:r>
              <a:rPr lang="en-US" dirty="0" smtClean="0"/>
              <a:t>2019 Q4 Protection System </a:t>
            </a:r>
            <a:r>
              <a:rPr lang="en-US" dirty="0" err="1" smtClean="0"/>
              <a:t>Misoperations</a:t>
            </a:r>
            <a:endParaRPr lang="en-US" dirty="0" smtClean="0"/>
          </a:p>
          <a:p>
            <a:r>
              <a:rPr lang="en-US" dirty="0" smtClean="0"/>
              <a:t>Next meeting is scheduled July 22-23, 2020</a:t>
            </a:r>
          </a:p>
        </p:txBody>
      </p:sp>
    </p:spTree>
    <p:extLst>
      <p:ext uri="{BB962C8B-B14F-4D97-AF65-F5344CB8AC3E}">
        <p14:creationId xmlns:p14="http://schemas.microsoft.com/office/powerpoint/2010/main" val="209072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Impact of IBRs on ERCOT Grid 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78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IBRs on ERCOT Grid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provided background information to SPWG members and discussions were held concerning the following:</a:t>
            </a:r>
          </a:p>
          <a:p>
            <a:pPr lvl="1"/>
            <a:r>
              <a:rPr lang="en-US" dirty="0" smtClean="0"/>
              <a:t>Short circuit modeling</a:t>
            </a:r>
          </a:p>
          <a:p>
            <a:pPr lvl="1"/>
            <a:r>
              <a:rPr lang="en-US" dirty="0" smtClean="0"/>
              <a:t>Protection best practices</a:t>
            </a:r>
          </a:p>
          <a:p>
            <a:pPr lvl="1"/>
            <a:r>
              <a:rPr lang="en-US" dirty="0" smtClean="0"/>
              <a:t>Facility interconnection requests</a:t>
            </a:r>
          </a:p>
          <a:p>
            <a:r>
              <a:rPr lang="en-US" dirty="0" smtClean="0"/>
              <a:t>Action Items</a:t>
            </a:r>
          </a:p>
          <a:p>
            <a:pPr lvl="1"/>
            <a:r>
              <a:rPr lang="en-US" dirty="0" smtClean="0"/>
              <a:t>Survey TSPs regarding concerns and issues surrounding IBRs</a:t>
            </a:r>
          </a:p>
          <a:p>
            <a:pPr lvl="1"/>
            <a:r>
              <a:rPr lang="en-US" dirty="0" smtClean="0"/>
              <a:t>Hold an SPWG workshop to discuss survey results and determine if further action is required</a:t>
            </a:r>
          </a:p>
        </p:txBody>
      </p:sp>
    </p:spTree>
    <p:extLst>
      <p:ext uri="{BB962C8B-B14F-4D97-AF65-F5344CB8AC3E}">
        <p14:creationId xmlns:p14="http://schemas.microsoft.com/office/powerpoint/2010/main" val="1855753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2019 Q4 Protection System </a:t>
            </a:r>
            <a:r>
              <a:rPr lang="en-US" dirty="0" err="1" smtClean="0"/>
              <a:t>Misoperations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956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2014-2019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838200"/>
            <a:ext cx="9144099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28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2014-2019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932598"/>
            <a:ext cx="9168624" cy="463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60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2014-2019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435" y="940032"/>
            <a:ext cx="9136566" cy="460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20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3733800" y="838200"/>
          <a:ext cx="3886200" cy="5636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3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493804647"/>
                    </a:ext>
                  </a:extLst>
                </a:gridCol>
              </a:tblGrid>
              <a:tr h="256218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2019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# of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  <a:effectLst/>
                        </a:rPr>
                        <a:t>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168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121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218">
                <a:tc rowSpan="5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87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71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SPS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Other/ N/A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6218">
                <a:tc rowSpan="8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65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905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– 2019 Q4</a:t>
            </a:r>
          </a:p>
        </p:txBody>
      </p:sp>
    </p:spTree>
    <p:extLst>
      <p:ext uri="{BB962C8B-B14F-4D97-AF65-F5344CB8AC3E}">
        <p14:creationId xmlns:p14="http://schemas.microsoft.com/office/powerpoint/2010/main" val="28711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776</Words>
  <Application>Microsoft Office PowerPoint</Application>
  <PresentationFormat>Widescreen</PresentationFormat>
  <Paragraphs>127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System Protection Working Group (SPWG) Update to ROS</vt:lpstr>
      <vt:lpstr>SPWG Meeting</vt:lpstr>
      <vt:lpstr>Impact of IBRs on ERCOT Grid Protection</vt:lpstr>
      <vt:lpstr>Impact of IBRs on ERCOT Grid Protection</vt:lpstr>
      <vt:lpstr>2019 Q4 Protection System Misoperations</vt:lpstr>
      <vt:lpstr>PowerPoint Presentation</vt:lpstr>
      <vt:lpstr>PowerPoint Presentation</vt:lpstr>
      <vt:lpstr>PowerPoint Presentation</vt:lpstr>
      <vt:lpstr>Protection System Misoperations – 2019 Q4</vt:lpstr>
      <vt:lpstr>Regional Misoperation Rate Comparison</vt:lpstr>
      <vt:lpstr>PowerPoint Presentation</vt:lpstr>
      <vt:lpstr>PowerPoint Presentation</vt:lpstr>
      <vt:lpstr>Definitions</vt:lpstr>
      <vt:lpstr>Definitions</vt:lpstr>
      <vt:lpstr>Definitions</vt:lpstr>
      <vt:lpstr>Definitions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Protection Working Group (SPWG) Update to ROS</dc:title>
  <dc:creator>Karlik, John</dc:creator>
  <cp:lastModifiedBy>Karlik, John</cp:lastModifiedBy>
  <cp:revision>3</cp:revision>
  <dcterms:created xsi:type="dcterms:W3CDTF">2020-04-09T23:35:20Z</dcterms:created>
  <dcterms:modified xsi:type="dcterms:W3CDTF">2020-04-27T20:09:45Z</dcterms:modified>
</cp:coreProperties>
</file>