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4"/>
  </p:sldMasterIdLst>
  <p:notesMasterIdLst>
    <p:notesMasterId r:id="rId14"/>
  </p:notesMasterIdLst>
  <p:sldIdLst>
    <p:sldId id="259" r:id="rId5"/>
    <p:sldId id="268" r:id="rId6"/>
    <p:sldId id="308" r:id="rId7"/>
    <p:sldId id="311" r:id="rId8"/>
    <p:sldId id="313" r:id="rId9"/>
    <p:sldId id="314" r:id="rId10"/>
    <p:sldId id="307" r:id="rId11"/>
    <p:sldId id="312" r:id="rId12"/>
    <p:sldId id="316" r:id="rId13"/>
  </p:sldIdLst>
  <p:sldSz cx="9144000" cy="6858000" type="screen4x3"/>
  <p:notesSz cx="7102475" cy="93884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822" autoAdjust="0"/>
    <p:restoredTop sz="94689" autoAdjust="0"/>
  </p:normalViewPr>
  <p:slideViewPr>
    <p:cSldViewPr>
      <p:cViewPr varScale="1">
        <p:scale>
          <a:sx n="95" d="100"/>
          <a:sy n="95" d="100"/>
        </p:scale>
        <p:origin x="1163" y="37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presProps" Target="pres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7739" cy="471054"/>
          </a:xfrm>
          <a:prstGeom prst="rect">
            <a:avLst/>
          </a:prstGeom>
        </p:spPr>
        <p:txBody>
          <a:bodyPr vert="horz" lIns="94215" tIns="47107" rIns="94215" bIns="47107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023092" y="0"/>
            <a:ext cx="3077739" cy="471054"/>
          </a:xfrm>
          <a:prstGeom prst="rect">
            <a:avLst/>
          </a:prstGeom>
        </p:spPr>
        <p:txBody>
          <a:bodyPr vert="horz" lIns="94215" tIns="47107" rIns="94215" bIns="47107" rtlCol="0"/>
          <a:lstStyle>
            <a:lvl1pPr algn="r">
              <a:defRPr sz="1200"/>
            </a:lvl1pPr>
          </a:lstStyle>
          <a:p>
            <a:fld id="{FD72825D-FAD1-44C9-A936-D3B05620559B}" type="datetimeFigureOut">
              <a:rPr lang="en-US" smtClean="0"/>
              <a:t>5/4/2020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439863" y="1173163"/>
            <a:ext cx="4222750" cy="31686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215" tIns="47107" rIns="94215" bIns="47107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10248" y="4518204"/>
            <a:ext cx="5681980" cy="3696712"/>
          </a:xfrm>
          <a:prstGeom prst="rect">
            <a:avLst/>
          </a:prstGeom>
        </p:spPr>
        <p:txBody>
          <a:bodyPr vert="horz" lIns="94215" tIns="47107" rIns="94215" bIns="47107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917422"/>
            <a:ext cx="3077739" cy="471053"/>
          </a:xfrm>
          <a:prstGeom prst="rect">
            <a:avLst/>
          </a:prstGeom>
        </p:spPr>
        <p:txBody>
          <a:bodyPr vert="horz" lIns="94215" tIns="47107" rIns="94215" bIns="47107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023092" y="8917422"/>
            <a:ext cx="3077739" cy="471053"/>
          </a:xfrm>
          <a:prstGeom prst="rect">
            <a:avLst/>
          </a:prstGeom>
        </p:spPr>
        <p:txBody>
          <a:bodyPr vert="horz" lIns="94215" tIns="47107" rIns="94215" bIns="47107" rtlCol="0" anchor="b"/>
          <a:lstStyle>
            <a:lvl1pPr algn="r">
              <a:defRPr sz="1200"/>
            </a:lvl1pPr>
          </a:lstStyle>
          <a:p>
            <a:fld id="{8173BF9B-2C3B-43FA-A144-61917F5B457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36045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73BF9B-2C3B-43FA-A144-61917F5B4573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604529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73BF9B-2C3B-43FA-A144-61917F5B4573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99257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73BF9B-2C3B-43FA-A144-61917F5B4573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551448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73BF9B-2C3B-43FA-A144-61917F5B4573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583629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73BF9B-2C3B-43FA-A144-61917F5B4573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645858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83F5E-3ADC-4CE5-8041-4C3A0233CC76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18458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5EB4-A191-47EE-BD06-BE5B459ABE80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7935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D63209-67EC-4E7B-B19A-BDED719BBEBD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5829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75A2D-61BE-4B96-BB08-2EAD9480EE66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7905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58B2F-41D8-423A-82E4-B6E87B957319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2869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6B79E7-7BD7-475C-90B1-81FD037F457D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46302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DB68B-1312-402E-8455-965818B9FAA8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6261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F37B4-1CDD-4BEC-AF95-9BAEFEC07B09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95592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759B5-3B98-49EF-9094-E3544B9F128F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1043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B66AE-88FD-4D7B-A61B-7F993FE56FAF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60915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0AF9F9-5031-47D2-A525-1C1A79309028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50821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B732A0-8885-4CB8-B835-73C3A1F38C0D}" type="datetime1">
              <a:rPr lang="en-US" smtClean="0"/>
              <a:t>5/4/2020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EE6DEE-B277-412F-8503-2977301076E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8155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calendar/2019/12/13/172748-SAWG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EA297C-19A3-4FDB-AF11-D50A843151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697162"/>
          </a:xfrm>
        </p:spPr>
        <p:txBody>
          <a:bodyPr>
            <a:normAutofit/>
          </a:bodyPr>
          <a:lstStyle/>
          <a:p>
            <a:r>
              <a:rPr lang="en-US" b="1" dirty="0">
                <a:latin typeface="Arial" panose="020B0604020202020204" pitchFamily="34" charset="0"/>
                <a:cs typeface="Arial" panose="020B0604020202020204" pitchFamily="34" charset="0"/>
              </a:rPr>
              <a:t>Supply Analysis Working Group Report to WMS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FCF99A-BC66-4C43-9AA2-5CFBD25ED3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3276601"/>
            <a:ext cx="8077200" cy="106680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2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May 6, 2020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265CB5B-DDF3-42C7-A2F0-155F47D0DB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EE6DEE-B277-412F-8503-2977301076E2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78205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28F2E1-0F47-4122-BDF0-FF9AC70A3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3810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  <a:t>SAWG Open Action Items from WMS</a:t>
            </a:r>
            <a:b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8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F39E91-3AC4-4F7B-A60D-26E1379718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638800"/>
          </a:xfrm>
        </p:spPr>
        <p:txBody>
          <a:bodyPr>
            <a:normAutofit lnSpcReduction="10000"/>
          </a:bodyPr>
          <a:lstStyle/>
          <a:p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TAC Assignment:  Review Methodology used to determine CONE</a:t>
            </a:r>
            <a:endParaRPr lang="en-US" sz="2400" strike="sngStrike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/>
            <a:r>
              <a:rPr lang="en-US" sz="19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Status: in progress; update later in report</a:t>
            </a:r>
          </a:p>
          <a:p>
            <a:pPr marL="457200" lvl="1" indent="0">
              <a:buNone/>
            </a:pPr>
            <a:endParaRPr lang="en-US" sz="20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Review impacts on CDR from monthly generation interconnection report</a:t>
            </a:r>
          </a:p>
          <a:p>
            <a:pPr lvl="1"/>
            <a:r>
              <a:rPr lang="en-US" sz="19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Status: ERCOT presented analysis of planned project COD update trends and impact of alternative CDR eligibility criteria on planned capacity accounting at several SAWG meetings</a:t>
            </a:r>
          </a:p>
          <a:p>
            <a:pPr lvl="1"/>
            <a:r>
              <a:rPr lang="en-US" sz="19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Does WMS have additional direction?</a:t>
            </a:r>
          </a:p>
          <a:p>
            <a:pPr marL="457200" lvl="1" indent="0">
              <a:buNone/>
            </a:pPr>
            <a:endParaRPr lang="en-US" sz="20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Review of Resource Adequacy forecasts and development of a Net Load forecast</a:t>
            </a:r>
          </a:p>
          <a:p>
            <a:pPr lvl="1"/>
            <a:r>
              <a:rPr lang="en-US" sz="19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Status: Probabilistic SARA modeling in progress; status update later in report</a:t>
            </a:r>
          </a:p>
          <a:p>
            <a:pPr lvl="1"/>
            <a:r>
              <a:rPr lang="en-US" sz="19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Probabilistic SARA model update expected for May SAWG  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37FA1F-DAAF-4808-A399-41063F9125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EE6DEE-B277-412F-8503-2977301076E2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811539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28F2E1-0F47-4122-BDF0-FF9AC70A3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381000"/>
            <a:ext cx="8229600" cy="685800"/>
          </a:xfrm>
        </p:spPr>
        <p:txBody>
          <a:bodyPr>
            <a:normAutofit fontScale="90000"/>
          </a:bodyPr>
          <a:lstStyle/>
          <a:p>
            <a:pPr algn="l"/>
            <a:r>
              <a:rPr lang="en-US" sz="3100" b="1" dirty="0">
                <a:latin typeface="Arial" panose="020B0604020202020204" pitchFamily="34" charset="0"/>
                <a:cs typeface="Arial" panose="020B0604020202020204" pitchFamily="34" charset="0"/>
              </a:rPr>
              <a:t>SAWG April Meeting  – Final Summer SARA &amp; CDR Release Plans </a:t>
            </a:r>
            <a:b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8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F39E91-3AC4-4F7B-A60D-26E1379718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5486400"/>
          </a:xfrm>
        </p:spPr>
        <p:txBody>
          <a:bodyPr>
            <a:normAutofit/>
          </a:bodyPr>
          <a:lstStyle/>
          <a:p>
            <a:pPr marL="457200" lvl="1" indent="0">
              <a:buNone/>
            </a:pPr>
            <a:endParaRPr lang="en-US" sz="1400" b="1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2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Release Date: May 13</a:t>
            </a:r>
            <a:r>
              <a:rPr lang="en-US" sz="2200" baseline="30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</a:p>
          <a:p>
            <a:pPr marL="0" indent="0">
              <a:buNone/>
            </a:pPr>
            <a:endParaRPr lang="en-US" sz="22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2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Next SAWG: May 28</a:t>
            </a:r>
            <a:r>
              <a:rPr lang="en-US" sz="2200" baseline="30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US" sz="22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 will cover SARA and CDR</a:t>
            </a:r>
          </a:p>
          <a:p>
            <a:pPr marL="0" indent="0">
              <a:buNone/>
            </a:pPr>
            <a:endParaRPr lang="en-US" sz="22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2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Q&amp;A from April SAWG: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SARA and CDR will include a revised load forecast for COVID-19 impacts, based on latest Moody’s economic scenarios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Revised load forecast will not be release ahead of CDR/SARA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ERCOT is currently planning to develop a single COVID-19 impact load forecast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ERCOT is planning to post the COVID-19 impact load forecast after the May 13</a:t>
            </a:r>
            <a:r>
              <a:rPr lang="en-US" sz="1800" baseline="30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SARA/CDR release </a:t>
            </a:r>
          </a:p>
          <a:p>
            <a:pPr marL="457200" lvl="1" indent="0">
              <a:buNone/>
            </a:pPr>
            <a:endParaRPr lang="en-US" sz="18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37FA1F-DAAF-4808-A399-41063F9125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EE6DEE-B277-412F-8503-2977301076E2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9183316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28F2E1-0F47-4122-BDF0-FF9AC70A3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3810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  <a:t>SAWG April Meeting</a:t>
            </a:r>
            <a:b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8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F39E91-3AC4-4F7B-A60D-26E1379718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5486400"/>
          </a:xfrm>
        </p:spPr>
        <p:txBody>
          <a:bodyPr>
            <a:normAutofit/>
          </a:bodyPr>
          <a:lstStyle/>
          <a:p>
            <a:pPr marL="457200" lvl="1" indent="0">
              <a:buNone/>
            </a:pPr>
            <a:endParaRPr lang="en-US" sz="1400" b="1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200" b="1" dirty="0">
                <a:latin typeface="Arial" panose="020B0604020202020204" pitchFamily="34" charset="0"/>
                <a:cs typeface="Arial" panose="020B0604020202020204" pitchFamily="34" charset="0"/>
              </a:rPr>
              <a:t>Consultant Review of Wind Peak Average Capacity Contribution Methodology: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Consultant agreed with ERCOT’s methodology of using a 10-year lookback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Noted that some counties should be switched from “Other” to “Coastal”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Final report will be posted to Resource Adequacy page soon</a:t>
            </a:r>
          </a:p>
          <a:p>
            <a:pPr lvl="1"/>
            <a:endParaRPr lang="en-US" sz="1800" b="1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200" b="1" dirty="0">
                <a:latin typeface="Arial" panose="020B0604020202020204" pitchFamily="34" charset="0"/>
                <a:cs typeface="Arial" panose="020B0604020202020204" pitchFamily="34" charset="0"/>
              </a:rPr>
              <a:t>NERC 2020 Summer Reliability Assessment/Long-term Reliability Assessment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Final Summer Reliability Assessment expected June 7</a:t>
            </a:r>
            <a:r>
              <a:rPr lang="en-US" sz="1800" baseline="30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Long Term Reliability Assessment:</a:t>
            </a:r>
          </a:p>
          <a:p>
            <a:pPr lvl="2"/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Will include data submitted after the CDR release</a:t>
            </a:r>
          </a:p>
          <a:p>
            <a:pPr lvl="2"/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Expected December 17</a:t>
            </a:r>
            <a:r>
              <a:rPr lang="en-US" sz="1400" baseline="30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lvl="2"/>
            <a:endParaRPr lang="en-US" sz="14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/>
            <a:endParaRPr lang="en-US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/>
            <a:endParaRPr lang="en-US" sz="2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37FA1F-DAAF-4808-A399-41063F9125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EE6DEE-B277-412F-8503-2977301076E2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158134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28F2E1-0F47-4122-BDF0-FF9AC70A3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3810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  <a:t>SAWG Update - CONE Assignment from TAC</a:t>
            </a:r>
            <a:endParaRPr lang="en-US" sz="28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F39E91-3AC4-4F7B-A60D-26E1379718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349875"/>
          </a:xfrm>
        </p:spPr>
        <p:txBody>
          <a:bodyPr>
            <a:normAutofit/>
          </a:bodyPr>
          <a:lstStyle/>
          <a:p>
            <a:r>
              <a:rPr lang="en-US" sz="22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TAC Assignment: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Review Methodology used to determine CONE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Note that a comment came up at RTC TF on April 30</a:t>
            </a:r>
            <a:r>
              <a:rPr lang="en-US" sz="1800" baseline="30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, that was within the scope of this assignment</a:t>
            </a:r>
          </a:p>
          <a:p>
            <a:pPr marL="457200" lvl="1" indent="0">
              <a:buNone/>
            </a:pPr>
            <a:endParaRPr lang="en-US" sz="18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2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Background: 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SAWG has been working on this since mid 2019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ERCOT previously presented a timeline for the study to be done in coordination with every other LTSA (= every 4 years) and to feed into the Reserve Margin Study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Expected documents:</a:t>
            </a:r>
          </a:p>
          <a:p>
            <a:pPr lvl="2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 for Section 4.4.11 (1)(c)</a:t>
            </a:r>
          </a:p>
          <a:p>
            <a:pPr lvl="2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Language for a “CONE Study Methodology Draft” to be part of the “ERCOT Study Process and Methodology Manual for EORM MERM”</a:t>
            </a:r>
          </a:p>
          <a:p>
            <a:pPr lvl="1"/>
            <a:endParaRPr lang="en-US" sz="27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914400" lvl="2" indent="0">
              <a:buNone/>
            </a:pPr>
            <a:endParaRPr lang="en-US" sz="18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en-US" sz="24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37FA1F-DAAF-4808-A399-41063F9125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EE6DEE-B277-412F-8503-2977301076E2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25949138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28F2E1-0F47-4122-BDF0-FF9AC70A3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3810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  <a:t>SAWG Update - CONE Assignment from TAC</a:t>
            </a:r>
            <a:endParaRPr lang="en-US" sz="28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F39E91-3AC4-4F7B-A60D-26E1379718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349875"/>
          </a:xfrm>
        </p:spPr>
        <p:txBody>
          <a:bodyPr>
            <a:normAutofit fontScale="47500" lnSpcReduction="20000"/>
          </a:bodyPr>
          <a:lstStyle/>
          <a:p>
            <a:r>
              <a:rPr lang="en-US" sz="4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</a:t>
            </a:r>
          </a:p>
          <a:p>
            <a:pPr lvl="1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ERCOT and SAWG leadership working on NPRR for Section 4.4.11 (1)(c) “System-wide Offer Caps”</a:t>
            </a:r>
          </a:p>
          <a:p>
            <a:pPr lvl="1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Will replace current chart and language on revising PNM</a:t>
            </a:r>
          </a:p>
          <a:p>
            <a:pPr lvl="1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Plan to review at SAWG for stakeholder comment ~ June SAWG</a:t>
            </a:r>
          </a:p>
          <a:p>
            <a:pPr lvl="1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Goal to have NPRR filed and through stakeholder process by end of 2020</a:t>
            </a:r>
          </a:p>
          <a:p>
            <a:pPr marL="457200" lvl="1" indent="0">
              <a:buNone/>
            </a:pPr>
            <a:endParaRPr lang="en-US" sz="40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4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CONE Study Methodology Draft </a:t>
            </a:r>
          </a:p>
          <a:p>
            <a:pPr lvl="1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Background:</a:t>
            </a:r>
          </a:p>
          <a:p>
            <a:pPr lvl="2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ERCOT presented language for a “CONE Study Methodology Draft” to be part of the “ERCOT Study Process and Methodology Manual for EORM MERM </a:t>
            </a:r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http://www.ercot.com/calendar/2019/12/13/172748-SAWG</a:t>
            </a:r>
            <a:endParaRPr lang="en-US" sz="33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2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 requested feed back for February SAWG</a:t>
            </a:r>
          </a:p>
          <a:p>
            <a:pPr lvl="1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Only comments received from TCPA:</a:t>
            </a:r>
          </a:p>
          <a:p>
            <a:pPr lvl="2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 Peaker Net Margin purposes a CONE parameter for natural gas-fired Combustion Turbine or </a:t>
            </a:r>
            <a:r>
              <a:rPr lang="en-US" sz="33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peaker</a:t>
            </a:r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must be used</a:t>
            </a:r>
          </a:p>
          <a:p>
            <a:pPr lvl="2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If different technologies are to be used, those should each be done as a separate CONE</a:t>
            </a:r>
          </a:p>
          <a:p>
            <a:pPr lvl="1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Next Steps:</a:t>
            </a:r>
          </a:p>
          <a:p>
            <a:pPr lvl="2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 other feedback received</a:t>
            </a:r>
          </a:p>
          <a:p>
            <a:pPr lvl="2"/>
            <a:r>
              <a:rPr lang="en-US" sz="33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ERCOT to revise “CONE Study Methodology Draft” and bring back to SAWG ~ June SAWG</a:t>
            </a:r>
          </a:p>
          <a:p>
            <a:pPr marL="914400" lvl="2" indent="0">
              <a:buNone/>
            </a:pPr>
            <a:endParaRPr lang="en-US" sz="18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en-US" sz="24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37FA1F-DAAF-4808-A399-41063F9125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EE6DEE-B277-412F-8503-2977301076E2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6381324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28F2E1-0F47-4122-BDF0-FF9AC70A3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136525"/>
            <a:ext cx="8229600" cy="1387475"/>
          </a:xfrm>
        </p:spPr>
        <p:txBody>
          <a:bodyPr>
            <a:normAutofit/>
          </a:bodyPr>
          <a:lstStyle/>
          <a:p>
            <a:pPr algn="l"/>
            <a:r>
              <a:rPr lang="en-US" sz="3100" b="1" dirty="0">
                <a:latin typeface="Arial" panose="020B0604020202020204" pitchFamily="34" charset="0"/>
                <a:cs typeface="Arial" panose="020B0604020202020204" pitchFamily="34" charset="0"/>
              </a:rPr>
              <a:t>SAWG April Meeting  – Probabilistic SARA</a:t>
            </a:r>
            <a:b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8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F39E91-3AC4-4F7B-A60D-26E1379718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5715000"/>
          </a:xfrm>
        </p:spPr>
        <p:txBody>
          <a:bodyPr>
            <a:normAutofit fontScale="92500"/>
          </a:bodyPr>
          <a:lstStyle/>
          <a:p>
            <a:r>
              <a:rPr lang="en-US" sz="22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New Wind Output Modeling Approach: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Incorporated wind profiles for 1980-2017 and scaled up the profiles based on incremental new installed capacity since 2017 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Fit probability distributions for the wind values for each of the summer peak day hours, 1:00 pm – 8:00 pm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Applied the correlation coefficients to the Monte Carlo simulation to narrow the range of wind output outcomes across the eight hours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Findings</a:t>
            </a:r>
          </a:p>
          <a:p>
            <a:pPr lvl="2"/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1,000-trial model run using wind profiles resulted in a 50th percentile value of 6,933 MW for HE 5:00 pm; peak average capacity contribution for Preliminary Summer SARA is 6,924 MW – very close</a:t>
            </a:r>
          </a:p>
          <a:p>
            <a:pPr lvl="2"/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New wind uncertainty modeling approach reduces simulation run-time by 70%</a:t>
            </a:r>
          </a:p>
          <a:p>
            <a:pPr marL="400050"/>
            <a:r>
              <a:rPr lang="en-US" sz="22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Incorporated PUN uncertainty modeling, which correlates a net grid injection probability distribution with Load</a:t>
            </a:r>
          </a:p>
          <a:p>
            <a:r>
              <a:rPr lang="en-US" sz="22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Next Steps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Incorporate solar probabilistic modeling similar to wind approach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Incorporate new wind and solar profile data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Update model with Final Summer SARA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Present next version at May SAWG</a:t>
            </a:r>
          </a:p>
          <a:p>
            <a:pPr lvl="1"/>
            <a:endParaRPr lang="en-US" sz="18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/>
            <a:endParaRPr lang="en-US" sz="18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22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endParaRPr lang="en-US" sz="18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37FA1F-DAAF-4808-A399-41063F9125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EE6DEE-B277-412F-8503-2977301076E2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7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96189261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28F2E1-0F47-4122-BDF0-FF9AC70A3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3810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3100" b="1" dirty="0">
                <a:latin typeface="Arial" panose="020B0604020202020204" pitchFamily="34" charset="0"/>
                <a:cs typeface="Arial" panose="020B0604020202020204" pitchFamily="34" charset="0"/>
              </a:rPr>
              <a:t>SAWG April Meeting</a:t>
            </a:r>
            <a:b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8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F39E91-3AC4-4F7B-A60D-26E1379718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5486400"/>
          </a:xfrm>
        </p:spPr>
        <p:txBody>
          <a:bodyPr>
            <a:normAutofit/>
          </a:bodyPr>
          <a:lstStyle/>
          <a:p>
            <a:pPr marL="457200" lvl="1" indent="0">
              <a:buNone/>
            </a:pPr>
            <a:endParaRPr lang="en-US" sz="1400" b="1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200" b="1" dirty="0">
                <a:latin typeface="Arial" panose="020B0604020202020204" pitchFamily="34" charset="0"/>
                <a:cs typeface="Arial" panose="020B0604020202020204" pitchFamily="34" charset="0"/>
              </a:rPr>
              <a:t>Annual 2019 Unregistered Distributed Generation Report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Presented to WMS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First Annual report to include reports from NOIEs of  &gt;2 MW of “&lt;50kW”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Total Unregistered DG of 692 MW</a:t>
            </a:r>
          </a:p>
          <a:p>
            <a:pPr lvl="1"/>
            <a:endParaRPr lang="en-US" sz="18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200" b="1" dirty="0">
                <a:latin typeface="Arial" panose="020B0604020202020204" pitchFamily="34" charset="0"/>
                <a:cs typeface="Arial" panose="020B0604020202020204" pitchFamily="34" charset="0"/>
              </a:rPr>
              <a:t>Review of Existing Distributed Generation (2015-2019)</a:t>
            </a:r>
          </a:p>
          <a:p>
            <a:pPr lvl="1"/>
            <a:r>
              <a:rPr lang="en-US" sz="180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“Informal</a:t>
            </a:r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” review of both unregistered and registered DG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Total Settlement-Only DG of 849 MW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37FA1F-DAAF-4808-A399-41063F9125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EE6DEE-B277-412F-8503-2977301076E2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8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16627913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28F2E1-0F47-4122-BDF0-FF9AC70A3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38100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3100" b="1" dirty="0">
                <a:latin typeface="Arial" panose="020B0604020202020204" pitchFamily="34" charset="0"/>
                <a:cs typeface="Arial" panose="020B0604020202020204" pitchFamily="34" charset="0"/>
              </a:rPr>
              <a:t>Next SAWG Meeting</a:t>
            </a:r>
            <a:b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8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F39E91-3AC4-4F7B-A60D-26E1379718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5486400"/>
          </a:xfrm>
        </p:spPr>
        <p:txBody>
          <a:bodyPr>
            <a:normAutofit/>
          </a:bodyPr>
          <a:lstStyle/>
          <a:p>
            <a:pPr marL="457200" lvl="1" indent="0">
              <a:buNone/>
            </a:pPr>
            <a:endParaRPr lang="en-US" sz="1400" b="1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2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May 28</a:t>
            </a:r>
            <a:r>
              <a:rPr lang="en-US" sz="2200" baseline="30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endParaRPr lang="en-US" sz="2200" dirty="0">
              <a:solidFill>
                <a:schemeClr val="tx1">
                  <a:lumMod val="50000"/>
                  <a:lumOff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May 13</a:t>
            </a:r>
            <a:r>
              <a:rPr lang="en-US" sz="1800" baseline="30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SARA and CDR</a:t>
            </a:r>
          </a:p>
          <a:p>
            <a:pPr lvl="1"/>
            <a:r>
              <a:rPr lang="en-US" sz="18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Probabilistic SARA model updates</a:t>
            </a:r>
          </a:p>
          <a:p>
            <a:pPr marL="457200" lvl="1" indent="0">
              <a:buNone/>
            </a:pPr>
            <a:endParaRPr lang="en-US" sz="18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37FA1F-DAAF-4808-A399-41063F9125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EE6DEE-B277-412F-8503-2977301076E2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9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7183221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CD7FB2E800D0445AB60BE4CF6693240" ma:contentTypeVersion="9" ma:contentTypeDescription="Create a new document." ma:contentTypeScope="" ma:versionID="cba75499531ceb3f246cf6adc3a33ce8">
  <xsd:schema xmlns:xsd="http://www.w3.org/2001/XMLSchema" xmlns:xs="http://www.w3.org/2001/XMLSchema" xmlns:p="http://schemas.microsoft.com/office/2006/metadata/properties" xmlns:ns3="ace0c983-095b-4ab2-a133-4fa3e902b0fc" targetNamespace="http://schemas.microsoft.com/office/2006/metadata/properties" ma:root="true" ma:fieldsID="3a86683aa51a3373566f47fbb9006bc8" ns3:_="">
    <xsd:import namespace="ace0c983-095b-4ab2-a133-4fa3e902b0fc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DateTaken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ce0c983-095b-4ab2-a133-4fa3e902b0f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MediaServiceAutoTags" ma:internalName="MediaServiceAutoTags" ma:readOnly="true">
      <xsd:simpleType>
        <xsd:restriction base="dms:Text"/>
      </xsd:simpleType>
    </xsd:element>
    <xsd:element name="MediaServiceOCR" ma:index="11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98CE2DDC-B89F-47CA-A5CF-08D365F4B80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ce0c983-095b-4ab2-a133-4fa3e902b0f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AE2ECC2F-A9D3-446E-81C4-139727DC3535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D2F5E0E-2CBD-45B1-B655-24315E7D52AD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ace0c983-095b-4ab2-a133-4fa3e902b0fc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10711</TotalTime>
  <Words>830</Words>
  <Application>Microsoft Office PowerPoint</Application>
  <PresentationFormat>On-screen Show (4:3)</PresentationFormat>
  <Paragraphs>111</Paragraphs>
  <Slides>9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 Theme</vt:lpstr>
      <vt:lpstr>Supply Analysis Working Group Report to WMS</vt:lpstr>
      <vt:lpstr>SAWG Open Action Items from WMS </vt:lpstr>
      <vt:lpstr>SAWG April Meeting  – Final Summer SARA &amp; CDR Release Plans  </vt:lpstr>
      <vt:lpstr>SAWG April Meeting </vt:lpstr>
      <vt:lpstr>SAWG Update - CONE Assignment from TAC</vt:lpstr>
      <vt:lpstr>SAWG Update - CONE Assignment from TAC</vt:lpstr>
      <vt:lpstr>SAWG April Meeting  – Probabilistic SARA </vt:lpstr>
      <vt:lpstr>SAWG April Meeting </vt:lpstr>
      <vt:lpstr>Next SAWG Meeting </vt:lpstr>
    </vt:vector>
  </TitlesOfParts>
  <Company>NRG Energy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Reliant Energy</dc:creator>
  <cp:lastModifiedBy>Caitlin Smith</cp:lastModifiedBy>
  <cp:revision>143</cp:revision>
  <cp:lastPrinted>2020-03-02T15:57:53Z</cp:lastPrinted>
  <dcterms:created xsi:type="dcterms:W3CDTF">2018-10-08T15:17:08Z</dcterms:created>
  <dcterms:modified xsi:type="dcterms:W3CDTF">2020-05-04T18:09:54Z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0x0101008CD7FB2E800D0445AB60BE4CF6693240</vt:lpwstr>
  </property>
</Properties>
</file>

<file path=docProps/thumbnail.jpeg>
</file>