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266" r:id="rId7"/>
    <p:sldId id="263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1" d="100"/>
          <a:sy n="111" d="100"/>
        </p:scale>
        <p:origin x="161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059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2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615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Unregistered Distributed Generation Reports:</a:t>
            </a:r>
          </a:p>
          <a:p>
            <a:r>
              <a:rPr lang="en-US" b="1" dirty="0" smtClean="0"/>
              <a:t>2019 Annual Report</a:t>
            </a:r>
          </a:p>
          <a:p>
            <a:r>
              <a:rPr lang="en-US" b="1" dirty="0" smtClean="0"/>
              <a:t>2020 Q1 Update</a:t>
            </a:r>
            <a:endParaRPr lang="en-US" b="1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Resource Adequacy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5/6/2020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2019 Annual Unregistered Distributed Generation Report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566730"/>
              </p:ext>
            </p:extLst>
          </p:nvPr>
        </p:nvGraphicFramePr>
        <p:xfrm>
          <a:off x="381003" y="1295400"/>
          <a:ext cx="8458194" cy="4728682"/>
        </p:xfrm>
        <a:graphic>
          <a:graphicData uri="http://schemas.openxmlformats.org/drawingml/2006/table">
            <a:tbl>
              <a:tblPr/>
              <a:tblGrid>
                <a:gridCol w="1447797"/>
                <a:gridCol w="609600"/>
                <a:gridCol w="599361"/>
                <a:gridCol w="609193"/>
                <a:gridCol w="609193"/>
                <a:gridCol w="609193"/>
                <a:gridCol w="609193"/>
                <a:gridCol w="609193"/>
                <a:gridCol w="609193"/>
                <a:gridCol w="609193"/>
                <a:gridCol w="546488"/>
                <a:gridCol w="990597"/>
              </a:tblGrid>
              <a:tr h="368455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Load Zone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2019 Annual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Distributed Generation Installed Capacity in MW (AC)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85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SOLAR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WIND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OTHER RENEWABLE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OTHER NON-RENEWABLE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</a:p>
                  </a:txBody>
                  <a:tcPr marL="8048" marR="8048" marT="8048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2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Combined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LZ_AEN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55.19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22.59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55.19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22.59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77.78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LZ_CPS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127.54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29.41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128.36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37.47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165.83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LZ_HOUSTON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40.90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19.45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41.32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23.86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65.17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LZ_LCRA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43.59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13.39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43.92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13.39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57.31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LZ_NORTH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172.98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34.40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2.34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7.43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175.32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42.83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218.15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LZ_RAYBN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7.31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7.43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1.95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9.38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LZ_SOUTH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62.94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16.48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64.15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16.73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80.88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LZ_WEST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12.62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3.89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13.20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4.53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17.73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523.06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141.50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4.87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1.61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20.12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528.89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163.34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692.23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030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2020 Q1 Unregistered Distributed Generation Report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965737"/>
              </p:ext>
            </p:extLst>
          </p:nvPr>
        </p:nvGraphicFramePr>
        <p:xfrm>
          <a:off x="381003" y="1295400"/>
          <a:ext cx="8458194" cy="4728682"/>
        </p:xfrm>
        <a:graphic>
          <a:graphicData uri="http://schemas.openxmlformats.org/drawingml/2006/table">
            <a:tbl>
              <a:tblPr/>
              <a:tblGrid>
                <a:gridCol w="1447797"/>
                <a:gridCol w="609600"/>
                <a:gridCol w="599361"/>
                <a:gridCol w="609193"/>
                <a:gridCol w="609193"/>
                <a:gridCol w="609193"/>
                <a:gridCol w="609193"/>
                <a:gridCol w="609193"/>
                <a:gridCol w="609193"/>
                <a:gridCol w="609193"/>
                <a:gridCol w="546488"/>
                <a:gridCol w="990597"/>
              </a:tblGrid>
              <a:tr h="368455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Load Zone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2020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Q1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Distributed Generation Installed Capacity in MW (AC)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85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SOLAR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WIND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OTHER RENEWABLE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OTHER NON-RENEWABLE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</a:p>
                  </a:txBody>
                  <a:tcPr marL="8048" marR="8048" marT="8048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2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Combined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LZ_AEN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57.36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23.89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57.36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23.89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81.25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LZ_CPS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136.96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29.25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137.81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35.47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173.28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LZ_HOUSTON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48.41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3.70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49.22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5.86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55.08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LZ_LCRA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43.03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13.57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43.33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13.57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56.90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LZ_NORTH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179.79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22.14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1.83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181.62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23.77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205.40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LZ_RAYBN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9.42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1.98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9.68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2.03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11.71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LZ_SOUTH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55.49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15.46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56.13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15.71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71.84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LZ_WEST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14.35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4.44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14.89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5.03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19.92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545.21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112.79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3.86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10.88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550.04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125.33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675.37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675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390" y="748061"/>
            <a:ext cx="7043419" cy="51193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Unregistered DG Growth: 2016-Q2* to 2020-Q1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5867400"/>
            <a:ext cx="739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* 2016-Q2 was the first report published after implementation of report changes per NPRR794/COPMGR044</a:t>
            </a:r>
          </a:p>
          <a:p>
            <a:r>
              <a:rPr lang="en-US" sz="1100" b="1" dirty="0" smtClean="0"/>
              <a:t>** 2019-Q3 was the first report published after implementation of report changes per NPRR891</a:t>
            </a:r>
            <a:endParaRPr lang="en-US" sz="1100"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5126990" y="1892808"/>
            <a:ext cx="1752600" cy="1459992"/>
            <a:chOff x="5126990" y="1892808"/>
            <a:chExt cx="1752600" cy="1459992"/>
          </a:xfrm>
        </p:grpSpPr>
        <p:sp>
          <p:nvSpPr>
            <p:cNvPr id="5" name="TextBox 4"/>
            <p:cNvSpPr txBox="1"/>
            <p:nvPr/>
          </p:nvSpPr>
          <p:spPr>
            <a:xfrm>
              <a:off x="5126990" y="2207305"/>
              <a:ext cx="1447800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 smtClean="0"/>
                <a:t>Large increase due to reporting requirement  change** </a:t>
              </a:r>
              <a:endParaRPr lang="en-US" sz="1200" dirty="0"/>
            </a:p>
          </p:txBody>
        </p:sp>
        <p:sp>
          <p:nvSpPr>
            <p:cNvPr id="8" name="Left Brace 7"/>
            <p:cNvSpPr/>
            <p:nvPr/>
          </p:nvSpPr>
          <p:spPr>
            <a:xfrm>
              <a:off x="6574790" y="1892808"/>
              <a:ext cx="304800" cy="1459992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101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2105</TotalTime>
  <Words>394</Words>
  <Application>Microsoft Office PowerPoint</Application>
  <PresentationFormat>On-screen Show (4:3)</PresentationFormat>
  <Paragraphs>273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PowerPoint Presentation</vt:lpstr>
      <vt:lpstr>2019 Annual Unregistered Distributed Generation Report</vt:lpstr>
      <vt:lpstr>2020 Q1 Unregistered Distributed Generation Report</vt:lpstr>
      <vt:lpstr>Unregistered DG Growth: 2016-Q2* to 2020-Q1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Connor</dc:creator>
  <cp:lastModifiedBy>Anderson, Connor</cp:lastModifiedBy>
  <cp:revision>98</cp:revision>
  <cp:lastPrinted>2016-01-21T20:53:15Z</cp:lastPrinted>
  <dcterms:created xsi:type="dcterms:W3CDTF">2016-01-21T15:20:31Z</dcterms:created>
  <dcterms:modified xsi:type="dcterms:W3CDTF">2020-04-30T14:23:56Z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