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9"/>
  </p:notesMasterIdLst>
  <p:sldIdLst>
    <p:sldId id="256" r:id="rId2"/>
    <p:sldId id="275" r:id="rId3"/>
    <p:sldId id="274" r:id="rId4"/>
    <p:sldId id="266" r:id="rId5"/>
    <p:sldId id="271" r:id="rId6"/>
    <p:sldId id="270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May 6, 2020</a:t>
            </a:r>
          </a:p>
          <a:p>
            <a:r>
              <a:rPr lang="en-US" dirty="0"/>
              <a:t>From March 23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C3DE-AB63-4A63-8A32-ED2BB9A4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Meeting was Canceled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E4F82-6B03-4198-A4C6-FF4A94C11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are report of the March meeting activities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1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Switchable Generation Resources (SWGRs)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19468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ERCOT should issue the NPRR prior to April PRS meeting</a:t>
            </a:r>
          </a:p>
          <a:p>
            <a:r>
              <a:rPr lang="en-US" dirty="0"/>
              <a:t>WMWG reviewed presentation by SWGR owners to clarify cost recovery of real time imbalances from other market</a:t>
            </a:r>
          </a:p>
          <a:p>
            <a:r>
              <a:rPr lang="en-US" dirty="0"/>
              <a:t>WMWG understood the issues and provided feedback</a:t>
            </a:r>
          </a:p>
          <a:p>
            <a:r>
              <a:rPr lang="en-US" dirty="0"/>
              <a:t>SWGR owners will file comments in coordination with ERCOT</a:t>
            </a:r>
          </a:p>
          <a:p>
            <a:r>
              <a:rPr lang="en-US" dirty="0"/>
              <a:t>ERCOT has issued NPRR1019</a:t>
            </a:r>
          </a:p>
        </p:txBody>
      </p:sp>
    </p:spTree>
    <p:extLst>
      <p:ext uri="{BB962C8B-B14F-4D97-AF65-F5344CB8AC3E}">
        <p14:creationId xmlns:p14="http://schemas.microsoft.com/office/powerpoint/2010/main" val="368137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Price Corrections Significance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ERCOT presented recommendation on price change impacts for significance for both Price Corrections</a:t>
            </a:r>
          </a:p>
          <a:p>
            <a:pPr lvl="1"/>
            <a:r>
              <a:rPr lang="en-US" dirty="0"/>
              <a:t>Before prices become final</a:t>
            </a:r>
          </a:p>
          <a:p>
            <a:pPr lvl="1"/>
            <a:r>
              <a:rPr lang="en-US" dirty="0"/>
              <a:t>With Board review</a:t>
            </a:r>
          </a:p>
          <a:p>
            <a:r>
              <a:rPr lang="en-US" dirty="0"/>
              <a:t>WMWG in agreement with exception of absolute cost impact to single market participant should be $500 instead of $200</a:t>
            </a:r>
          </a:p>
          <a:p>
            <a:r>
              <a:rPr lang="en-US" dirty="0"/>
              <a:t>Question on Counter Party being the right level for the Statement</a:t>
            </a:r>
          </a:p>
          <a:p>
            <a:r>
              <a:rPr lang="en-US" dirty="0"/>
              <a:t>ERCOT will issue an NPRR if concurrence is reached at WMS for both types of price corrections</a:t>
            </a:r>
          </a:p>
          <a:p>
            <a:r>
              <a:rPr lang="en-US" dirty="0"/>
              <a:t>Requesting </a:t>
            </a:r>
            <a:r>
              <a:rPr lang="en-US"/>
              <a:t>direction from 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96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 991 Day-Ahead Market (DAM) Point-to-Point (PTP) Obligation Bid Clearing Price Clarification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121550"/>
            <a:ext cx="7704667" cy="4114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WMWG  in agreement that  “A Point-to-Point (PTP) Obligation bid is …a maximum price that the bidder is willing to pay”  and</a:t>
            </a:r>
          </a:p>
          <a:p>
            <a:r>
              <a:rPr lang="en-US" dirty="0"/>
              <a:t>PTP Obligation bids awarded should not be charged more than its “not-to-exceed price”</a:t>
            </a:r>
          </a:p>
          <a:p>
            <a:r>
              <a:rPr lang="en-US" dirty="0"/>
              <a:t>Two possible solutions:</a:t>
            </a:r>
          </a:p>
          <a:p>
            <a:pPr lvl="1"/>
            <a:r>
              <a:rPr lang="en-US" dirty="0"/>
              <a:t> disallow PTP Obligation awards where the charge amount exceeds the bid price</a:t>
            </a:r>
          </a:p>
          <a:p>
            <a:pPr lvl="1"/>
            <a:r>
              <a:rPr lang="en-US" dirty="0"/>
              <a:t>Remove the administrative price floor of -$251 in the DAM</a:t>
            </a:r>
          </a:p>
          <a:p>
            <a:r>
              <a:rPr lang="en-US" dirty="0"/>
              <a:t>What is the will of WMS?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Response and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Remote operations capabilities of QSE and resources </a:t>
            </a:r>
          </a:p>
          <a:p>
            <a:pPr lvl="1"/>
            <a:r>
              <a:rPr lang="en-US" dirty="0"/>
              <a:t>MP’s looking at alternative control centers</a:t>
            </a:r>
          </a:p>
          <a:p>
            <a:pPr lvl="1"/>
            <a:r>
              <a:rPr lang="en-US" dirty="0"/>
              <a:t>ERCOT published guidelines for remote operations of QSEs and TOs. </a:t>
            </a:r>
          </a:p>
          <a:p>
            <a:r>
              <a:rPr lang="en-US" dirty="0"/>
              <a:t>Additional communications from ERCOT operations </a:t>
            </a:r>
          </a:p>
          <a:p>
            <a:pPr lvl="1"/>
            <a:r>
              <a:rPr lang="en-US" dirty="0"/>
              <a:t>Discussed measures ERCOT is taking for sustainable operation</a:t>
            </a:r>
          </a:p>
          <a:p>
            <a:r>
              <a:rPr lang="en-US" dirty="0"/>
              <a:t>How is ERCOT modifying the load forecasts </a:t>
            </a:r>
          </a:p>
          <a:p>
            <a:pPr lvl="1"/>
            <a:r>
              <a:rPr lang="en-US" dirty="0"/>
              <a:t> short term forecasts and midterm?  </a:t>
            </a:r>
          </a:p>
          <a:p>
            <a:pPr lvl="1"/>
            <a:r>
              <a:rPr lang="en-US" dirty="0"/>
              <a:t>Should they update the SARA sooner than May?</a:t>
            </a:r>
          </a:p>
          <a:p>
            <a:pPr lvl="1"/>
            <a:r>
              <a:rPr lang="en-US" dirty="0"/>
              <a:t>Item being addressed at SAWG </a:t>
            </a:r>
          </a:p>
        </p:txBody>
      </p:sp>
    </p:spTree>
    <p:extLst>
      <p:ext uri="{BB962C8B-B14F-4D97-AF65-F5344CB8AC3E}">
        <p14:creationId xmlns:p14="http://schemas.microsoft.com/office/powerpoint/2010/main" val="178070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May 18</a:t>
            </a:r>
            <a:r>
              <a:rPr lang="en-US" baseline="30000" dirty="0"/>
              <a:t>th</a:t>
            </a:r>
            <a:r>
              <a:rPr lang="en-US" dirty="0"/>
              <a:t> meeting to be canceled unless new assignments are received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2099</TotalTime>
  <Words>341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Wholesale Market Working Group Report to WMS</vt:lpstr>
      <vt:lpstr>April Meeting was Canceled</vt:lpstr>
      <vt:lpstr>Switchable Generation Resources (SWGRs)</vt:lpstr>
      <vt:lpstr>Price Corrections Significance</vt:lpstr>
      <vt:lpstr>NPRR 991 Day-Ahead Market (DAM) Point-to-Point (PTP) Obligation Bid Clearing Price Clarification</vt:lpstr>
      <vt:lpstr>COVID-19 Response and Actions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185</cp:revision>
  <dcterms:created xsi:type="dcterms:W3CDTF">2019-02-22T15:15:24Z</dcterms:created>
  <dcterms:modified xsi:type="dcterms:W3CDTF">2020-05-05T18:55:48Z</dcterms:modified>
</cp:coreProperties>
</file>