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314" r:id="rId7"/>
    <p:sldId id="321" r:id="rId8"/>
    <p:sldId id="324" r:id="rId9"/>
    <p:sldId id="32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3517B"/>
    <a:srgbClr val="1B4B76"/>
    <a:srgbClr val="24517C"/>
    <a:srgbClr val="3F688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8" autoAdjust="0"/>
    <p:restoredTop sz="84107" autoAdjust="0"/>
  </p:normalViewPr>
  <p:slideViewPr>
    <p:cSldViewPr snapToGrid="0" showGuides="1">
      <p:cViewPr varScale="1">
        <p:scale>
          <a:sx n="111" d="100"/>
          <a:sy n="111" d="100"/>
        </p:scale>
        <p:origin x="14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3" d="100"/>
          <a:sy n="103" d="100"/>
        </p:scale>
        <p:origin x="3270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6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0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4344" y="6265153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265153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36032" y="6265153"/>
            <a:ext cx="609600" cy="296862"/>
          </a:xfrm>
        </p:spPr>
        <p:txBody>
          <a:bodyPr/>
          <a:lstStyle/>
          <a:p>
            <a:fld id="{DA4FC8B6-B55A-4645-A72A-4C1886BB83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1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2960" y="6265153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rc.com/comm/PC_Reliability_Guidelines_DL/Reliability_Guideline_Methods_for_Establishing_IROL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erc.com/comm/PC/Methods%20for%20Establishing%20IROLs%20Joint%20Task%20Force%20ME/MEITF_IROL_Framework_Assessment_-_2018-08-2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13568" y="1597730"/>
            <a:ext cx="568199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System Operating Limit (SOL) Methodology Change</a:t>
            </a:r>
          </a:p>
          <a:p>
            <a:endParaRPr lang="en-US" sz="3200" b="1" dirty="0" smtClean="0">
              <a:solidFill>
                <a:schemeClr val="tx2"/>
              </a:solidFill>
            </a:endParaRPr>
          </a:p>
          <a:p>
            <a:r>
              <a:rPr lang="en-US" sz="3200" i="1" dirty="0" smtClean="0">
                <a:solidFill>
                  <a:schemeClr val="tx2"/>
                </a:solidFill>
              </a:rPr>
              <a:t>Dan Woodfin</a:t>
            </a:r>
          </a:p>
          <a:p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chemeClr val="tx2"/>
                </a:solidFill>
              </a:rPr>
              <a:t>May 7</a:t>
            </a:r>
            <a:r>
              <a:rPr lang="en-US" sz="3200" dirty="0" smtClean="0">
                <a:solidFill>
                  <a:schemeClr val="tx2"/>
                </a:solidFill>
              </a:rPr>
              <a:t>, 2020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4633"/>
            <a:ext cx="8534400" cy="5450519"/>
          </a:xfrm>
        </p:spPr>
        <p:txBody>
          <a:bodyPr/>
          <a:lstStyle/>
          <a:p>
            <a:r>
              <a:rPr lang="en-US" sz="2400" dirty="0" smtClean="0"/>
              <a:t>ERCOT intends to modify SOL Methodology to better align with NERC interconnection Reliability Operating Limit (IROL) Guideline and associated framework: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plans to post the revised SOL Methodology on Oct.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2020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IROL Reliability </a:t>
            </a:r>
            <a:r>
              <a:rPr lang="en-US" sz="2000" dirty="0"/>
              <a:t>Guideline, Sept. 2018, </a:t>
            </a:r>
            <a:r>
              <a:rPr lang="en-US" sz="2000" dirty="0">
                <a:hlinkClick r:id="rId3"/>
              </a:rPr>
              <a:t>https://www.nerc.com/comm/PC_Reliability_Guidelines_DL/Reliability_Guideline_Methods_for_Establishing_IROLs.pdf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IROL Framework Assessment Report, Sept. </a:t>
            </a:r>
            <a:r>
              <a:rPr lang="en-US" sz="2000" dirty="0"/>
              <a:t>2018, </a:t>
            </a:r>
            <a:r>
              <a:rPr lang="en-US" sz="2000" dirty="0">
                <a:hlinkClick r:id="rId4"/>
              </a:rPr>
              <a:t>https://www.nerc.com/comm/PC/Methods%20for%20Establishing%20IROLs%20Joint%20Task%20Force%20ME/MEITF_IROL_Framework_Assessment_-_</a:t>
            </a:r>
            <a:r>
              <a:rPr lang="en-US" sz="2000" dirty="0" smtClean="0">
                <a:hlinkClick r:id="rId4"/>
              </a:rPr>
              <a:t>2018-08-21.pdf</a:t>
            </a:r>
            <a:endParaRPr lang="en-US" sz="2000" dirty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NERC IROL Framework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4634"/>
            <a:ext cx="8534400" cy="5105400"/>
          </a:xfrm>
        </p:spPr>
        <p:txBody>
          <a:bodyPr/>
          <a:lstStyle/>
          <a:p>
            <a:r>
              <a:rPr lang="en-US" sz="2400" dirty="0"/>
              <a:t>Each Reliability </a:t>
            </a:r>
            <a:r>
              <a:rPr lang="en-US" sz="2400" dirty="0" smtClean="0"/>
              <a:t>Coordinator (RC) </a:t>
            </a:r>
            <a:r>
              <a:rPr lang="en-US" sz="2400" dirty="0"/>
              <a:t>shall include in its SOL Methodology a description of how the subsets of SOLs </a:t>
            </a:r>
            <a:r>
              <a:rPr lang="en-US" sz="2400" dirty="0" smtClean="0"/>
              <a:t>that qualify </a:t>
            </a:r>
            <a:r>
              <a:rPr lang="en-US" sz="2400" dirty="0"/>
              <a:t>as IROLs are established. This methodology should, at a </a:t>
            </a:r>
            <a:r>
              <a:rPr lang="en-US" sz="2400" dirty="0" smtClean="0"/>
              <a:t>minimum:</a:t>
            </a:r>
          </a:p>
          <a:p>
            <a:pPr lvl="1"/>
            <a:endParaRPr lang="en-US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Describe </a:t>
            </a:r>
            <a:r>
              <a:rPr lang="en-US" sz="2000" dirty="0"/>
              <a:t>the analytical techniques used to study and determine Instability, System </a:t>
            </a:r>
            <a:r>
              <a:rPr lang="en-US" sz="2000" dirty="0" smtClean="0"/>
              <a:t>Instability, Uncontrolled </a:t>
            </a:r>
            <a:r>
              <a:rPr lang="en-US" sz="2000" dirty="0"/>
              <a:t>Separation, and </a:t>
            </a:r>
            <a:r>
              <a:rPr lang="en-US" sz="2000" dirty="0" smtClean="0"/>
              <a:t>Cascading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Require </a:t>
            </a:r>
            <a:r>
              <a:rPr lang="en-US" sz="2000" dirty="0"/>
              <a:t>that IROLs are established to prevent System </a:t>
            </a:r>
            <a:r>
              <a:rPr lang="en-US" sz="2000" dirty="0" smtClean="0"/>
              <a:t>Instability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Require </a:t>
            </a:r>
            <a:r>
              <a:rPr lang="en-US" sz="2000" dirty="0"/>
              <a:t>that loss of load greater than 2000 MW caused by Instability, Uncontrolled Separation, </a:t>
            </a:r>
            <a:r>
              <a:rPr lang="en-US" sz="2000" dirty="0" smtClean="0"/>
              <a:t>or Cascading </a:t>
            </a:r>
            <a:r>
              <a:rPr lang="en-US" sz="2000" dirty="0"/>
              <a:t>is unacceptable and warrants the establishment of an </a:t>
            </a:r>
            <a:r>
              <a:rPr lang="en-US" sz="2000" dirty="0" smtClean="0"/>
              <a:t>IROL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7803"/>
            <a:ext cx="8458200" cy="570951"/>
          </a:xfrm>
        </p:spPr>
        <p:txBody>
          <a:bodyPr/>
          <a:lstStyle/>
          <a:p>
            <a:r>
              <a:rPr lang="en-US" dirty="0" smtClean="0"/>
              <a:t>NERC IROL Reliability Guideline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45140"/>
            <a:ext cx="8534400" cy="4396847"/>
          </a:xfrm>
        </p:spPr>
        <p:txBody>
          <a:bodyPr/>
          <a:lstStyle/>
          <a:p>
            <a:r>
              <a:rPr lang="en-US" sz="2400" smtClean="0"/>
              <a:t>Criteria used </a:t>
            </a:r>
            <a:r>
              <a:rPr lang="en-US" sz="2400" dirty="0" smtClean="0"/>
              <a:t>to trigger cascading assessment is not in SOL Methodology</a:t>
            </a:r>
          </a:p>
          <a:p>
            <a:r>
              <a:rPr lang="en-US" sz="2400" dirty="0" smtClean="0"/>
              <a:t>Cascading Assessment</a:t>
            </a:r>
            <a:endParaRPr lang="en-US" sz="2400" dirty="0"/>
          </a:p>
          <a:p>
            <a:pPr lvl="1"/>
            <a:r>
              <a:rPr lang="en-US" sz="2000" dirty="0" smtClean="0"/>
              <a:t>Current Criteria</a:t>
            </a:r>
          </a:p>
          <a:p>
            <a:pPr lvl="2"/>
            <a:r>
              <a:rPr lang="en-US" sz="1800" dirty="0" smtClean="0"/>
              <a:t>125% of Emergency Rating</a:t>
            </a:r>
            <a:endParaRPr lang="en-US" sz="1800" dirty="0"/>
          </a:p>
          <a:p>
            <a:pPr lvl="1"/>
            <a:r>
              <a:rPr lang="en-US" sz="2000" dirty="0" smtClean="0"/>
              <a:t>Proposed Criteria</a:t>
            </a:r>
          </a:p>
          <a:p>
            <a:pPr lvl="2"/>
            <a:r>
              <a:rPr lang="en-US" sz="1800" dirty="0" smtClean="0"/>
              <a:t>125% of Emergency Rating or;</a:t>
            </a:r>
          </a:p>
          <a:p>
            <a:pPr lvl="2"/>
            <a:r>
              <a:rPr lang="en-US" sz="1800" dirty="0" smtClean="0"/>
              <a:t>100% of Relay </a:t>
            </a:r>
            <a:r>
              <a:rPr lang="en-US" sz="1800" dirty="0" err="1" smtClean="0"/>
              <a:t>Loadability</a:t>
            </a:r>
            <a:r>
              <a:rPr lang="en-US" sz="1800" dirty="0" smtClean="0"/>
              <a:t> Rating</a:t>
            </a:r>
          </a:p>
          <a:p>
            <a:r>
              <a:rPr lang="en-US" sz="2600" dirty="0" smtClean="0"/>
              <a:t>Continuing discussions with TOs on this topic</a:t>
            </a:r>
          </a:p>
          <a:p>
            <a:pPr lvl="2"/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ERCOT will perform analysis on existing GTCs to identify potential IROLs with the SOL methodology change</a:t>
            </a:r>
          </a:p>
          <a:p>
            <a:endParaRPr lang="en-US" sz="2800" dirty="0" smtClean="0"/>
          </a:p>
          <a:p>
            <a:r>
              <a:rPr lang="en-US" sz="2800" dirty="0" smtClean="0"/>
              <a:t>ERCOT will communicate the analysis results with impacted TOs prior to Oct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, 2020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447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9684</TotalTime>
  <Words>257</Words>
  <Application>Microsoft Office PowerPoint</Application>
  <PresentationFormat>On-screen Show (4:3)</PresentationFormat>
  <Paragraphs>41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Inside pages</vt:lpstr>
      <vt:lpstr>PowerPoint Presentation</vt:lpstr>
      <vt:lpstr>Overview</vt:lpstr>
      <vt:lpstr>NERC IROL Framework Alignment</vt:lpstr>
      <vt:lpstr>NERC IROL Reliability Guideline Alignment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227</cp:revision>
  <cp:lastPrinted>2016-10-27T14:49:07Z</cp:lastPrinted>
  <dcterms:created xsi:type="dcterms:W3CDTF">2016-01-21T15:20:31Z</dcterms:created>
  <dcterms:modified xsi:type="dcterms:W3CDTF">2020-05-04T21:32:02Z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