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59" r:id="rId5"/>
    <p:sldId id="268" r:id="rId6"/>
    <p:sldId id="308" r:id="rId7"/>
    <p:sldId id="311" r:id="rId8"/>
    <p:sldId id="313" r:id="rId9"/>
    <p:sldId id="314" r:id="rId10"/>
    <p:sldId id="307" r:id="rId11"/>
    <p:sldId id="312" r:id="rId12"/>
    <p:sldId id="316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22" autoAdjust="0"/>
    <p:restoredTop sz="94689" autoAdjust="0"/>
  </p:normalViewPr>
  <p:slideViewPr>
    <p:cSldViewPr>
      <p:cViewPr varScale="1">
        <p:scale>
          <a:sx n="95" d="100"/>
          <a:sy n="95" d="100"/>
        </p:scale>
        <p:origin x="1163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4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14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36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5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F5E-3ADC-4CE5-8041-4C3A0233CC76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5EB4-A191-47EE-BD06-BE5B459ABE80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3209-67EC-4E7B-B19A-BDED719BBEBD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5A2D-61BE-4B96-BB08-2EAD9480EE66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8B2F-41D8-423A-82E4-B6E87B957319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79E7-7BD7-475C-90B1-81FD037F457D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68B-1312-402E-8455-965818B9FAA8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37B4-1CDD-4BEC-AF95-9BAEFEC07B09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59B5-3B98-49EF-9094-E3544B9F128F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66AE-88FD-4D7B-A61B-7F993FE56FAF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F9F9-5031-47D2-A525-1C1A79309028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32A0-8885-4CB8-B835-73C3A1F38C0D}" type="datetime1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9/12/13/172748-SAW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6,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5CB5B-DDF3-42C7-A2F0-155F47D0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Open Action Items from WMS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 Assignment:  Review Methodology used to determine CONE</a:t>
            </a:r>
            <a:endParaRPr lang="en-US" sz="2400" strike="sngStrike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 in progress; update later in report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impacts on CDR from monthly generation interconnection report</a:t>
            </a:r>
          </a:p>
          <a:p>
            <a:pPr lvl="1"/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 ERCOT presented analysis of planned project COD update trends and impact of alternative CDR eligibility criteria on planned capacity accounting at several SAWG meetings</a:t>
            </a:r>
          </a:p>
          <a:p>
            <a:pPr lvl="1"/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WMS have additional direction?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Resource Adequacy forecasts and development of a Net Load forecast</a:t>
            </a:r>
          </a:p>
          <a:p>
            <a:pPr lvl="1"/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 Probabilistic SARA modeling in progress; status update later in report</a:t>
            </a:r>
          </a:p>
          <a:p>
            <a:pPr lvl="1"/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SARA model update expected for May SAWG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15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April Meeting  – Final Summer SARA &amp; CDR Release Plans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Date: May 13</a:t>
            </a:r>
            <a:r>
              <a:rPr lang="en-US" sz="22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SAWG: May 28</a:t>
            </a:r>
            <a:r>
              <a:rPr lang="en-US" sz="22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will cover SARA and CDR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 from April SAWG: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and CDR will include a revised load forecast for COVID-19 impacts, based on latest Moody’s economic scenarios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load forecast will not be release ahead of CDR/SARA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is currently planning to develop a single COVID-19 impact load forecast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is planning to post the COVID-19 impact load forecast after the May 13</a:t>
            </a:r>
            <a:r>
              <a:rPr 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SARA/CDR release 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33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April Meeting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Consultant Review of Wind Peak Average Capacity Contribution Methodology: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agreed with ERCOT’s methodology of using a 10-year lookback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Noted that some counties should be switched from “Other” to “Coastal”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report will be posted to Resource Adequacy page soon</a:t>
            </a:r>
          </a:p>
          <a:p>
            <a:pPr lvl="1"/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NERC 2020 Summer Reliability Assessment/Long-term Reliability Assessment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Summer Reliability Assessment expected June 7</a:t>
            </a:r>
            <a:r>
              <a:rPr 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Reliability Assessment: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include data submitted after the CDR release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December 17</a:t>
            </a:r>
            <a:r>
              <a:rPr lang="en-US" sz="14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1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Update - CONE Assignment from TAC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49875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 Assignment: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Methodology used to determine CONE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that a comment came up at RTC TF on April 30</a:t>
            </a:r>
            <a:r>
              <a:rPr 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that was within the scope of this assignment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Background: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SAWG has been working on this since mid 2019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previously presented a timeline for the study to be done in coordination with every other LTSA (= every 4 years) and to feed into the Reserve Margin Study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documents: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 for Section 4.4.11 (1)(c)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for a “CONE Study Methodology Draft” to be part of the “ERCOT Study Process and Methodology Manual for EORM MERM”</a:t>
            </a:r>
          </a:p>
          <a:p>
            <a:pPr lvl="1"/>
            <a:endParaRPr lang="en-US" sz="27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949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Update - CONE Assignment from TAC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49875"/>
          </a:xfrm>
        </p:spPr>
        <p:txBody>
          <a:bodyPr>
            <a:normAutofit fontScale="47500" lnSpcReduction="20000"/>
          </a:bodyPr>
          <a:lstStyle/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SAWG leadership working on NPRR for Section 4.4.11 (1)(c) “System-wide Offer Caps”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replace current chart and language on revising PNM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to review at SAWG for stakeholder comment ~ June SAWG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to have NPRR filed and through stakeholder process by end of 2020</a:t>
            </a:r>
          </a:p>
          <a:p>
            <a:pPr marL="457200" lvl="1" indent="0">
              <a:buNone/>
            </a:pP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Study Methodology Draft 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Background:</a:t>
            </a: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presented language for a “CONE Study Methodology Draft” to be part of the “ERCOT Study Process and Methodology Manual for EORM MERM </a:t>
            </a:r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http://www.ercot.com/calendar/2019/12/13/172748-SAWG</a:t>
            </a:r>
            <a:endParaRPr lang="en-US" sz="3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requested feed back for February SAWG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comments received from TCPA:</a:t>
            </a: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Peaker Net Margin purposes a CONE parameter for natural gas-fired Combustion Turbine or </a:t>
            </a:r>
            <a:r>
              <a:rPr lang="en-US" sz="3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peaker</a:t>
            </a:r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must be used</a:t>
            </a: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different technologies are to be used, those should each be done as a separate CONE</a:t>
            </a:r>
          </a:p>
          <a:p>
            <a:pPr lvl="1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Steps:</a:t>
            </a: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other feedback received</a:t>
            </a:r>
          </a:p>
          <a:p>
            <a:pPr lvl="2"/>
            <a:r>
              <a:rPr lang="en-US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to revise “CONE Study Methodology Draft” and bring back to SAWG ~ June SAWG</a:t>
            </a:r>
          </a:p>
          <a:p>
            <a:pPr marL="914400" lvl="2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13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387475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April Meeting  – Probabilistic SARA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Wind Output Modeling Approach: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wind profiles for 1980-2017 and scaled up the profiles based on incremental new installed capacity since 2017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probability distributions for the wind values for each of the summer peak day hours, 1:00 pm – 8:00 pm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Applied the correlation coefficients to the Monte Carlo simulation to narrow the range of wind output outcomes across the eight hours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  <a:p>
            <a:pPr lvl="2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1,000-trial model run using wind profiles resulted in a 50th percentile value of 6,933 MW for HE 5:00 pm; peak average capacity contribution for Preliminary Summer SARA is 6,924 MW – very close</a:t>
            </a:r>
          </a:p>
          <a:p>
            <a:pPr lvl="2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wind uncertainty modeling approach reduces simulation run-time by 70%</a:t>
            </a:r>
          </a:p>
          <a:p>
            <a:pPr marL="400050"/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PUN uncertainty modeling, which correlates a net grid injection probability distribution with Load</a:t>
            </a: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 solar probabilistic modeling similar to wind approach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 new wind and solar profile data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model with Final Summer SARA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next version at May SAWG</a:t>
            </a: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89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April Meeting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Annual 2019 Unregistered Distributed Generation Report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to WMS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Annual report to include reports from NOIEs of  &gt;2 MW of “&lt;50kW”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Unregistered DG of 692 MW</a:t>
            </a:r>
          </a:p>
          <a:p>
            <a:pPr lvl="1"/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Review of Existing Distributed Generation (2015-2019)</a:t>
            </a:r>
          </a:p>
          <a:p>
            <a:pPr lvl="1"/>
            <a:r>
              <a:rPr lang="en-US"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“Informal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review of both unregistered and registered DG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Settlement-Only DG of 849 MW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279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Next SAWG Meeting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28</a:t>
            </a:r>
            <a:r>
              <a:rPr lang="en-US" sz="22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13</a:t>
            </a:r>
            <a:r>
              <a:rPr 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SARA and CDR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SARA model updates</a:t>
            </a:r>
          </a:p>
          <a:p>
            <a:pPr marL="457200" lvl="1" indent="0"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32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2F5E0E-2CBD-45B1-B655-24315E7D52A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ce0c983-095b-4ab2-a133-4fa3e902b0f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10711</TotalTime>
  <Words>830</Words>
  <Application>Microsoft Office PowerPoint</Application>
  <PresentationFormat>On-screen Show (4:3)</PresentationFormat>
  <Paragraphs>111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Supply Analysis Working Group Report to WMS</vt:lpstr>
      <vt:lpstr>SAWG Open Action Items from WMS </vt:lpstr>
      <vt:lpstr>SAWG April Meeting  – Final Summer SARA &amp; CDR Release Plans  </vt:lpstr>
      <vt:lpstr>SAWG April Meeting </vt:lpstr>
      <vt:lpstr>SAWG Update - CONE Assignment from TAC</vt:lpstr>
      <vt:lpstr>SAWG Update - CONE Assignment from TAC</vt:lpstr>
      <vt:lpstr>SAWG April Meeting  – Probabilistic SARA </vt:lpstr>
      <vt:lpstr>SAWG April Meeting </vt:lpstr>
      <vt:lpstr>Next SAWG Meeting 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Caitlin Smith</cp:lastModifiedBy>
  <cp:revision>143</cp:revision>
  <cp:lastPrinted>2020-03-02T15:57:53Z</cp:lastPrinted>
  <dcterms:created xsi:type="dcterms:W3CDTF">2018-10-08T15:17:08Z</dcterms:created>
  <dcterms:modified xsi:type="dcterms:W3CDTF">2020-05-04T18:09:54Z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