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8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2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9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9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5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Protection Working Group (SPWG)</a:t>
            </a:r>
            <a:br>
              <a:rPr lang="en-US" dirty="0" smtClean="0"/>
            </a:br>
            <a:r>
              <a:rPr lang="en-US" dirty="0" smtClean="0"/>
              <a:t>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07,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Chair: John Karlik, PE</a:t>
            </a:r>
          </a:p>
          <a:p>
            <a:r>
              <a:rPr lang="en-US" dirty="0" smtClean="0"/>
              <a:t>Vice-Chair: Vincent Roberts, 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8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Regional </a:t>
            </a:r>
            <a:r>
              <a:rPr lang="en-US" sz="2800" dirty="0" err="1"/>
              <a:t>Misoperation</a:t>
            </a:r>
            <a:r>
              <a:rPr lang="en-US" sz="2800" dirty="0"/>
              <a:t> Rate Comparison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475" y="1076760"/>
            <a:ext cx="8275051" cy="470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19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Summary of Human Performance Issues noted for 2019 Q4: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</a:t>
            </a:r>
            <a:r>
              <a:rPr lang="en-US" sz="1600" dirty="0" err="1"/>
              <a:t>misoperated</a:t>
            </a:r>
            <a:r>
              <a:rPr lang="en-US" sz="1600" dirty="0"/>
              <a:t> during a fault due to out-of-date firmware.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breaker </a:t>
            </a:r>
            <a:r>
              <a:rPr lang="en-US" sz="1600" dirty="0" err="1"/>
              <a:t>overtripped</a:t>
            </a:r>
            <a:r>
              <a:rPr lang="en-US" sz="1600" dirty="0"/>
              <a:t> during a fault due to an unintentionally grounded coaxial cable due to an as-left personnel error.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Failure to Trip/Slow Trip </a:t>
            </a:r>
            <a:r>
              <a:rPr lang="en-US" sz="1600" dirty="0" err="1"/>
              <a:t>Misoperations</a:t>
            </a:r>
            <a:r>
              <a:rPr lang="en-US" sz="1600" dirty="0"/>
              <a:t> in 2019 Q4: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capacitor bank protection failed to trip during a fault due to a block trip function that was inadvertently set too low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wind plant feeder breaker failed to trip during a fault due to a bad cable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Q4</a:t>
            </a:r>
          </a:p>
        </p:txBody>
      </p:sp>
    </p:spTree>
    <p:extLst>
      <p:ext uri="{BB962C8B-B14F-4D97-AF65-F5344CB8AC3E}">
        <p14:creationId xmlns:p14="http://schemas.microsoft.com/office/powerpoint/2010/main" val="42370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05000" y="76200"/>
            <a:ext cx="8316686" cy="856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Corrective Action Plan Metrics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6019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 days from date of </a:t>
            </a:r>
            <a:r>
              <a:rPr lang="en-US" dirty="0" err="1"/>
              <a:t>misoperation</a:t>
            </a:r>
            <a:r>
              <a:rPr lang="en-US" dirty="0"/>
              <a:t> to “Corrective Action Complete”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723" y="901678"/>
            <a:ext cx="7175241" cy="51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1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Protection System – </a:t>
            </a:r>
            <a:endParaRPr lang="en-US" b="0" i="1" dirty="0" smtClean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741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Composite Protection System - </a:t>
            </a:r>
            <a:r>
              <a:rPr lang="en-US" b="0" i="1" dirty="0" smtClean="0"/>
              <a:t>The </a:t>
            </a:r>
            <a:r>
              <a:rPr lang="en-US" b="0" i="1" dirty="0"/>
              <a:t>total complement of Protection System(s) that </a:t>
            </a:r>
            <a:r>
              <a:rPr lang="en-US" b="0" i="1" dirty="0" smtClean="0"/>
              <a:t>function collectively </a:t>
            </a:r>
            <a:r>
              <a:rPr lang="en-US" b="0" i="1" dirty="0"/>
              <a:t>to protect an Element. Backup protection provided by a different </a:t>
            </a:r>
            <a:r>
              <a:rPr lang="en-US" b="0" i="1" dirty="0" smtClean="0"/>
              <a:t>Element’s Protection </a:t>
            </a:r>
            <a:r>
              <a:rPr lang="en-US" b="0" i="1" dirty="0"/>
              <a:t>System(s) is excluded</a:t>
            </a:r>
            <a:r>
              <a:rPr lang="en-US" b="0" i="1" dirty="0" smtClean="0"/>
              <a:t>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0668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49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held on March 4, 2020</a:t>
            </a:r>
          </a:p>
          <a:p>
            <a:r>
              <a:rPr lang="en-US" dirty="0" smtClean="0"/>
              <a:t>Topics Discussed:</a:t>
            </a:r>
          </a:p>
          <a:p>
            <a:pPr lvl="1"/>
            <a:r>
              <a:rPr lang="en-US" dirty="0" smtClean="0"/>
              <a:t>Impact of Inverter-Based Resources (IBR) on ERCOT  Grid Protection</a:t>
            </a:r>
          </a:p>
          <a:p>
            <a:pPr lvl="1"/>
            <a:r>
              <a:rPr lang="en-US" dirty="0" smtClean="0"/>
              <a:t>2019 Q4 Protection System </a:t>
            </a:r>
            <a:r>
              <a:rPr lang="en-US" dirty="0" err="1" smtClean="0"/>
              <a:t>Misoperations</a:t>
            </a:r>
            <a:endParaRPr lang="en-US" dirty="0" smtClean="0"/>
          </a:p>
          <a:p>
            <a:r>
              <a:rPr lang="en-US" dirty="0" smtClean="0"/>
              <a:t>Next meeting is scheduled July 22-23, 2020</a:t>
            </a:r>
          </a:p>
        </p:txBody>
      </p:sp>
    </p:spTree>
    <p:extLst>
      <p:ext uri="{BB962C8B-B14F-4D97-AF65-F5344CB8AC3E}">
        <p14:creationId xmlns:p14="http://schemas.microsoft.com/office/powerpoint/2010/main" val="209072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 of IBRs on ERCOT Grid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8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IBRs on ERCOT Grid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provided background information to SPWG members and discussions were held concerning the following:</a:t>
            </a:r>
          </a:p>
          <a:p>
            <a:pPr lvl="1"/>
            <a:r>
              <a:rPr lang="en-US" dirty="0" smtClean="0"/>
              <a:t>Short circuit modeling</a:t>
            </a:r>
          </a:p>
          <a:p>
            <a:pPr lvl="1"/>
            <a:r>
              <a:rPr lang="en-US" dirty="0" smtClean="0"/>
              <a:t>Protection best practices</a:t>
            </a:r>
          </a:p>
          <a:p>
            <a:pPr lvl="1"/>
            <a:r>
              <a:rPr lang="en-US" dirty="0" smtClean="0"/>
              <a:t>Facility interconnection requests</a:t>
            </a:r>
          </a:p>
          <a:p>
            <a:r>
              <a:rPr lang="en-US" dirty="0" smtClean="0"/>
              <a:t>Action Items</a:t>
            </a:r>
          </a:p>
          <a:p>
            <a:pPr lvl="1"/>
            <a:r>
              <a:rPr lang="en-US" dirty="0" smtClean="0"/>
              <a:t>Survey TSPs regarding concerns and issues surrounding IBRs</a:t>
            </a:r>
          </a:p>
          <a:p>
            <a:pPr lvl="1"/>
            <a:r>
              <a:rPr lang="en-US" dirty="0" smtClean="0"/>
              <a:t>Hold an SPWG workshop to discuss survey results and determine if further action is required</a:t>
            </a:r>
          </a:p>
        </p:txBody>
      </p:sp>
    </p:spTree>
    <p:extLst>
      <p:ext uri="{BB962C8B-B14F-4D97-AF65-F5344CB8AC3E}">
        <p14:creationId xmlns:p14="http://schemas.microsoft.com/office/powerpoint/2010/main" val="185575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2019 Q4 Protection System </a:t>
            </a:r>
            <a:r>
              <a:rPr lang="en-US" dirty="0" err="1" smtClean="0"/>
              <a:t>Misoperations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5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2014-2019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38200"/>
            <a:ext cx="914409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2014-2019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32598"/>
            <a:ext cx="9168624" cy="463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2014-2019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435" y="940032"/>
            <a:ext cx="9136566" cy="460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733800" y="838200"/>
          <a:ext cx="3886200" cy="563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2019 Q4</a:t>
            </a:r>
          </a:p>
        </p:txBody>
      </p:sp>
    </p:spTree>
    <p:extLst>
      <p:ext uri="{BB962C8B-B14F-4D97-AF65-F5344CB8AC3E}">
        <p14:creationId xmlns:p14="http://schemas.microsoft.com/office/powerpoint/2010/main" val="2871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776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System Protection Working Group (SPWG) Update to ROS</vt:lpstr>
      <vt:lpstr>SPWG Meeting</vt:lpstr>
      <vt:lpstr>Impact of IBRs on ERCOT Grid Protection</vt:lpstr>
      <vt:lpstr>Impact of IBRs on ERCOT Grid Protection</vt:lpstr>
      <vt:lpstr>2019 Q4 Protection System Misoperations</vt:lpstr>
      <vt:lpstr>PowerPoint Presentation</vt:lpstr>
      <vt:lpstr>PowerPoint Presentation</vt:lpstr>
      <vt:lpstr>PowerPoint Presentation</vt:lpstr>
      <vt:lpstr>Protection System Misoperations – 2019 Q4</vt:lpstr>
      <vt:lpstr>Regional Misoperation Rate Comparison</vt:lpstr>
      <vt:lpstr>PowerPoint Presentation</vt:lpstr>
      <vt:lpstr>PowerPoint Presentation</vt:lpstr>
      <vt:lpstr>Definitions</vt:lpstr>
      <vt:lpstr>Definitions</vt:lpstr>
      <vt:lpstr>Definitions</vt:lpstr>
      <vt:lpstr>Definitions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Protection Working Group (SPWG) Update to ROS</dc:title>
  <dc:creator>Karlik, John</dc:creator>
  <cp:lastModifiedBy>Karlik, John</cp:lastModifiedBy>
  <cp:revision>3</cp:revision>
  <dcterms:created xsi:type="dcterms:W3CDTF">2020-04-09T23:35:20Z</dcterms:created>
  <dcterms:modified xsi:type="dcterms:W3CDTF">2020-04-27T20:09:45Z</dcterms:modified>
</cp:coreProperties>
</file>