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61"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930" autoAdjust="0"/>
  </p:normalViewPr>
  <p:slideViewPr>
    <p:cSldViewPr snapToGrid="0">
      <p:cViewPr varScale="1">
        <p:scale>
          <a:sx n="96" d="100"/>
          <a:sy n="96" d="100"/>
        </p:scale>
        <p:origin x="11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0D2364-55CA-4022-9E87-271E59AEFD16}" type="datetimeFigureOut">
              <a:rPr lang="en-US" smtClean="0"/>
              <a:t>4/25/2020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80A6A6-B496-45C3-BE17-8F4992B00721}" type="slidenum">
              <a:rPr lang="en-US" smtClean="0"/>
              <a:t>‹#›</a:t>
            </a:fld>
            <a:endParaRPr lang="en-US"/>
          </a:p>
        </p:txBody>
      </p:sp>
    </p:spTree>
    <p:extLst>
      <p:ext uri="{BB962C8B-B14F-4D97-AF65-F5344CB8AC3E}">
        <p14:creationId xmlns:p14="http://schemas.microsoft.com/office/powerpoint/2010/main" val="4160336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58527A8-8604-4038-8918-F03D43BB0802}" type="slidenum">
              <a:rPr lang="en-US" altLang="en-US" smtClean="0">
                <a:latin typeface="Calibri" panose="020F0502020204030204" pitchFamily="34" charset="0"/>
              </a:rPr>
              <a:pPr/>
              <a:t>1</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503078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61E7AB-86D9-4FED-8B18-A067C457F60F}" type="slidenum">
              <a:rPr lang="en-US" altLang="en-US" smtClean="0">
                <a:latin typeface="Calibri" panose="020F0502020204030204" pitchFamily="34" charset="0"/>
              </a:rPr>
              <a:pPr/>
              <a:t>2</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334243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21510"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1D45E1F-2BB5-4279-9AE1-8F2AD38B36DE}" type="slidenum">
              <a:rPr lang="en-US" altLang="en-US" smtClean="0">
                <a:latin typeface="Calibri" panose="020F0502020204030204" pitchFamily="34" charset="0"/>
              </a:rPr>
              <a:pPr/>
              <a:t>5</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806581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688009-EA03-4178-AB0A-0F6BBB4FF53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2008754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88009-EA03-4178-AB0A-0F6BBB4FF53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107265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88009-EA03-4178-AB0A-0F6BBB4FF53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101446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88009-EA03-4178-AB0A-0F6BBB4FF53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853071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688009-EA03-4178-AB0A-0F6BBB4FF53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3292178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688009-EA03-4178-AB0A-0F6BBB4FF537}"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2404641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688009-EA03-4178-AB0A-0F6BBB4FF537}" type="datetimeFigureOut">
              <a:rPr lang="en-US" smtClean="0"/>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285455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688009-EA03-4178-AB0A-0F6BBB4FF537}" type="datetimeFigureOut">
              <a:rPr lang="en-US" smtClean="0"/>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27070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88009-EA03-4178-AB0A-0F6BBB4FF537}" type="datetimeFigureOut">
              <a:rPr lang="en-US" smtClean="0"/>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10827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88009-EA03-4178-AB0A-0F6BBB4FF537}"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1422231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88009-EA03-4178-AB0A-0F6BBB4FF537}"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5B8D8-5775-488F-A0A2-E7D55E44D6F9}" type="slidenum">
              <a:rPr lang="en-US" smtClean="0"/>
              <a:t>‹#›</a:t>
            </a:fld>
            <a:endParaRPr lang="en-US"/>
          </a:p>
        </p:txBody>
      </p:sp>
    </p:spTree>
    <p:extLst>
      <p:ext uri="{BB962C8B-B14F-4D97-AF65-F5344CB8AC3E}">
        <p14:creationId xmlns:p14="http://schemas.microsoft.com/office/powerpoint/2010/main" val="1273123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88009-EA03-4178-AB0A-0F6BBB4FF537}" type="datetimeFigureOut">
              <a:rPr lang="en-US" smtClean="0"/>
              <a:t>4/25/2020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5B8D8-5775-488F-A0A2-E7D55E44D6F9}" type="slidenum">
              <a:rPr lang="en-US" smtClean="0"/>
              <a:t>‹#›</a:t>
            </a:fld>
            <a:endParaRPr lang="en-US"/>
          </a:p>
        </p:txBody>
      </p:sp>
    </p:spTree>
    <p:extLst>
      <p:ext uri="{BB962C8B-B14F-4D97-AF65-F5344CB8AC3E}">
        <p14:creationId xmlns:p14="http://schemas.microsoft.com/office/powerpoint/2010/main" val="2813186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2173288" y="1143000"/>
            <a:ext cx="7086600" cy="2209800"/>
          </a:xfrm>
        </p:spPr>
        <p:txBody>
          <a:bodyPr>
            <a:normAutofit fontScale="90000"/>
          </a:bodyPr>
          <a:lstStyle/>
          <a:p>
            <a:pPr eaLnBrk="1" hangingPunct="1"/>
            <a:r>
              <a:rPr lang="en-US" altLang="en-US" smtClean="0">
                <a:latin typeface="Times New Roman" panose="02020603050405020304" pitchFamily="18" charset="0"/>
                <a:cs typeface="Times New Roman" panose="02020603050405020304" pitchFamily="18" charset="0"/>
              </a:rPr>
              <a:t/>
            </a:r>
            <a:br>
              <a:rPr lang="en-US" altLang="en-US" smtClean="0">
                <a:latin typeface="Times New Roman" panose="02020603050405020304" pitchFamily="18" charset="0"/>
                <a:cs typeface="Times New Roman" panose="02020603050405020304" pitchFamily="18" charset="0"/>
              </a:rPr>
            </a:br>
            <a:r>
              <a:rPr lang="en-US" altLang="en-US" sz="3600">
                <a:solidFill>
                  <a:srgbClr val="000000"/>
                </a:solidFill>
                <a:latin typeface="Times New Roman" panose="02020603050405020304" pitchFamily="18" charset="0"/>
                <a:cs typeface="Times New Roman" panose="02020603050405020304" pitchFamily="18" charset="0"/>
              </a:rPr>
              <a:t>Planning Geomagnetic Disturbance Task Force (PGDTF)</a:t>
            </a:r>
            <a:br>
              <a:rPr lang="en-US" altLang="en-US" sz="3600">
                <a:solidFill>
                  <a:srgbClr val="000000"/>
                </a:solidFill>
                <a:latin typeface="Times New Roman" panose="02020603050405020304" pitchFamily="18" charset="0"/>
                <a:cs typeface="Times New Roman" panose="02020603050405020304" pitchFamily="18" charset="0"/>
              </a:rPr>
            </a:br>
            <a:r>
              <a:rPr lang="en-US" altLang="en-US" sz="3600">
                <a:solidFill>
                  <a:srgbClr val="000000"/>
                </a:solidFill>
                <a:latin typeface="Times New Roman" panose="02020603050405020304" pitchFamily="18" charset="0"/>
                <a:cs typeface="Times New Roman" panose="02020603050405020304" pitchFamily="18" charset="0"/>
              </a:rPr>
              <a:t> Update to ROS</a:t>
            </a:r>
            <a:r>
              <a:rPr lang="en-US" altLang="en-US" smtClean="0">
                <a:latin typeface="Times New Roman" panose="02020603050405020304" pitchFamily="18" charset="0"/>
                <a:cs typeface="Times New Roman" panose="02020603050405020304" pitchFamily="18" charset="0"/>
              </a:rPr>
              <a:t/>
            </a:r>
            <a:br>
              <a:rPr lang="en-US" altLang="en-US" smtClean="0">
                <a:latin typeface="Times New Roman" panose="02020603050405020304" pitchFamily="18" charset="0"/>
                <a:cs typeface="Times New Roman" panose="02020603050405020304" pitchFamily="18" charset="0"/>
              </a:rPr>
            </a:br>
            <a:endParaRPr lang="en-US" altLang="en-US" smtClean="0">
              <a:latin typeface="Times New Roman" panose="02020603050405020304" pitchFamily="18" charset="0"/>
              <a:cs typeface="Times New Roman" panose="02020603050405020304" pitchFamily="18" charset="0"/>
            </a:endParaRPr>
          </a:p>
        </p:txBody>
      </p:sp>
      <p:sp>
        <p:nvSpPr>
          <p:cNvPr id="15363" name="Subtitle 2"/>
          <p:cNvSpPr>
            <a:spLocks noGrp="1"/>
          </p:cNvSpPr>
          <p:nvPr>
            <p:ph type="subTitle" idx="1"/>
          </p:nvPr>
        </p:nvSpPr>
        <p:spPr>
          <a:xfrm>
            <a:off x="2924174" y="2990849"/>
            <a:ext cx="5972175" cy="1695451"/>
          </a:xfrm>
        </p:spPr>
        <p:txBody>
          <a:bodyPr>
            <a:normAutofit fontScale="40000" lnSpcReduction="20000"/>
          </a:bodyPr>
          <a:lstStyle/>
          <a:p>
            <a:pPr eaLnBrk="1" hangingPunct="1"/>
            <a:endParaRPr lang="en-US" altLang="en-US" sz="2500" dirty="0" smtClean="0">
              <a:solidFill>
                <a:schemeClr val="tx1"/>
              </a:solidFill>
              <a:cs typeface="Arial" panose="020B0604020202020204" pitchFamily="34" charset="0"/>
            </a:endParaRPr>
          </a:p>
          <a:p>
            <a:pPr eaLnBrk="1" hangingPunct="1"/>
            <a:r>
              <a:rPr lang="en-US" altLang="en-US" sz="3600" dirty="0" smtClean="0">
                <a:solidFill>
                  <a:srgbClr val="898989"/>
                </a:solidFill>
                <a:latin typeface="Times New Roman" panose="02020603050405020304" pitchFamily="18" charset="0"/>
                <a:cs typeface="Times New Roman" panose="02020603050405020304" pitchFamily="18" charset="0"/>
              </a:rPr>
              <a:t>May 07, </a:t>
            </a:r>
            <a:r>
              <a:rPr lang="en-US" altLang="en-US" sz="3600" dirty="0">
                <a:solidFill>
                  <a:srgbClr val="898989"/>
                </a:solidFill>
                <a:latin typeface="Times New Roman" panose="02020603050405020304" pitchFamily="18" charset="0"/>
                <a:cs typeface="Times New Roman" panose="02020603050405020304" pitchFamily="18" charset="0"/>
              </a:rPr>
              <a:t>2020</a:t>
            </a:r>
          </a:p>
          <a:p>
            <a:pPr eaLnBrk="1" hangingPunct="1"/>
            <a:endParaRPr lang="en-US" altLang="en-US" sz="3600" dirty="0">
              <a:latin typeface="Times New Roman" panose="02020603050405020304" pitchFamily="18" charset="0"/>
              <a:cs typeface="Times New Roman" panose="02020603050405020304" pitchFamily="18" charset="0"/>
            </a:endParaRPr>
          </a:p>
          <a:p>
            <a:pPr eaLnBrk="1" hangingPunct="1"/>
            <a:r>
              <a:rPr lang="en-US" altLang="en-US" sz="3600" dirty="0" smtClean="0">
                <a:solidFill>
                  <a:srgbClr val="898989"/>
                </a:solidFill>
                <a:latin typeface="Times New Roman" panose="02020603050405020304" pitchFamily="18" charset="0"/>
                <a:cs typeface="Times New Roman" panose="02020603050405020304" pitchFamily="18" charset="0"/>
              </a:rPr>
              <a:t>Amjed Kandah</a:t>
            </a:r>
          </a:p>
          <a:p>
            <a:pPr eaLnBrk="1" hangingPunct="1"/>
            <a:r>
              <a:rPr lang="en-US" altLang="en-US" sz="3600" dirty="0" smtClean="0">
                <a:solidFill>
                  <a:srgbClr val="898989"/>
                </a:solidFill>
                <a:latin typeface="Times New Roman" panose="02020603050405020304" pitchFamily="18" charset="0"/>
                <a:cs typeface="Times New Roman" panose="02020603050405020304" pitchFamily="18" charset="0"/>
              </a:rPr>
              <a:t>2020 PGDTF Chair</a:t>
            </a:r>
          </a:p>
          <a:p>
            <a:pPr eaLnBrk="1" hangingPunct="1"/>
            <a:r>
              <a:rPr lang="en-US" altLang="en-US" dirty="0" smtClean="0">
                <a:solidFill>
                  <a:schemeClr val="tx1"/>
                </a:solidFill>
                <a:cs typeface="Arial" panose="020B0604020202020204" pitchFamily="34" charset="0"/>
              </a:rPr>
              <a:t> </a:t>
            </a:r>
          </a:p>
        </p:txBody>
      </p:sp>
      <p:sp>
        <p:nvSpPr>
          <p:cNvPr id="1536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83B9D9-D68F-4DD6-9121-B07B4F1F8BC2}" type="slidenum">
              <a:rPr lang="en-US" altLang="en-US" sz="1200">
                <a:solidFill>
                  <a:srgbClr val="898989"/>
                </a:solidFill>
              </a:rPr>
              <a:pPr>
                <a:spcBef>
                  <a:spcPct val="0"/>
                </a:spcBef>
                <a:buFontTx/>
                <a:buNone/>
              </a:pPr>
              <a:t>1</a:t>
            </a:fld>
            <a:endParaRPr lang="en-US" altLang="en-US" sz="1200">
              <a:solidFill>
                <a:srgbClr val="898989"/>
              </a:solidFill>
            </a:endParaRPr>
          </a:p>
        </p:txBody>
      </p:sp>
    </p:spTree>
    <p:extLst>
      <p:ext uri="{BB962C8B-B14F-4D97-AF65-F5344CB8AC3E}">
        <p14:creationId xmlns:p14="http://schemas.microsoft.com/office/powerpoint/2010/main" val="4246151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22313" y="274636"/>
            <a:ext cx="8458200" cy="212725"/>
          </a:xfrm>
        </p:spPr>
        <p:txBody>
          <a:bodyPr>
            <a:normAutofit fontScale="90000"/>
          </a:bodyPr>
          <a:lstStyle/>
          <a:p>
            <a:r>
              <a:rPr lang="en-US" altLang="en-US" sz="1600" dirty="0">
                <a:latin typeface="Times New Roman" panose="02020603050405020304" pitchFamily="18" charset="0"/>
                <a:cs typeface="Times New Roman" panose="02020603050405020304" pitchFamily="18" charset="0"/>
              </a:rPr>
              <a:t>PGDTF </a:t>
            </a:r>
            <a:r>
              <a:rPr lang="en-US" altLang="en-US" sz="1600" dirty="0" smtClean="0">
                <a:latin typeface="Times New Roman" panose="02020603050405020304" pitchFamily="18" charset="0"/>
                <a:cs typeface="Times New Roman" panose="02020603050405020304" pitchFamily="18" charset="0"/>
              </a:rPr>
              <a:t>Meeting – April 07,2020 </a:t>
            </a:r>
            <a:r>
              <a:rPr lang="en-US" altLang="en-US" sz="1600" dirty="0">
                <a:latin typeface="Times New Roman" panose="02020603050405020304" pitchFamily="18" charset="0"/>
                <a:cs typeface="Times New Roman" panose="02020603050405020304" pitchFamily="18" charset="0"/>
              </a:rPr>
              <a:t/>
            </a:r>
            <a:br>
              <a:rPr lang="en-US" altLang="en-US" sz="1600" dirty="0">
                <a:latin typeface="Times New Roman" panose="02020603050405020304" pitchFamily="18" charset="0"/>
                <a:cs typeface="Times New Roman" panose="02020603050405020304" pitchFamily="18" charset="0"/>
              </a:rPr>
            </a:br>
            <a:endParaRPr lang="en-US" altLang="en-US" sz="1100" dirty="0">
              <a:latin typeface="Times New Roman" panose="02020603050405020304" pitchFamily="18" charset="0"/>
              <a:cs typeface="Times New Roman" panose="02020603050405020304" pitchFamily="18" charset="0"/>
            </a:endParaRPr>
          </a:p>
        </p:txBody>
      </p:sp>
      <p:sp>
        <p:nvSpPr>
          <p:cNvPr id="17411" name="Content Placeholder 4"/>
          <p:cNvSpPr>
            <a:spLocks noGrp="1"/>
          </p:cNvSpPr>
          <p:nvPr>
            <p:ph idx="1"/>
          </p:nvPr>
        </p:nvSpPr>
        <p:spPr>
          <a:xfrm>
            <a:off x="635002" y="762000"/>
            <a:ext cx="9755186" cy="5776911"/>
          </a:xfrm>
        </p:spPr>
        <p:txBody>
          <a:bodyPr>
            <a:normAutofit/>
          </a:bodyPr>
          <a:lstStyle/>
          <a:p>
            <a:pPr marL="0" lvl="0" indent="0">
              <a:buNone/>
            </a:pPr>
            <a:r>
              <a:rPr lang="en-US" altLang="en-US" sz="2000" dirty="0" smtClean="0">
                <a:latin typeface="Times New Roman" panose="02020603050405020304" pitchFamily="18" charset="0"/>
                <a:cs typeface="Times New Roman" panose="02020603050405020304" pitchFamily="18" charset="0"/>
              </a:rPr>
              <a:t>ERCOT </a:t>
            </a:r>
            <a:r>
              <a:rPr lang="en-US" altLang="en-US" sz="2000" dirty="0">
                <a:latin typeface="Times New Roman" panose="02020603050405020304" pitchFamily="18" charset="0"/>
                <a:cs typeface="Times New Roman" panose="02020603050405020304" pitchFamily="18" charset="0"/>
              </a:rPr>
              <a:t>presented a draft </a:t>
            </a:r>
            <a:r>
              <a:rPr lang="en-US" altLang="en-US" sz="2000" dirty="0" smtClean="0">
                <a:latin typeface="Times New Roman" panose="02020603050405020304" pitchFamily="18" charset="0"/>
                <a:cs typeface="Times New Roman" panose="02020603050405020304" pitchFamily="18" charset="0"/>
              </a:rPr>
              <a:t>PGRR </a:t>
            </a:r>
            <a:r>
              <a:rPr lang="en-US" altLang="en-US" sz="2000" dirty="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incorporate TPL-007-4 changes that is going to </a:t>
            </a:r>
            <a:r>
              <a:rPr lang="en-US" sz="2000" dirty="0">
                <a:solidFill>
                  <a:srgbClr val="FF0000"/>
                </a:solidFill>
                <a:latin typeface="Times New Roman" panose="02020603050405020304" pitchFamily="18" charset="0"/>
                <a:cs typeface="Times New Roman" panose="02020603050405020304" pitchFamily="18" charset="0"/>
              </a:rPr>
              <a:t>effective on October 1, </a:t>
            </a:r>
            <a:r>
              <a:rPr lang="en-US" sz="2000" dirty="0" smtClean="0">
                <a:solidFill>
                  <a:srgbClr val="FF0000"/>
                </a:solidFill>
                <a:latin typeface="Times New Roman" panose="02020603050405020304" pitchFamily="18" charset="0"/>
                <a:cs typeface="Times New Roman" panose="02020603050405020304" pitchFamily="18" charset="0"/>
              </a:rPr>
              <a:t>2020</a:t>
            </a:r>
            <a:r>
              <a:rPr lang="en-US" sz="2000" dirty="0" smtClean="0">
                <a:latin typeface="Times New Roman" panose="02020603050405020304" pitchFamily="18" charset="0"/>
                <a:cs typeface="Times New Roman" panose="02020603050405020304" pitchFamily="18" charset="0"/>
              </a:rPr>
              <a:t>. </a:t>
            </a:r>
          </a:p>
          <a:p>
            <a:pPr marL="0" lvl="0" indent="0">
              <a:buNone/>
            </a:pPr>
            <a:endParaRPr lang="en-US" sz="16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The TPL-007-4 has two changes compared to the previous version</a:t>
            </a:r>
            <a:r>
              <a:rPr lang="en-US" sz="1800" dirty="0" smtClean="0">
                <a:latin typeface="Times New Roman" panose="02020603050405020304" pitchFamily="18" charset="0"/>
                <a:cs typeface="Times New Roman" panose="02020603050405020304" pitchFamily="18" charset="0"/>
              </a:rPr>
              <a:t>:</a:t>
            </a:r>
          </a:p>
          <a:p>
            <a:pPr lvl="2">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R7.4</a:t>
            </a:r>
            <a:r>
              <a:rPr lang="en-US" sz="1600" dirty="0">
                <a:latin typeface="Times New Roman" panose="02020603050405020304" pitchFamily="18" charset="0"/>
                <a:cs typeface="Times New Roman" panose="02020603050405020304" pitchFamily="18" charset="0"/>
              </a:rPr>
              <a:t>: CAP implementation request for extension if cannot be implemented within the timeline. This needs to be submitted to CEA. </a:t>
            </a:r>
          </a:p>
          <a:p>
            <a:pPr lvl="2">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R11: developing CAPs for GMD supplemental event vulnerability assessment</a:t>
            </a:r>
            <a:r>
              <a:rPr lang="en-US" sz="1600" dirty="0" smtClean="0">
                <a:latin typeface="Times New Roman" panose="02020603050405020304" pitchFamily="18" charset="0"/>
                <a:cs typeface="Times New Roman" panose="02020603050405020304" pitchFamily="18" charset="0"/>
              </a:rPr>
              <a:t>.</a:t>
            </a:r>
          </a:p>
          <a:p>
            <a:pPr marL="914400" lvl="2" indent="0">
              <a:buNone/>
            </a:pPr>
            <a:endParaRPr lang="en-US" sz="16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ERCOT will collaborate with TSPs and REs to develop CAPs. Also, TSPs and REs will submit their project revisions to ERCOT within 30 days then ERCOT will submit that to Texas RE. </a:t>
            </a:r>
            <a:endParaRPr lang="en-US" sz="1800" dirty="0" smtClean="0">
              <a:latin typeface="Times New Roman" panose="02020603050405020304" pitchFamily="18" charset="0"/>
              <a:cs typeface="Times New Roman" panose="02020603050405020304" pitchFamily="18" charset="0"/>
            </a:endParaRPr>
          </a:p>
          <a:p>
            <a:pPr marL="457200" lvl="1" indent="0">
              <a:buNone/>
            </a:pPr>
            <a:endParaRPr lang="en-US" sz="18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ERCOT will post the GMD vulnerability assessment reports and CAPs to ERCOT MIS within 90 days of development or revision</a:t>
            </a:r>
          </a:p>
          <a:p>
            <a:pPr marL="457200" lvl="1" indent="0">
              <a:buNone/>
            </a:pPr>
            <a:endParaRPr lang="en-US" sz="18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There was an agreement from PGDTF on the PGRR language</a:t>
            </a:r>
          </a:p>
          <a:p>
            <a:pPr marL="457200" indent="-457200">
              <a:spcBef>
                <a:spcPts val="300"/>
              </a:spcBef>
              <a:spcAft>
                <a:spcPts val="300"/>
              </a:spcAft>
              <a:buFont typeface="+mj-lt"/>
              <a:buAutoNum type="arabicPeriod"/>
              <a:defRPr/>
            </a:pPr>
            <a:endParaRPr lang="en-US" altLang="en-US" sz="2000" dirty="0">
              <a:latin typeface="Times New Roman" panose="02020603050405020304" pitchFamily="18" charset="0"/>
              <a:cs typeface="Times New Roman" panose="02020603050405020304" pitchFamily="18" charset="0"/>
            </a:endParaRPr>
          </a:p>
          <a:p>
            <a:pPr marL="1371600" lvl="2" indent="-457200">
              <a:spcBef>
                <a:spcPts val="300"/>
              </a:spcBef>
              <a:spcAft>
                <a:spcPts val="300"/>
              </a:spcAft>
              <a:buFont typeface="+mj-lt"/>
              <a:buAutoNum type="arabicPeriod"/>
              <a:defRPr/>
            </a:pPr>
            <a:endParaRPr lang="en-US" altLang="en-US" sz="800" dirty="0">
              <a:latin typeface="Times New Roman" panose="02020603050405020304" pitchFamily="18" charset="0"/>
              <a:cs typeface="Times New Roman" panose="02020603050405020304" pitchFamily="18" charset="0"/>
            </a:endParaRPr>
          </a:p>
          <a:p>
            <a:pPr lvl="1">
              <a:spcBef>
                <a:spcPct val="0"/>
              </a:spcBef>
              <a:spcAft>
                <a:spcPts val="300"/>
              </a:spcAft>
              <a:buFont typeface="Wingdings" panose="05000000000000000000" pitchFamily="2" charset="2"/>
              <a:buChar char="Ø"/>
              <a:defRPr/>
            </a:pPr>
            <a:endParaRPr lang="en-US" altLang="en-US" sz="1600" dirty="0">
              <a:latin typeface="Times New Roman" panose="02020603050405020304" pitchFamily="18" charset="0"/>
              <a:cs typeface="Times New Roman" panose="02020603050405020304" pitchFamily="18" charset="0"/>
            </a:endParaRPr>
          </a:p>
          <a:p>
            <a:pPr marL="857250" lvl="2" indent="0">
              <a:spcBef>
                <a:spcPct val="0"/>
              </a:spcBef>
              <a:spcAft>
                <a:spcPts val="300"/>
              </a:spcAft>
              <a:buNone/>
              <a:defRPr/>
            </a:pPr>
            <a:endParaRPr lang="en-US" altLang="en-US" sz="1200" dirty="0" smtClean="0">
              <a:latin typeface="Times New Roman" panose="02020603050405020304" pitchFamily="18" charset="0"/>
              <a:cs typeface="Times New Roman" panose="02020603050405020304" pitchFamily="18" charset="0"/>
            </a:endParaRPr>
          </a:p>
          <a:p>
            <a:pPr marL="319088" lvl="1" indent="-182563">
              <a:spcBef>
                <a:spcPct val="0"/>
              </a:spcBef>
              <a:spcAft>
                <a:spcPts val="300"/>
              </a:spcAft>
              <a:buNone/>
              <a:defRPr/>
            </a:pPr>
            <a:endParaRPr lang="en-US" altLang="en-US" sz="1200" dirty="0">
              <a:latin typeface="Times New Roman" panose="02020603050405020304" pitchFamily="18" charset="0"/>
              <a:cs typeface="Times New Roman" panose="02020603050405020304" pitchFamily="18" charset="0"/>
            </a:endParaRPr>
          </a:p>
          <a:p>
            <a:pPr marL="182563" indent="-182563">
              <a:spcBef>
                <a:spcPct val="0"/>
              </a:spcBef>
              <a:spcAft>
                <a:spcPts val="300"/>
              </a:spcAft>
              <a:buNone/>
              <a:defRPr/>
            </a:pPr>
            <a:endParaRPr lang="en-US" altLang="en-US" sz="2000" dirty="0">
              <a:latin typeface="Times New Roman" panose="02020603050405020304" pitchFamily="18" charset="0"/>
              <a:cs typeface="Times New Roman" panose="02020603050405020304" pitchFamily="18" charset="0"/>
            </a:endParaRPr>
          </a:p>
          <a:p>
            <a:pPr marL="182563" indent="-182563">
              <a:spcBef>
                <a:spcPct val="0"/>
              </a:spcBef>
              <a:spcAft>
                <a:spcPts val="300"/>
              </a:spcAft>
              <a:defRPr/>
            </a:pPr>
            <a:endParaRPr lang="en-US" altLang="en-US" sz="2000" dirty="0">
              <a:latin typeface="Times New Roman" panose="02020603050405020304" pitchFamily="18" charset="0"/>
              <a:cs typeface="Times New Roman" panose="02020603050405020304" pitchFamily="18" charset="0"/>
            </a:endParaRPr>
          </a:p>
          <a:p>
            <a:pPr marL="182563" indent="-182563">
              <a:spcBef>
                <a:spcPct val="0"/>
              </a:spcBef>
              <a:spcAft>
                <a:spcPts val="300"/>
              </a:spcAft>
              <a:defRPr/>
            </a:pPr>
            <a:endParaRPr lang="en-US" altLang="en-US" sz="2000" dirty="0">
              <a:latin typeface="Times New Roman" panose="02020603050405020304" pitchFamily="18" charset="0"/>
              <a:cs typeface="Times New Roman" panose="02020603050405020304" pitchFamily="18" charset="0"/>
            </a:endParaRPr>
          </a:p>
          <a:p>
            <a:pPr marL="182563" indent="-182563">
              <a:spcBef>
                <a:spcPct val="0"/>
              </a:spcBef>
              <a:spcAft>
                <a:spcPts val="600"/>
              </a:spcAft>
              <a:defRPr/>
            </a:pPr>
            <a:endParaRPr lang="en-US" altLang="en-US" sz="2000" dirty="0">
              <a:latin typeface="Times New Roman" panose="02020603050405020304" pitchFamily="18" charset="0"/>
              <a:cs typeface="Times New Roman" panose="02020603050405020304" pitchFamily="18" charset="0"/>
            </a:endParaRPr>
          </a:p>
          <a:p>
            <a:pPr marL="182563" indent="-182563">
              <a:buNone/>
              <a:defRPr/>
            </a:pPr>
            <a:endParaRPr lang="en-US" altLang="en-US" sz="2400" dirty="0">
              <a:latin typeface="Times New Roman" panose="02020603050405020304" pitchFamily="18" charset="0"/>
              <a:cs typeface="Times New Roman" panose="02020603050405020304" pitchFamily="18" charset="0"/>
            </a:endParaRPr>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1A23F34-DEC7-4447-A393-A2275869FFEB}" type="slidenum">
              <a:rPr lang="en-US" altLang="en-US" sz="1200">
                <a:solidFill>
                  <a:srgbClr val="898989"/>
                </a:solidFill>
              </a:rPr>
              <a:pPr>
                <a:spcBef>
                  <a:spcPct val="0"/>
                </a:spcBef>
                <a:buFontTx/>
                <a:buNone/>
              </a:pPr>
              <a:t>2</a:t>
            </a:fld>
            <a:endParaRPr lang="en-US" altLang="en-US" sz="1200" dirty="0">
              <a:solidFill>
                <a:srgbClr val="898989"/>
              </a:solidFill>
            </a:endParaRPr>
          </a:p>
        </p:txBody>
      </p:sp>
      <p:sp>
        <p:nvSpPr>
          <p:cNvPr id="6" name="Footer Placeholder 6"/>
          <p:cNvSpPr>
            <a:spLocks noGrp="1"/>
          </p:cNvSpPr>
          <p:nvPr>
            <p:ph type="ftr" sz="quarter" idx="11"/>
          </p:nvPr>
        </p:nvSpPr>
        <p:spPr>
          <a:xfrm>
            <a:off x="4343400" y="6386514"/>
            <a:ext cx="2895600" cy="365125"/>
          </a:xfrm>
        </p:spPr>
        <p:txBody>
          <a:bodyPr/>
          <a:lstStyle/>
          <a:p>
            <a:pPr>
              <a:defRPr/>
            </a:pPr>
            <a:r>
              <a:rPr lang="en-US" dirty="0" smtClean="0">
                <a:latin typeface="Times New Roman" panose="02020603050405020304" pitchFamily="18" charset="0"/>
                <a:cs typeface="Times New Roman" panose="02020603050405020304" pitchFamily="18" charset="0"/>
              </a:rPr>
              <a:t>05/07/2020 ROS Meeting</a:t>
            </a:r>
            <a:endParaRPr lang="en-US" dirty="0">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a:off x="722313" y="469902"/>
            <a:ext cx="8521700" cy="3175"/>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1567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175" y="730250"/>
            <a:ext cx="10515600" cy="5422072"/>
          </a:xfrm>
        </p:spPr>
        <p:txBody>
          <a:bodyPr>
            <a:normAutofit/>
          </a:bodyPr>
          <a:lstStyle/>
          <a:p>
            <a:pPr marL="0" indent="0">
              <a:spcBef>
                <a:spcPts val="300"/>
              </a:spcBef>
              <a:spcAft>
                <a:spcPts val="300"/>
              </a:spcAft>
              <a:buNone/>
              <a:defRPr/>
            </a:pPr>
            <a:r>
              <a:rPr lang="en-US" altLang="en-US" sz="2000" dirty="0">
                <a:latin typeface="Times New Roman" panose="02020603050405020304" pitchFamily="18" charset="0"/>
                <a:cs typeface="Times New Roman" panose="02020603050405020304" pitchFamily="18" charset="0"/>
              </a:rPr>
              <a:t>ERCOT presented a draft NOGRR to establish a process to obtain GIC monitor data and geomagnetic field data per R12 and R13</a:t>
            </a:r>
            <a:r>
              <a:rPr lang="en-US" altLang="en-US" sz="2000" dirty="0" smtClean="0">
                <a:latin typeface="Times New Roman" panose="02020603050405020304" pitchFamily="18" charset="0"/>
                <a:cs typeface="Times New Roman" panose="02020603050405020304" pitchFamily="18" charset="0"/>
              </a:rPr>
              <a:t>.</a:t>
            </a:r>
          </a:p>
          <a:p>
            <a:pPr marL="0" indent="0">
              <a:spcBef>
                <a:spcPts val="300"/>
              </a:spcBef>
              <a:spcAft>
                <a:spcPts val="300"/>
              </a:spcAft>
              <a:buNone/>
              <a:defRPr/>
            </a:pPr>
            <a:endParaRPr lang="en-US" altLang="en-US" sz="2000" dirty="0">
              <a:latin typeface="Times New Roman" panose="02020603050405020304" pitchFamily="18" charset="0"/>
              <a:cs typeface="Times New Roman" panose="02020603050405020304" pitchFamily="18" charset="0"/>
            </a:endParaRPr>
          </a:p>
          <a:p>
            <a:pPr lvl="1">
              <a:spcBef>
                <a:spcPts val="300"/>
              </a:spcBef>
              <a:spcAft>
                <a:spcPts val="300"/>
              </a:spcAft>
              <a:buFont typeface="Wingdings" panose="05000000000000000000" pitchFamily="2" charset="2"/>
              <a:buChar char="Ø"/>
              <a:defRPr/>
            </a:pPr>
            <a:r>
              <a:rPr lang="en-US" sz="1800" dirty="0">
                <a:latin typeface="Times New Roman" panose="02020603050405020304" pitchFamily="18" charset="0"/>
                <a:cs typeface="Times New Roman" panose="02020603050405020304" pitchFamily="18" charset="0"/>
              </a:rPr>
              <a:t>TSPs and REs shall notify ERCOT on an annual basis, by October 31, of any addition of, or change to, equipment for recording GMD measurement data installed at their facilities</a:t>
            </a:r>
            <a:r>
              <a:rPr lang="en-US" sz="1800" dirty="0" smtClean="0">
                <a:latin typeface="Times New Roman" panose="02020603050405020304" pitchFamily="18" charset="0"/>
                <a:cs typeface="Times New Roman" panose="02020603050405020304" pitchFamily="18" charset="0"/>
              </a:rPr>
              <a:t>.</a:t>
            </a:r>
          </a:p>
          <a:p>
            <a:pPr marL="457200" lvl="1" indent="0">
              <a:spcBef>
                <a:spcPts val="300"/>
              </a:spcBef>
              <a:spcAft>
                <a:spcPts val="300"/>
              </a:spcAft>
              <a:buNone/>
              <a:defRPr/>
            </a:pPr>
            <a:endParaRPr lang="en-US" sz="1800" dirty="0">
              <a:latin typeface="Times New Roman" panose="02020603050405020304" pitchFamily="18" charset="0"/>
              <a:cs typeface="Times New Roman" panose="02020603050405020304" pitchFamily="18" charset="0"/>
            </a:endParaRPr>
          </a:p>
          <a:p>
            <a:pPr lvl="1">
              <a:spcBef>
                <a:spcPts val="300"/>
              </a:spcBef>
              <a:spcAft>
                <a:spcPts val="300"/>
              </a:spcAft>
              <a:buFont typeface="Wingdings" panose="05000000000000000000" pitchFamily="2" charset="2"/>
              <a:buChar char="Ø"/>
              <a:defRPr/>
            </a:pPr>
            <a:r>
              <a:rPr lang="en-US" sz="1800" dirty="0">
                <a:latin typeface="Times New Roman" panose="02020603050405020304" pitchFamily="18" charset="0"/>
                <a:cs typeface="Times New Roman" panose="02020603050405020304" pitchFamily="18" charset="0"/>
              </a:rPr>
              <a:t>TSPs and REs that owns GMD measurement data will have to provide the data to ERCOT within 30 days when requested</a:t>
            </a:r>
            <a:r>
              <a:rPr lang="en-US" sz="1800" dirty="0" smtClean="0">
                <a:latin typeface="Times New Roman" panose="02020603050405020304" pitchFamily="18" charset="0"/>
                <a:cs typeface="Times New Roman" panose="02020603050405020304" pitchFamily="18" charset="0"/>
              </a:rPr>
              <a:t>.</a:t>
            </a:r>
          </a:p>
          <a:p>
            <a:pPr marL="457200" lvl="1" indent="0">
              <a:spcBef>
                <a:spcPts val="300"/>
              </a:spcBef>
              <a:spcAft>
                <a:spcPts val="300"/>
              </a:spcAft>
              <a:buNone/>
              <a:defRPr/>
            </a:pPr>
            <a:endParaRPr lang="en-US" sz="1800" dirty="0">
              <a:latin typeface="Times New Roman" panose="02020603050405020304" pitchFamily="18" charset="0"/>
              <a:cs typeface="Times New Roman" panose="02020603050405020304" pitchFamily="18" charset="0"/>
            </a:endParaRPr>
          </a:p>
          <a:p>
            <a:pPr lvl="1">
              <a:spcBef>
                <a:spcPts val="300"/>
              </a:spcBef>
              <a:spcAft>
                <a:spcPts val="300"/>
              </a:spcAft>
              <a:buFont typeface="Wingdings" panose="05000000000000000000" pitchFamily="2" charset="2"/>
              <a:buChar char="Ø"/>
              <a:defRPr/>
            </a:pPr>
            <a:r>
              <a:rPr lang="en-US" sz="1800" dirty="0">
                <a:latin typeface="Times New Roman" panose="02020603050405020304" pitchFamily="18" charset="0"/>
                <a:cs typeface="Times New Roman" panose="02020603050405020304" pitchFamily="18" charset="0"/>
              </a:rPr>
              <a:t>ERCOT also added a section for GMD measurement data processes in the GIC System Model Procedure manual</a:t>
            </a:r>
          </a:p>
          <a:p>
            <a:pPr lvl="2">
              <a:spcBef>
                <a:spcPts val="300"/>
              </a:spcBef>
              <a:spcAft>
                <a:spcPts val="300"/>
              </a:spcAft>
              <a:buFont typeface="Wingdings" panose="05000000000000000000" pitchFamily="2" charset="2"/>
              <a:buChar char="Ø"/>
              <a:defRPr/>
            </a:pPr>
            <a:r>
              <a:rPr lang="en-US" altLang="en-US" sz="1600" dirty="0" smtClean="0">
                <a:latin typeface="Times New Roman" panose="02020603050405020304" pitchFamily="18" charset="0"/>
                <a:cs typeface="Times New Roman" panose="02020603050405020304" pitchFamily="18" charset="0"/>
              </a:rPr>
              <a:t>TSPs and REs are responsible </a:t>
            </a:r>
            <a:r>
              <a:rPr lang="en-US" sz="1600" dirty="0" smtClean="0">
                <a:latin typeface="Times New Roman" panose="02020603050405020304" pitchFamily="18" charset="0"/>
                <a:cs typeface="Times New Roman" panose="02020603050405020304" pitchFamily="18" charset="0"/>
              </a:rPr>
              <a:t>for reporting any GMD measurement data recorded from equipment installed at their facilities to NERC and will also make that data available to ERCOT, upon request</a:t>
            </a:r>
          </a:p>
          <a:p>
            <a:pPr lvl="2">
              <a:spcBef>
                <a:spcPts val="300"/>
              </a:spcBef>
              <a:spcAft>
                <a:spcPts val="300"/>
              </a:spcAft>
              <a:buFont typeface="Wingdings" panose="05000000000000000000" pitchFamily="2" charset="2"/>
              <a:buChar char="Ø"/>
              <a:defRPr/>
            </a:pPr>
            <a:r>
              <a:rPr lang="en-US" altLang="en-US" sz="1600" dirty="0" smtClean="0">
                <a:latin typeface="Times New Roman" panose="02020603050405020304" pitchFamily="18" charset="0"/>
                <a:cs typeface="Times New Roman" panose="02020603050405020304" pitchFamily="18" charset="0"/>
              </a:rPr>
              <a:t>If </a:t>
            </a:r>
            <a:r>
              <a:rPr lang="en-US" altLang="en-US" sz="1600" dirty="0">
                <a:latin typeface="Times New Roman" panose="02020603050405020304" pitchFamily="18" charset="0"/>
                <a:cs typeface="Times New Roman" panose="02020603050405020304" pitchFamily="18" charset="0"/>
              </a:rPr>
              <a:t>no TSP or RE </a:t>
            </a:r>
            <a:r>
              <a:rPr lang="en-US" sz="1600" dirty="0">
                <a:latin typeface="Times New Roman" panose="02020603050405020304" pitchFamily="18" charset="0"/>
                <a:cs typeface="Times New Roman" panose="02020603050405020304" pitchFamily="18" charset="0"/>
              </a:rPr>
              <a:t>with facilities in the ERCOT System has a GIC monitor or magnetometer installed at their facilities, ERCOT will, at the direction of the PGDTF, obtain data from publicly available </a:t>
            </a:r>
            <a:r>
              <a:rPr lang="en-US" sz="1600" dirty="0" smtClean="0">
                <a:latin typeface="Times New Roman" panose="02020603050405020304" pitchFamily="18" charset="0"/>
                <a:cs typeface="Times New Roman" panose="02020603050405020304" pitchFamily="18" charset="0"/>
              </a:rPr>
              <a:t>sources</a:t>
            </a:r>
          </a:p>
          <a:p>
            <a:pPr lvl="2">
              <a:spcBef>
                <a:spcPts val="300"/>
              </a:spcBef>
              <a:spcAft>
                <a:spcPts val="300"/>
              </a:spcAft>
              <a:buFont typeface="Wingdings" panose="05000000000000000000" pitchFamily="2" charset="2"/>
              <a:buChar char="Ø"/>
              <a:defRPr/>
            </a:pPr>
            <a:endParaRPr lang="en-US" altLang="en-US" sz="1600" dirty="0">
              <a:latin typeface="Times New Roman" panose="02020603050405020304" pitchFamily="18" charset="0"/>
              <a:cs typeface="Times New Roman" panose="02020603050405020304" pitchFamily="18" charset="0"/>
            </a:endParaRPr>
          </a:p>
          <a:p>
            <a:pPr lvl="1">
              <a:spcBef>
                <a:spcPts val="300"/>
              </a:spcBef>
              <a:spcAft>
                <a:spcPts val="300"/>
              </a:spcAft>
              <a:buFont typeface="Wingdings" panose="05000000000000000000" pitchFamily="2" charset="2"/>
              <a:buChar char="Ø"/>
              <a:defRPr/>
            </a:pPr>
            <a:r>
              <a:rPr lang="en-US" sz="1800" dirty="0">
                <a:latin typeface="Times New Roman" panose="02020603050405020304" pitchFamily="18" charset="0"/>
                <a:cs typeface="Times New Roman" panose="02020603050405020304" pitchFamily="18" charset="0"/>
              </a:rPr>
              <a:t>There was an agreement from PGDTF on the </a:t>
            </a:r>
            <a:r>
              <a:rPr lang="en-US" sz="1800" dirty="0" smtClean="0">
                <a:latin typeface="Times New Roman" panose="02020603050405020304" pitchFamily="18" charset="0"/>
                <a:cs typeface="Times New Roman" panose="02020603050405020304" pitchFamily="18" charset="0"/>
              </a:rPr>
              <a:t>NOGRR language</a:t>
            </a:r>
            <a:endParaRPr lang="en-US" sz="1800" dirty="0">
              <a:latin typeface="Times New Roman" panose="02020603050405020304" pitchFamily="18" charset="0"/>
              <a:cs typeface="Times New Roman" panose="02020603050405020304" pitchFamily="18" charset="0"/>
            </a:endParaRPr>
          </a:p>
          <a:p>
            <a:pPr lvl="1">
              <a:spcBef>
                <a:spcPts val="300"/>
              </a:spcBef>
              <a:spcAft>
                <a:spcPts val="300"/>
              </a:spcAft>
              <a:buFont typeface="Wingdings" panose="05000000000000000000" pitchFamily="2" charset="2"/>
              <a:buChar char="Ø"/>
              <a:defRPr/>
            </a:pPr>
            <a:endParaRPr lang="en-US" altLang="en-US"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Title 1"/>
          <p:cNvSpPr>
            <a:spLocks noGrp="1"/>
          </p:cNvSpPr>
          <p:nvPr>
            <p:ph type="title"/>
          </p:nvPr>
        </p:nvSpPr>
        <p:spPr>
          <a:xfrm>
            <a:off x="722313" y="274636"/>
            <a:ext cx="8458200" cy="212725"/>
          </a:xfrm>
        </p:spPr>
        <p:txBody>
          <a:bodyPr>
            <a:normAutofit fontScale="90000"/>
          </a:bodyPr>
          <a:lstStyle/>
          <a:p>
            <a:r>
              <a:rPr lang="en-US" altLang="en-US" sz="1600" dirty="0">
                <a:latin typeface="Times New Roman" panose="02020603050405020304" pitchFamily="18" charset="0"/>
                <a:cs typeface="Times New Roman" panose="02020603050405020304" pitchFamily="18" charset="0"/>
              </a:rPr>
              <a:t>PGDTF </a:t>
            </a:r>
            <a:r>
              <a:rPr lang="en-US" altLang="en-US" sz="1600" dirty="0" smtClean="0">
                <a:latin typeface="Times New Roman" panose="02020603050405020304" pitchFamily="18" charset="0"/>
                <a:cs typeface="Times New Roman" panose="02020603050405020304" pitchFamily="18" charset="0"/>
              </a:rPr>
              <a:t>Meeting – April 07,2020 </a:t>
            </a:r>
            <a:r>
              <a:rPr lang="en-US" altLang="en-US" sz="1600" dirty="0">
                <a:latin typeface="Times New Roman" panose="02020603050405020304" pitchFamily="18" charset="0"/>
                <a:cs typeface="Times New Roman" panose="02020603050405020304" pitchFamily="18" charset="0"/>
              </a:rPr>
              <a:t/>
            </a:r>
            <a:br>
              <a:rPr lang="en-US" altLang="en-US" sz="1600" dirty="0">
                <a:latin typeface="Times New Roman" panose="02020603050405020304" pitchFamily="18" charset="0"/>
                <a:cs typeface="Times New Roman" panose="02020603050405020304" pitchFamily="18" charset="0"/>
              </a:rPr>
            </a:br>
            <a:endParaRPr lang="en-US" altLang="en-US" sz="1100" dirty="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722313" y="469902"/>
            <a:ext cx="8521700" cy="31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 name="Slide Number Placeholder 3"/>
          <p:cNvSpPr>
            <a:spLocks noGrp="1"/>
          </p:cNvSpPr>
          <p:nvPr>
            <p:ph type="sldNum" sz="quarter" idx="12"/>
          </p:nvPr>
        </p:nvSpPr>
        <p:spPr bwMode="auto">
          <a:xfrm>
            <a:off x="8610600" y="63563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dirty="0" smtClean="0">
                <a:solidFill>
                  <a:srgbClr val="898989"/>
                </a:solidFill>
              </a:rPr>
              <a:t>3</a:t>
            </a:r>
            <a:endParaRPr lang="en-US" altLang="en-US" sz="1200" dirty="0">
              <a:solidFill>
                <a:srgbClr val="898989"/>
              </a:solidFill>
            </a:endParaRPr>
          </a:p>
        </p:txBody>
      </p:sp>
      <p:sp>
        <p:nvSpPr>
          <p:cNvPr id="7" name="Footer Placeholder 6"/>
          <p:cNvSpPr>
            <a:spLocks noGrp="1"/>
          </p:cNvSpPr>
          <p:nvPr>
            <p:ph type="ftr" sz="quarter" idx="11"/>
          </p:nvPr>
        </p:nvSpPr>
        <p:spPr>
          <a:xfrm>
            <a:off x="4343400" y="6386514"/>
            <a:ext cx="2895600" cy="365125"/>
          </a:xfrm>
        </p:spPr>
        <p:txBody>
          <a:bodyPr/>
          <a:lstStyle/>
          <a:p>
            <a:pPr>
              <a:defRPr/>
            </a:pPr>
            <a:r>
              <a:rPr lang="en-US" dirty="0" smtClean="0">
                <a:latin typeface="Times New Roman" panose="02020603050405020304" pitchFamily="18" charset="0"/>
                <a:cs typeface="Times New Roman" panose="02020603050405020304" pitchFamily="18" charset="0"/>
              </a:rPr>
              <a:t>05/07/2020 ROS Meeting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7632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950" y="825500"/>
            <a:ext cx="10875963" cy="5861050"/>
          </a:xfrm>
        </p:spPr>
        <p:txBody>
          <a:bodyPr>
            <a:normAutofit/>
          </a:bodyPr>
          <a:lstStyle/>
          <a:p>
            <a:r>
              <a:rPr lang="en-US" sz="2000" dirty="0" smtClean="0">
                <a:latin typeface="Times New Roman" panose="02020603050405020304" pitchFamily="18" charset="0"/>
                <a:cs typeface="Times New Roman" panose="02020603050405020304" pitchFamily="18" charset="0"/>
              </a:rPr>
              <a:t>ERCOT is currently performing some analysis to determine the voltage performance criteria </a:t>
            </a:r>
            <a:r>
              <a:rPr lang="en-US" sz="2000" dirty="0">
                <a:latin typeface="Times New Roman" panose="02020603050405020304" pitchFamily="18" charset="0"/>
                <a:cs typeface="Times New Roman" panose="02020603050405020304" pitchFamily="18" charset="0"/>
              </a:rPr>
              <a:t>for the benchmark GMD </a:t>
            </a:r>
            <a:r>
              <a:rPr lang="en-US" sz="2000" dirty="0" smtClean="0">
                <a:latin typeface="Times New Roman" panose="02020603050405020304" pitchFamily="18" charset="0"/>
                <a:cs typeface="Times New Roman" panose="02020603050405020304" pitchFamily="18" charset="0"/>
              </a:rPr>
              <a:t>event.</a:t>
            </a:r>
          </a:p>
          <a:p>
            <a:pPr lvl="1">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The analysis </a:t>
            </a:r>
            <a:r>
              <a:rPr lang="en-US" sz="1600" dirty="0" smtClean="0">
                <a:latin typeface="Times New Roman" panose="02020603050405020304" pitchFamily="18" charset="0"/>
                <a:cs typeface="Times New Roman" panose="02020603050405020304" pitchFamily="18" charset="0"/>
              </a:rPr>
              <a:t>includes</a:t>
            </a:r>
            <a:r>
              <a:rPr lang="en-US" sz="1600" dirty="0" smtClean="0">
                <a:latin typeface="Times New Roman" panose="02020603050405020304" pitchFamily="18" charset="0"/>
                <a:cs typeface="Times New Roman" panose="02020603050405020304" pitchFamily="18" charset="0"/>
              </a:rPr>
              <a:t> taking all category A equipment out of service followed by category B equipment one at a time as will as applying the reactive losses.</a:t>
            </a:r>
          </a:p>
          <a:p>
            <a:pPr lvl="1"/>
            <a:endParaRPr lang="en-US" sz="16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Updated </a:t>
            </a:r>
            <a:r>
              <a:rPr lang="en-US" sz="2000" dirty="0">
                <a:latin typeface="Times New Roman" panose="02020603050405020304" pitchFamily="18" charset="0"/>
                <a:cs typeface="Times New Roman" panose="02020603050405020304" pitchFamily="18" charset="0"/>
              </a:rPr>
              <a:t>statistics of the equipment outage request Market Notice</a:t>
            </a:r>
          </a:p>
          <a:p>
            <a:pPr lvl="1">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83% of RE have responded to the market notice.</a:t>
            </a:r>
          </a:p>
          <a:p>
            <a:pPr lvl="1">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ERCOT is contacting 22% of the RE for clarification. </a:t>
            </a:r>
          </a:p>
          <a:p>
            <a:pPr marL="0" lvl="1" indent="0">
              <a:spcBef>
                <a:spcPts val="1000"/>
              </a:spcBef>
              <a:buNone/>
            </a:pPr>
            <a:endParaRPr lang="en-US" altLang="en-US" sz="2000" b="1" dirty="0" smtClean="0">
              <a:solidFill>
                <a:prstClr val="black"/>
              </a:solidFill>
              <a:latin typeface="Times New Roman" panose="02020603050405020304" pitchFamily="18" charset="0"/>
              <a:cs typeface="Times New Roman" panose="02020603050405020304" pitchFamily="18" charset="0"/>
            </a:endParaRPr>
          </a:p>
          <a:p>
            <a:pPr>
              <a:spcBef>
                <a:spcPts val="300"/>
              </a:spcBef>
              <a:spcAft>
                <a:spcPts val="300"/>
              </a:spcAft>
              <a:defRPr/>
            </a:pPr>
            <a:r>
              <a:rPr lang="en-US" sz="2000" dirty="0">
                <a:latin typeface="Times New Roman" panose="02020603050405020304" pitchFamily="18" charset="0"/>
                <a:cs typeface="Times New Roman" panose="02020603050405020304" pitchFamily="18" charset="0"/>
              </a:rPr>
              <a:t>Texas A&amp;M Magnetometer Network</a:t>
            </a:r>
          </a:p>
          <a:p>
            <a:pPr lvl="1">
              <a:spcBef>
                <a:spcPts val="300"/>
              </a:spcBef>
              <a:spcAft>
                <a:spcPts val="300"/>
              </a:spcAft>
              <a:buFont typeface="Wingdings" panose="05000000000000000000" pitchFamily="2" charset="2"/>
              <a:buChar char="Ø"/>
              <a:defRPr/>
            </a:pPr>
            <a:r>
              <a:rPr lang="en-US" sz="1600" dirty="0">
                <a:latin typeface="Times New Roman" panose="02020603050405020304" pitchFamily="18" charset="0"/>
                <a:cs typeface="Times New Roman" panose="02020603050405020304" pitchFamily="18" charset="0"/>
              </a:rPr>
              <a:t>All 6 magnetometer are in service since December of 2019.</a:t>
            </a:r>
          </a:p>
          <a:p>
            <a:pPr lvl="1">
              <a:spcBef>
                <a:spcPts val="300"/>
              </a:spcBef>
              <a:spcAft>
                <a:spcPts val="300"/>
              </a:spcAft>
              <a:buFont typeface="Wingdings" panose="05000000000000000000" pitchFamily="2" charset="2"/>
              <a:buChar char="Ø"/>
              <a:defRPr/>
            </a:pPr>
            <a:r>
              <a:rPr lang="en-US" sz="1600" dirty="0">
                <a:latin typeface="Times New Roman" panose="02020603050405020304" pitchFamily="18" charset="0"/>
                <a:cs typeface="Times New Roman" panose="02020603050405020304" pitchFamily="18" charset="0"/>
              </a:rPr>
              <a:t>PGDTF will be working with A&amp;M to obtain the data.</a:t>
            </a:r>
          </a:p>
          <a:p>
            <a:pPr marL="457200" indent="-457200">
              <a:spcBef>
                <a:spcPts val="300"/>
              </a:spcBef>
              <a:spcAft>
                <a:spcPts val="300"/>
              </a:spcAft>
              <a:buFont typeface="+mj-lt"/>
              <a:buAutoNum type="arabicPeriod"/>
              <a:defRPr/>
            </a:pPr>
            <a:endParaRPr lang="en-US" sz="2000" dirty="0" smtClean="0">
              <a:latin typeface="Times New Roman" panose="02020603050405020304" pitchFamily="18" charset="0"/>
              <a:cs typeface="Times New Roman" panose="02020603050405020304" pitchFamily="18" charset="0"/>
            </a:endParaRPr>
          </a:p>
          <a:p>
            <a:pPr>
              <a:spcBef>
                <a:spcPts val="300"/>
              </a:spcBef>
              <a:spcAft>
                <a:spcPts val="300"/>
              </a:spcAft>
              <a:defRPr/>
            </a:pPr>
            <a:r>
              <a:rPr lang="en-US" sz="2000" dirty="0" smtClean="0">
                <a:latin typeface="Times New Roman" panose="02020603050405020304" pitchFamily="18" charset="0"/>
                <a:cs typeface="Times New Roman" panose="02020603050405020304" pitchFamily="18" charset="0"/>
              </a:rPr>
              <a:t>Federal </a:t>
            </a:r>
            <a:r>
              <a:rPr lang="en-US" sz="2000" dirty="0">
                <a:latin typeface="Times New Roman" panose="02020603050405020304" pitchFamily="18" charset="0"/>
                <a:cs typeface="Times New Roman" panose="02020603050405020304" pitchFamily="18" charset="0"/>
              </a:rPr>
              <a:t>and State Activities Regarding GMD</a:t>
            </a:r>
          </a:p>
          <a:p>
            <a:pPr lvl="1">
              <a:spcBef>
                <a:spcPts val="300"/>
              </a:spcBef>
              <a:spcAft>
                <a:spcPts val="300"/>
              </a:spcAft>
              <a:buFont typeface="Wingdings" panose="05000000000000000000" pitchFamily="2" charset="2"/>
              <a:buChar char="Ø"/>
              <a:defRPr/>
            </a:pPr>
            <a:r>
              <a:rPr lang="en-US" sz="1600" dirty="0">
                <a:latin typeface="Times New Roman" panose="02020603050405020304" pitchFamily="18" charset="0"/>
                <a:cs typeface="Times New Roman" panose="02020603050405020304" pitchFamily="18" charset="0"/>
              </a:rPr>
              <a:t>EPRI GMD have an updated version of Harmonic tool (</a:t>
            </a:r>
            <a:r>
              <a:rPr lang="en-US" sz="1600" dirty="0" err="1">
                <a:latin typeface="Times New Roman" panose="02020603050405020304" pitchFamily="18" charset="0"/>
                <a:cs typeface="Times New Roman" panose="02020603050405020304" pitchFamily="18" charset="0"/>
              </a:rPr>
              <a:t>GICharm</a:t>
            </a:r>
            <a:r>
              <a:rPr lang="en-US" sz="1600" dirty="0">
                <a:latin typeface="Times New Roman" panose="02020603050405020304" pitchFamily="18" charset="0"/>
                <a:cs typeface="Times New Roman" panose="02020603050405020304" pitchFamily="18" charset="0"/>
              </a:rPr>
              <a:t>) V1.0 is available for download.</a:t>
            </a:r>
          </a:p>
          <a:p>
            <a:pPr lvl="1">
              <a:spcBef>
                <a:spcPts val="300"/>
              </a:spcBef>
              <a:spcAft>
                <a:spcPts val="300"/>
              </a:spcAft>
              <a:buFont typeface="Wingdings" panose="05000000000000000000" pitchFamily="2" charset="2"/>
              <a:buChar char="Ø"/>
              <a:defRPr/>
            </a:pPr>
            <a:r>
              <a:rPr lang="en-US" sz="1600" dirty="0" smtClean="0">
                <a:latin typeface="Times New Roman" panose="02020603050405020304" pitchFamily="18" charset="0"/>
                <a:cs typeface="Times New Roman" panose="02020603050405020304" pitchFamily="18" charset="0"/>
              </a:rPr>
              <a:t>PSS/E </a:t>
            </a:r>
            <a:r>
              <a:rPr lang="en-US" sz="1600" dirty="0">
                <a:latin typeface="Times New Roman" panose="02020603050405020304" pitchFamily="18" charset="0"/>
                <a:cs typeface="Times New Roman" panose="02020603050405020304" pitchFamily="18" charset="0"/>
              </a:rPr>
              <a:t>will have an added feature of non-uniform E-field option in the future version.</a:t>
            </a:r>
            <a:endParaRPr lang="en-US" sz="2000" dirty="0"/>
          </a:p>
          <a:p>
            <a:pPr marL="0" indent="0">
              <a:buNone/>
            </a:pPr>
            <a:endParaRPr lang="en-US" dirty="0"/>
          </a:p>
        </p:txBody>
      </p:sp>
      <p:sp>
        <p:nvSpPr>
          <p:cNvPr id="4" name="Title 1"/>
          <p:cNvSpPr>
            <a:spLocks noGrp="1"/>
          </p:cNvSpPr>
          <p:nvPr>
            <p:ph type="title"/>
          </p:nvPr>
        </p:nvSpPr>
        <p:spPr>
          <a:xfrm>
            <a:off x="722313" y="274636"/>
            <a:ext cx="8458200" cy="212725"/>
          </a:xfrm>
        </p:spPr>
        <p:txBody>
          <a:bodyPr>
            <a:normAutofit fontScale="90000"/>
          </a:bodyPr>
          <a:lstStyle/>
          <a:p>
            <a:r>
              <a:rPr lang="en-US" altLang="en-US" sz="1600" dirty="0">
                <a:latin typeface="Times New Roman" panose="02020603050405020304" pitchFamily="18" charset="0"/>
                <a:cs typeface="Times New Roman" panose="02020603050405020304" pitchFamily="18" charset="0"/>
              </a:rPr>
              <a:t>PGDTF </a:t>
            </a:r>
            <a:r>
              <a:rPr lang="en-US" altLang="en-US" sz="1600" dirty="0" smtClean="0">
                <a:latin typeface="Times New Roman" panose="02020603050405020304" pitchFamily="18" charset="0"/>
                <a:cs typeface="Times New Roman" panose="02020603050405020304" pitchFamily="18" charset="0"/>
              </a:rPr>
              <a:t>Meeting – April 07,2020 </a:t>
            </a:r>
            <a:r>
              <a:rPr lang="en-US" altLang="en-US" sz="1600" dirty="0">
                <a:latin typeface="Times New Roman" panose="02020603050405020304" pitchFamily="18" charset="0"/>
                <a:cs typeface="Times New Roman" panose="02020603050405020304" pitchFamily="18" charset="0"/>
              </a:rPr>
              <a:t/>
            </a:r>
            <a:br>
              <a:rPr lang="en-US" altLang="en-US" sz="1600" dirty="0">
                <a:latin typeface="Times New Roman" panose="02020603050405020304" pitchFamily="18" charset="0"/>
                <a:cs typeface="Times New Roman" panose="02020603050405020304" pitchFamily="18" charset="0"/>
              </a:rPr>
            </a:br>
            <a:endParaRPr lang="en-US" altLang="en-US" sz="1100" dirty="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722313" y="469902"/>
            <a:ext cx="8521700" cy="31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 name="Slide Number Placeholder 3"/>
          <p:cNvSpPr>
            <a:spLocks noGrp="1"/>
          </p:cNvSpPr>
          <p:nvPr>
            <p:ph type="sldNum" sz="quarter" idx="12"/>
          </p:nvPr>
        </p:nvSpPr>
        <p:spPr bwMode="auto">
          <a:xfrm>
            <a:off x="8610600" y="63563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dirty="0" smtClean="0">
                <a:solidFill>
                  <a:srgbClr val="898989"/>
                </a:solidFill>
              </a:rPr>
              <a:t>4</a:t>
            </a:r>
            <a:endParaRPr lang="en-US" altLang="en-US" sz="1200" dirty="0">
              <a:solidFill>
                <a:srgbClr val="898989"/>
              </a:solidFill>
            </a:endParaRPr>
          </a:p>
        </p:txBody>
      </p:sp>
      <p:sp>
        <p:nvSpPr>
          <p:cNvPr id="7" name="Footer Placeholder 6"/>
          <p:cNvSpPr>
            <a:spLocks noGrp="1"/>
          </p:cNvSpPr>
          <p:nvPr>
            <p:ph type="ftr" sz="quarter" idx="11"/>
          </p:nvPr>
        </p:nvSpPr>
        <p:spPr>
          <a:xfrm>
            <a:off x="4343400" y="6386514"/>
            <a:ext cx="2895600" cy="365125"/>
          </a:xfrm>
        </p:spPr>
        <p:txBody>
          <a:bodyPr/>
          <a:lstStyle/>
          <a:p>
            <a:pPr>
              <a:defRPr/>
            </a:pPr>
            <a:r>
              <a:rPr lang="en-US" dirty="0" smtClean="0">
                <a:latin typeface="Times New Roman" panose="02020603050405020304" pitchFamily="18" charset="0"/>
                <a:cs typeface="Times New Roman" panose="02020603050405020304" pitchFamily="18" charset="0"/>
              </a:rPr>
              <a:t>05/07/2020 ROS Meeting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6449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714500" y="519113"/>
            <a:ext cx="8229600" cy="792162"/>
          </a:xfrm>
        </p:spPr>
        <p:txBody>
          <a:bodyPr/>
          <a:lstStyle/>
          <a:p>
            <a:r>
              <a:rPr lang="en-US" altLang="en-US" smtClean="0"/>
              <a:t>Questions</a:t>
            </a:r>
          </a:p>
        </p:txBody>
      </p:sp>
      <p:sp>
        <p:nvSpPr>
          <p:cNvPr id="20483" name="Content Placeholder 4"/>
          <p:cNvSpPr>
            <a:spLocks noGrp="1"/>
          </p:cNvSpPr>
          <p:nvPr>
            <p:ph idx="1"/>
          </p:nvPr>
        </p:nvSpPr>
        <p:spPr>
          <a:xfrm>
            <a:off x="1981200" y="1736725"/>
            <a:ext cx="7696200" cy="4179888"/>
          </a:xfrm>
        </p:spPr>
        <p:txBody>
          <a:bodyPr/>
          <a:lstStyle/>
          <a:p>
            <a:pPr marL="457200" lvl="1" indent="0">
              <a:buNone/>
            </a:pPr>
            <a:endParaRPr lang="en-US" altLang="en-US" sz="1200" dirty="0"/>
          </a:p>
          <a:p>
            <a:pPr marL="457200" lvl="1" indent="0">
              <a:buNone/>
            </a:pPr>
            <a:endParaRPr lang="en-US" altLang="en-US" sz="1100" dirty="0"/>
          </a:p>
          <a:p>
            <a:pPr marL="457200" lvl="1" indent="0">
              <a:buNone/>
            </a:pPr>
            <a:endParaRPr lang="en-US" altLang="en-US" sz="1900" dirty="0"/>
          </a:p>
        </p:txBody>
      </p:sp>
      <p:sp>
        <p:nvSpPr>
          <p:cNvPr id="204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C8165A1-5C47-419D-8DBD-A0423107DE94}" type="slidenum">
              <a:rPr lang="en-US" altLang="en-US" sz="1200">
                <a:solidFill>
                  <a:srgbClr val="898989"/>
                </a:solidFill>
              </a:rPr>
              <a:pPr>
                <a:spcBef>
                  <a:spcPct val="0"/>
                </a:spcBef>
                <a:buFontTx/>
                <a:buNone/>
              </a:pPr>
              <a:t>5</a:t>
            </a:fld>
            <a:endParaRPr lang="en-US" altLang="en-US" sz="1200">
              <a:solidFill>
                <a:srgbClr val="898989"/>
              </a:solidFill>
            </a:endParaRPr>
          </a:p>
        </p:txBody>
      </p:sp>
      <p:sp>
        <p:nvSpPr>
          <p:cNvPr id="6" name="Footer Placeholder 6"/>
          <p:cNvSpPr>
            <a:spLocks noGrp="1"/>
          </p:cNvSpPr>
          <p:nvPr>
            <p:ph type="ftr" sz="quarter" idx="11"/>
          </p:nvPr>
        </p:nvSpPr>
        <p:spPr/>
        <p:txBody>
          <a:bodyPr/>
          <a:lstStyle/>
          <a:p>
            <a:pPr>
              <a:defRPr/>
            </a:pPr>
            <a:r>
              <a:rPr lang="en-US" dirty="0" smtClean="0">
                <a:latin typeface="Times New Roman" panose="02020603050405020304" pitchFamily="18" charset="0"/>
                <a:cs typeface="Times New Roman" panose="02020603050405020304" pitchFamily="18" charset="0"/>
              </a:rPr>
              <a:t>05/07/2020 </a:t>
            </a:r>
            <a:r>
              <a:rPr lang="en-US" dirty="0">
                <a:latin typeface="Times New Roman" panose="02020603050405020304" pitchFamily="18" charset="0"/>
                <a:cs typeface="Times New Roman" panose="02020603050405020304" pitchFamily="18" charset="0"/>
              </a:rPr>
              <a:t>ROS Meeting</a:t>
            </a:r>
          </a:p>
        </p:txBody>
      </p:sp>
      <p:pic>
        <p:nvPicPr>
          <p:cNvPr id="7" name="Picture 2" descr="question-mark3a.jpg"/>
          <p:cNvPicPr>
            <a:picLocks noChangeAspect="1" noChangeArrowheads="1"/>
          </p:cNvPicPr>
          <p:nvPr/>
        </p:nvPicPr>
        <p:blipFill>
          <a:blip r:embed="rId3" cstate="print">
            <a:extLst/>
          </a:blip>
          <a:srcRect/>
          <a:stretch>
            <a:fillRect/>
          </a:stretch>
        </p:blipFill>
        <p:spPr bwMode="auto">
          <a:xfrm>
            <a:off x="4762500" y="2205831"/>
            <a:ext cx="2667000" cy="3314700"/>
          </a:xfrm>
          <a:prstGeom prst="ellipse">
            <a:avLst/>
          </a:prstGeom>
          <a:noFill/>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1775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TotalTime>
  <Words>495</Words>
  <Application>Microsoft Office PowerPoint</Application>
  <PresentationFormat>Widescreen</PresentationFormat>
  <Paragraphs>68</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Wingdings</vt:lpstr>
      <vt:lpstr>Office Theme</vt:lpstr>
      <vt:lpstr> Planning Geomagnetic Disturbance Task Force (PGDTF)  Update to ROS </vt:lpstr>
      <vt:lpstr>PGDTF Meeting – April 07,2020  </vt:lpstr>
      <vt:lpstr>PGDTF Meeting – April 07,2020  </vt:lpstr>
      <vt:lpstr>PGDTF Meeting – April 07,2020  </vt:lpstr>
      <vt:lpstr>Questions</vt:lpstr>
    </vt:vector>
  </TitlesOfParts>
  <Company>Oncor Electric Delivery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Geomagnetic Disturbance Task Force (PGDTF)  Update to ROS</dc:title>
  <dc:creator>Kandah, Amjed</dc:creator>
  <cp:lastModifiedBy>Kandah, Amjed</cp:lastModifiedBy>
  <cp:revision>39</cp:revision>
  <dcterms:created xsi:type="dcterms:W3CDTF">2020-03-16T18:44:35Z</dcterms:created>
  <dcterms:modified xsi:type="dcterms:W3CDTF">2020-04-25T15:31:44Z</dcterms:modified>
</cp:coreProperties>
</file>