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89" r:id="rId4"/>
    <p:sldId id="293" r:id="rId5"/>
    <p:sldId id="294" r:id="rId6"/>
    <p:sldId id="295" r:id="rId7"/>
    <p:sldId id="29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06" d="100"/>
          <a:sy n="106" d="100"/>
        </p:scale>
        <p:origin x="118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4/29/2020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4/29/2020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5/06/2020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Bill Barnes, NRG, Chair</a:t>
            </a:r>
          </a:p>
          <a:p>
            <a:pPr algn="ctr"/>
            <a:r>
              <a:rPr lang="en-US" b="1" dirty="0"/>
              <a:t>Josephine Wan, Austin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lnSpcReduction="10000"/>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a:t>April 15 Joint MCWG/CWG WEBEX 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5 NPRRs reviewed for their credit impacts (email vote)</a:t>
            </a:r>
          </a:p>
          <a:p>
            <a:pPr marL="457200" lvl="1" indent="0">
              <a:spcBef>
                <a:spcPts val="0"/>
              </a:spcBef>
              <a:buNone/>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NPRR987 BESTF-3 Energy Storage Resource Contribution to Physical Responsive Capability and Real-Time On-Line Reserve Capacity Calculations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NPRR989 BESTF-1 Energy Storage Resource Technical Requirements.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NPRR1006 Update Emergency Response Service (ERS) Restoration Assumption for Reliability Deployment Price Adder to Match Actual Data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NPRR1018 Clarifications Regarding ERCOT Suspension or Termination of a QSE and Participation by a Virtual or Emergency QSE </a:t>
            </a:r>
            <a:r>
              <a:rPr lang="en-US" sz="1800" dirty="0">
                <a:solidFill>
                  <a:srgbClr val="FF0000"/>
                </a:solidFill>
                <a:cs typeface="Arial" panose="020B0604020202020204" pitchFamily="34" charset="0"/>
              </a:rPr>
              <a:t>– Positive Credit Impact. Improves the operation of Virtual or Emergency QSEs in the event of default.</a:t>
            </a:r>
          </a:p>
          <a:p>
            <a:pPr lvl="1">
              <a:spcBef>
                <a:spcPts val="0"/>
              </a:spcBef>
              <a:buFont typeface="Courier New" panose="02070309020205020404" pitchFamily="49" charset="0"/>
              <a:buChar char="o"/>
              <a:defRPr/>
            </a:pPr>
            <a:r>
              <a:rPr lang="en-US" sz="1800" dirty="0">
                <a:cs typeface="Arial" panose="020B0604020202020204" pitchFamily="34" charset="0"/>
              </a:rPr>
              <a:t>NPRR1019 Pricing and Settlement Changes for Switchable Generation Resources (SWGRs) Instructed to Switch to ERCOT </a:t>
            </a:r>
            <a:r>
              <a:rPr lang="en-US" sz="1800" dirty="0">
                <a:solidFill>
                  <a:srgbClr val="FF0000"/>
                </a:solidFill>
                <a:cs typeface="Arial" panose="020B0604020202020204" pitchFamily="34" charset="0"/>
              </a:rPr>
              <a:t>– Positive Credit Impact.  Improves the accuracy of SWGR settlement.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5638800"/>
          </a:xfrm>
        </p:spPr>
        <p:txBody>
          <a:bodyPr>
            <a:normAutofit/>
          </a:bodyPr>
          <a:lstStyle/>
          <a:p>
            <a:pPr marL="0" indent="0">
              <a:buNone/>
              <a:defRPr/>
            </a:pPr>
            <a:endParaRPr lang="en-US" sz="2400" dirty="0">
              <a:cs typeface="Arial" panose="020B0604020202020204" pitchFamily="34" charset="0"/>
            </a:endParaRPr>
          </a:p>
          <a:p>
            <a:pPr marL="0" indent="0">
              <a:buNone/>
              <a:defRPr/>
            </a:pPr>
            <a:r>
              <a:rPr lang="en-US" sz="2400" u="sng" dirty="0">
                <a:cs typeface="Arial" panose="020B0604020202020204" pitchFamily="34" charset="0"/>
              </a:rPr>
              <a:t>NPRR1018 - Clarifications Regarding ERCOT Suspension or Termination of a QSE and Participation by a Virtual or Emergency QSE </a:t>
            </a:r>
          </a:p>
          <a:p>
            <a:pPr>
              <a:defRPr/>
            </a:pPr>
            <a:r>
              <a:rPr lang="en-US" sz="2000" dirty="0"/>
              <a:t>Clarifies that the prohibition against an LSE or Resource Entity acting as an Emergency QSE applies when the LSE’s or Resource Entity’s QSE has been terminated or suspended.</a:t>
            </a:r>
          </a:p>
          <a:p>
            <a:pPr>
              <a:defRPr/>
            </a:pPr>
            <a:r>
              <a:rPr lang="en-US" sz="2000" dirty="0"/>
              <a:t>A revised definition for “Virtual QSE” that better describes its function and how it is designated.</a:t>
            </a:r>
          </a:p>
          <a:p>
            <a:pPr>
              <a:defRPr/>
            </a:pPr>
            <a:r>
              <a:rPr lang="en-US" sz="2000" dirty="0"/>
              <a:t>Clarifies that the ability of an LSE or Resource Entity to be designated as a Virtual QSE applies where ERCOT has given Notice of the LSE’s or Resource Entity’s QSE’s termination or suspension.</a:t>
            </a:r>
          </a:p>
          <a:p>
            <a:pPr>
              <a:defRPr/>
            </a:pPr>
            <a:r>
              <a:rPr lang="en-US" sz="2000" dirty="0"/>
              <a:t>Clarifies that an Emergency QSE or Virtual QSE that is a Resource Entity is </a:t>
            </a:r>
            <a:r>
              <a:rPr lang="en-US" sz="2000" dirty="0">
                <a:solidFill>
                  <a:srgbClr val="FF0000"/>
                </a:solidFill>
              </a:rPr>
              <a:t>not limited to being a buyer in energy, capacity or Ancillary Service trades or to submitting Day-Ahead Market (DAM) Energy Bids</a:t>
            </a:r>
            <a:r>
              <a:rPr lang="en-US" sz="2000" dirty="0"/>
              <a:t>, but may only submit transactions that are wholly provided by the Resource Entity’s Resource(s).</a:t>
            </a:r>
          </a:p>
          <a:p>
            <a:pPr marL="0" indent="0">
              <a:buNone/>
              <a:defRPr/>
            </a:pPr>
            <a:endParaRPr lang="en-US" sz="2000" u="sng"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482926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fontScale="85000" lnSpcReduction="20000"/>
          </a:bodyPr>
          <a:lstStyle/>
          <a:p>
            <a:pPr marL="0" indent="0">
              <a:buNone/>
            </a:pPr>
            <a:r>
              <a:rPr lang="en-US" sz="2400" u="sng" dirty="0"/>
              <a:t>Short Payment and Default Uplift Discussion – Overview</a:t>
            </a:r>
          </a:p>
          <a:p>
            <a:r>
              <a:rPr lang="en-US" sz="2400" dirty="0"/>
              <a:t>When an Entity cannot pay their ERCOT invoice in full, ERCOT shall deduct any applicable fees and then reduce payments to all Settlement Invoice Recipients owed monies from ERCOT.  The reductions must be based on a pro-rata basis of monies owed to each </a:t>
            </a:r>
            <a:r>
              <a:rPr lang="en-US" sz="2400" dirty="0">
                <a:solidFill>
                  <a:srgbClr val="FF0000"/>
                </a:solidFill>
              </a:rPr>
              <a:t>Settlement Invoice Recipient</a:t>
            </a:r>
            <a:r>
              <a:rPr lang="en-US" sz="2400" dirty="0"/>
              <a:t>, to remain revenue neutral.</a:t>
            </a:r>
          </a:p>
          <a:p>
            <a:r>
              <a:rPr lang="en-US" sz="2400" dirty="0"/>
              <a:t>ERCOT will recover short-paid amounts through the Default Uplift process.</a:t>
            </a:r>
          </a:p>
          <a:p>
            <a:pPr lvl="1"/>
            <a:r>
              <a:rPr lang="en-US" sz="2000" dirty="0"/>
              <a:t>ERCOT shall issue Default Uplift Invoices no earlier than </a:t>
            </a:r>
            <a:r>
              <a:rPr lang="en-US" sz="2000" dirty="0">
                <a:solidFill>
                  <a:srgbClr val="FF0000"/>
                </a:solidFill>
              </a:rPr>
              <a:t>180 days </a:t>
            </a:r>
            <a:r>
              <a:rPr lang="en-US" sz="2000" dirty="0"/>
              <a:t>following a short-pay of a Settlement Invoice on the date specified in the Settlement Calendar.</a:t>
            </a:r>
          </a:p>
          <a:p>
            <a:pPr lvl="1"/>
            <a:r>
              <a:rPr lang="en-US" sz="2000" dirty="0"/>
              <a:t>ERCOT must issue Default Uplift Invoices at least </a:t>
            </a:r>
            <a:r>
              <a:rPr lang="en-US" sz="2000" dirty="0">
                <a:solidFill>
                  <a:srgbClr val="FF0000"/>
                </a:solidFill>
              </a:rPr>
              <a:t>30 days </a:t>
            </a:r>
            <a:r>
              <a:rPr lang="en-US" sz="2000" dirty="0"/>
              <a:t>apart from each other.</a:t>
            </a:r>
          </a:p>
          <a:p>
            <a:pPr lvl="1"/>
            <a:r>
              <a:rPr lang="en-US" sz="2000" dirty="0"/>
              <a:t>Any uplifted short-paid amount greater than </a:t>
            </a:r>
            <a:r>
              <a:rPr lang="en-US" sz="2000" dirty="0">
                <a:solidFill>
                  <a:srgbClr val="FF0000"/>
                </a:solidFill>
              </a:rPr>
              <a:t>$2,500,000 </a:t>
            </a:r>
            <a:r>
              <a:rPr lang="en-US" sz="2000" dirty="0"/>
              <a:t> must be scheduled so that no amount greater than </a:t>
            </a:r>
            <a:r>
              <a:rPr lang="en-US" sz="2000" dirty="0">
                <a:solidFill>
                  <a:srgbClr val="FF0000"/>
                </a:solidFill>
              </a:rPr>
              <a:t>$2,500,000 </a:t>
            </a:r>
            <a:r>
              <a:rPr lang="en-US" sz="2000" dirty="0"/>
              <a:t>is charged on each set of Default Uplift Invoices until ERCOT uplifts the total short-paid amount.</a:t>
            </a:r>
          </a:p>
          <a:p>
            <a:pPr lvl="1"/>
            <a:r>
              <a:rPr lang="en-US" sz="2000" dirty="0"/>
              <a:t>The uplifted short-paid amount will be allocated to the Market Participants (QSEs or CRR Account Holders) assigned to a registered Counter-Party based on the pro-rata share of MWhs that the QSE or CRR Account Holder contributed to its Counter-Party’s maximum MWh activity ratio share.</a:t>
            </a:r>
          </a:p>
          <a:p>
            <a:pPr lvl="1"/>
            <a:r>
              <a:rPr lang="en-US" sz="2000" dirty="0"/>
              <a:t>Each Counter-Party’s share of the uplift is calculated using </a:t>
            </a:r>
            <a:r>
              <a:rPr lang="en-US" sz="2000" dirty="0">
                <a:solidFill>
                  <a:srgbClr val="FF0000"/>
                </a:solidFill>
              </a:rPr>
              <a:t>True Up Settlement </a:t>
            </a:r>
            <a:r>
              <a:rPr lang="en-US" sz="2000" dirty="0"/>
              <a:t>data for each Operating Day in the month </a:t>
            </a:r>
            <a:r>
              <a:rPr lang="en-US" sz="2000" dirty="0">
                <a:solidFill>
                  <a:srgbClr val="FF0000"/>
                </a:solidFill>
              </a:rPr>
              <a:t>prior to the month </a:t>
            </a:r>
            <a:r>
              <a:rPr lang="en-US" sz="2000" dirty="0"/>
              <a:t>in which the default occurred…</a:t>
            </a:r>
          </a:p>
          <a:p>
            <a:pPr lvl="1"/>
            <a:r>
              <a:rPr lang="en-US" sz="2000" dirty="0"/>
              <a:t>The payment due date for the Default Uplift Invoice is the </a:t>
            </a:r>
            <a:r>
              <a:rPr lang="en-US" sz="2000" dirty="0">
                <a:solidFill>
                  <a:srgbClr val="FF0000"/>
                </a:solidFill>
              </a:rPr>
              <a:t>5th bank business day </a:t>
            </a:r>
            <a:r>
              <a:rPr lang="en-US" sz="2000" dirty="0"/>
              <a:t>after the invoice issuance date.  ERCOT must pay the funds received from the Default Uplift Invoices to short-paid entities the next business day.</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Short Payment and Default Uplift Discussion – Balancing Concerns</a:t>
            </a:r>
          </a:p>
          <a:p>
            <a:r>
              <a:rPr lang="en-US" sz="2400" dirty="0"/>
              <a:t>A protracted event of short payments will accumulate unpaid amounts and, due to the 6 month delay in repayment, potentially create cash flow issues for other ERCOT market participants.</a:t>
            </a:r>
          </a:p>
          <a:p>
            <a:pPr lvl="1"/>
            <a:r>
              <a:rPr lang="en-US" sz="2000" dirty="0">
                <a:solidFill>
                  <a:srgbClr val="FF0000"/>
                </a:solidFill>
              </a:rPr>
              <a:t>Accelerate the Default Uplift Process.</a:t>
            </a:r>
          </a:p>
          <a:p>
            <a:r>
              <a:rPr lang="en-US" sz="2400" dirty="0"/>
              <a:t>However, accelerating repayment too quickly could make the problem worse by increasing financial strain on entities already struggling.</a:t>
            </a:r>
          </a:p>
          <a:p>
            <a:pPr lvl="1"/>
            <a:r>
              <a:rPr lang="en-US" sz="2000" dirty="0">
                <a:solidFill>
                  <a:srgbClr val="FF0000"/>
                </a:solidFill>
              </a:rPr>
              <a:t>Don’t accelerate the Default Uplift Process too much.</a:t>
            </a:r>
          </a:p>
          <a:p>
            <a:r>
              <a:rPr lang="en-US" sz="2400" dirty="0"/>
              <a:t>Data accuracy: Accelerating the default uplift process such that it would utilize Initial Settlement data would need to be resettled due to lack of IDR metered data.  Not ideal.</a:t>
            </a:r>
          </a:p>
          <a:p>
            <a:pPr lvl="1"/>
            <a:r>
              <a:rPr lang="en-US" sz="2000" dirty="0">
                <a:solidFill>
                  <a:srgbClr val="FF0000"/>
                </a:solidFill>
              </a:rPr>
              <a:t>Don’t accelerate the Default Uplift Process such that it would be based on Initial Settlement data.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013042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NPRR1021 - Adjustments to the Default Uplift Invoice Process</a:t>
            </a:r>
          </a:p>
          <a:p>
            <a:r>
              <a:rPr lang="en-US" sz="2000" dirty="0"/>
              <a:t>Default Uplift Invoice issuance delay: Currently 180 days</a:t>
            </a:r>
          </a:p>
          <a:p>
            <a:pPr lvl="1"/>
            <a:r>
              <a:rPr lang="en-US" sz="1800" dirty="0">
                <a:solidFill>
                  <a:srgbClr val="FF0000"/>
                </a:solidFill>
              </a:rPr>
              <a:t>Updated to 90 days</a:t>
            </a:r>
          </a:p>
          <a:p>
            <a:pPr lvl="2"/>
            <a:r>
              <a:rPr lang="en-US" sz="1600" dirty="0"/>
              <a:t>Accelerate repayment without increasing financial burden.</a:t>
            </a:r>
          </a:p>
          <a:p>
            <a:pPr lvl="2"/>
            <a:r>
              <a:rPr lang="en-US" sz="1600" dirty="0"/>
              <a:t>Allow for use of Final Settlement data to avoid resettlement.</a:t>
            </a:r>
          </a:p>
          <a:p>
            <a:pPr lvl="2"/>
            <a:r>
              <a:rPr lang="en-US" sz="1600" dirty="0"/>
              <a:t>Ensure adequate time for LC claims at both ERCOT and the PUCT.</a:t>
            </a:r>
          </a:p>
          <a:p>
            <a:r>
              <a:rPr lang="en-US" sz="2000" dirty="0"/>
              <a:t>Timing between Default Uplift Invoice issuance: Currently 30 days</a:t>
            </a:r>
          </a:p>
          <a:p>
            <a:pPr lvl="1"/>
            <a:r>
              <a:rPr lang="en-US" sz="1800" dirty="0"/>
              <a:t>Retain 30 days </a:t>
            </a:r>
          </a:p>
          <a:p>
            <a:pPr lvl="2"/>
            <a:r>
              <a:rPr lang="en-US" sz="1600" dirty="0"/>
              <a:t>Keep Default Invoices spread out to minimize financial burden.</a:t>
            </a:r>
          </a:p>
          <a:p>
            <a:r>
              <a:rPr lang="en-US" sz="2000" dirty="0"/>
              <a:t>Cap on funds recovered per Default Uplift Invoice: Currently $2.5MM</a:t>
            </a:r>
          </a:p>
          <a:p>
            <a:pPr lvl="1"/>
            <a:r>
              <a:rPr lang="en-US" sz="1800" dirty="0"/>
              <a:t>Retain $2.5MM</a:t>
            </a:r>
          </a:p>
          <a:p>
            <a:pPr lvl="2"/>
            <a:r>
              <a:rPr lang="en-US" sz="1600" dirty="0"/>
              <a:t>Limit repayment amount per Default Uplift Invoice to minimize financial burden.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288566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457200" y="1143000"/>
            <a:ext cx="8229600" cy="5638800"/>
          </a:xfrm>
        </p:spPr>
        <p:txBody>
          <a:bodyPr>
            <a:normAutofit/>
          </a:bodyPr>
          <a:lstStyle/>
          <a:p>
            <a:pPr marL="0" indent="0">
              <a:buNone/>
              <a:defRPr/>
            </a:pPr>
            <a:endParaRPr lang="en-US" sz="2400" b="1" dirty="0"/>
          </a:p>
          <a:p>
            <a:pPr marL="0" indent="0">
              <a:buNone/>
              <a:defRPr/>
            </a:pPr>
            <a:endParaRPr lang="en-US" sz="2400" b="1" dirty="0"/>
          </a:p>
          <a:p>
            <a:pPr>
              <a:defRPr/>
            </a:pPr>
            <a:r>
              <a:rPr lang="en-US" sz="2400" b="1" dirty="0"/>
              <a:t>AMS/IDR and Settlement Timeline workshops delayed until June.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657001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14058</TotalTime>
  <Words>718</Words>
  <Application>Microsoft Office PowerPoint</Application>
  <PresentationFormat>On-screen Show (4:3)</PresentationFormat>
  <Paragraphs>65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Barnes, Bill</cp:lastModifiedBy>
  <cp:revision>322</cp:revision>
  <dcterms:created xsi:type="dcterms:W3CDTF">2006-08-16T00:00:00Z</dcterms:created>
  <dcterms:modified xsi:type="dcterms:W3CDTF">2020-04-30T17:13:19Z</dcterms:modified>
</cp:coreProperties>
</file>