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319" r:id="rId7"/>
    <p:sldId id="301" r:id="rId8"/>
    <p:sldId id="313" r:id="rId9"/>
    <p:sldId id="317" r:id="rId10"/>
    <p:sldId id="316" r:id="rId11"/>
    <p:sldId id="287" r:id="rId12"/>
    <p:sldId id="300" r:id="rId13"/>
    <p:sldId id="312" r:id="rId14"/>
    <p:sldId id="320" r:id="rId15"/>
    <p:sldId id="315" r:id="rId16"/>
    <p:sldId id="306" r:id="rId17"/>
    <p:sldId id="296" r:id="rId18"/>
    <p:sldId id="29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40186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rcot.com/content/wcm/key_documents_lists/191147/1008NPRR-01_RTC_-_NP_4_-_Day-Ahead_Operations_Combined042920.docx" TargetMode="External"/><Relationship Id="rId7" Type="http://schemas.openxmlformats.org/officeDocument/2006/relationships/hyperlink" Target="http://www.ercot.com/content/wcm/key_documents_lists/203854/020OBDRR-01_RTC_-_Methodology_for_Setting_Maximum_Shadow_Prices_for_Network_and_Power_Balance_Constraints_032520.docx" TargetMode="External"/><Relationship Id="rId2" Type="http://schemas.openxmlformats.org/officeDocument/2006/relationships/hyperlink" Target="http://www.ercot.com/content/wcm/key_documents_lists/191147/1007NPRR-01_RTC_-_NP_3_-_Management_Activities_for_the_ERCOT_System_RTCTF040820.docx" TargetMode="External"/><Relationship Id="rId1" Type="http://schemas.openxmlformats.org/officeDocument/2006/relationships/slideLayout" Target="../slideLayouts/slideLayout3.xml"/><Relationship Id="rId6" Type="http://schemas.openxmlformats.org/officeDocument/2006/relationships/hyperlink" Target="http://www.ercot.com/content/wcm/key_documents_lists/191147/1013NPRR-01_RTC_-_NP_1__2__16__and_25_-_Overview__Definitions_and_Acronyms__Registration_and_Qualification_of_Market_Participants__and_Market_Suspension_and_Restart_RJones042020.docx" TargetMode="External"/><Relationship Id="rId5" Type="http://schemas.openxmlformats.org/officeDocument/2006/relationships/hyperlink" Target="http://www.ercot.com/content/wcm/key_documents_lists/191147/1010NPRR-01_RTC_-_NP_6_-_Adjustment_Period_and_Real-Time_Operations_Combined042420.docx" TargetMode="External"/><Relationship Id="rId4" Type="http://schemas.openxmlformats.org/officeDocument/2006/relationships/hyperlink" Target="http://www.ercot.com/content/wcm/key_documents_lists/203834/1009NPRR-01_RTC_-_NP_5_-_Transmission_Security_Analysis_and_Reliability_Unit_Commitment_0325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mmittee/rtct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General Update</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April 30,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800" b="1" dirty="0" smtClean="0"/>
              <a:t>Key Documents for today (cumulative </a:t>
            </a:r>
            <a:r>
              <a:rPr lang="en-US" sz="1800" b="1" dirty="0" smtClean="0"/>
              <a:t>language):</a:t>
            </a:r>
            <a:endParaRPr lang="en-US" sz="1800" b="1" dirty="0" smtClean="0"/>
          </a:p>
          <a:p>
            <a:pPr marL="0" marR="0" indent="0">
              <a:spcBef>
                <a:spcPts val="0"/>
              </a:spcBef>
              <a:spcAft>
                <a:spcPts val="0"/>
              </a:spcAft>
              <a:buNone/>
            </a:pPr>
            <a:endParaRPr lang="en-US" sz="1800" b="1" dirty="0" smtClean="0"/>
          </a:p>
          <a:p>
            <a:pPr>
              <a:spcBef>
                <a:spcPts val="0"/>
              </a:spcBef>
              <a:spcAft>
                <a:spcPts val="600"/>
              </a:spcAft>
            </a:pPr>
            <a:r>
              <a:rPr lang="en-US" sz="1800" b="1" dirty="0" smtClean="0">
                <a:hlinkClick r:id="rId2"/>
              </a:rPr>
              <a:t>NPRR1007 RTCTF 040820</a:t>
            </a:r>
            <a:endParaRPr lang="en-US" sz="1800" b="1" dirty="0" smtClean="0"/>
          </a:p>
          <a:p>
            <a:pPr>
              <a:spcBef>
                <a:spcPts val="0"/>
              </a:spcBef>
              <a:spcAft>
                <a:spcPts val="600"/>
              </a:spcAft>
            </a:pPr>
            <a:r>
              <a:rPr lang="en-US" sz="1800" b="1" dirty="0" smtClean="0">
                <a:hlinkClick r:id="rId3"/>
              </a:rPr>
              <a:t>NPRR1008 Combined 042920</a:t>
            </a:r>
            <a:endParaRPr lang="en-US" sz="1800" b="1" dirty="0" smtClean="0"/>
          </a:p>
          <a:p>
            <a:pPr>
              <a:spcBef>
                <a:spcPts val="0"/>
              </a:spcBef>
              <a:spcAft>
                <a:spcPts val="600"/>
              </a:spcAft>
            </a:pPr>
            <a:r>
              <a:rPr lang="en-US" sz="1800" b="1" dirty="0" smtClean="0">
                <a:hlinkClick r:id="rId4"/>
              </a:rPr>
              <a:t>NPRR1009</a:t>
            </a:r>
            <a:endParaRPr lang="en-US" sz="1800" b="1" dirty="0" smtClean="0"/>
          </a:p>
          <a:p>
            <a:pPr>
              <a:spcBef>
                <a:spcPts val="0"/>
              </a:spcBef>
              <a:spcAft>
                <a:spcPts val="600"/>
              </a:spcAft>
            </a:pPr>
            <a:r>
              <a:rPr lang="en-US" sz="1800" b="1" dirty="0" smtClean="0">
                <a:hlinkClick r:id="rId5"/>
              </a:rPr>
              <a:t>NPRR1010 Combined 042420</a:t>
            </a:r>
            <a:endParaRPr lang="en-US" sz="1800" b="1" dirty="0" smtClean="0"/>
          </a:p>
          <a:p>
            <a:pPr>
              <a:spcBef>
                <a:spcPts val="0"/>
              </a:spcBef>
              <a:spcAft>
                <a:spcPts val="600"/>
              </a:spcAft>
            </a:pPr>
            <a:r>
              <a:rPr lang="en-US" sz="1800" b="1" dirty="0" smtClean="0">
                <a:hlinkClick r:id="rId6"/>
              </a:rPr>
              <a:t>NPRR1013 </a:t>
            </a:r>
            <a:r>
              <a:rPr lang="en-US" sz="1800" b="1" dirty="0" err="1" smtClean="0">
                <a:hlinkClick r:id="rId6"/>
              </a:rPr>
              <a:t>RJones</a:t>
            </a:r>
            <a:r>
              <a:rPr lang="en-US" sz="1800" b="1" dirty="0" smtClean="0">
                <a:hlinkClick r:id="rId6"/>
              </a:rPr>
              <a:t> 042020</a:t>
            </a:r>
            <a:endParaRPr lang="en-US" sz="1800" b="1" dirty="0" smtClean="0"/>
          </a:p>
          <a:p>
            <a:pPr>
              <a:spcBef>
                <a:spcPts val="0"/>
              </a:spcBef>
              <a:spcAft>
                <a:spcPts val="600"/>
              </a:spcAft>
            </a:pPr>
            <a:r>
              <a:rPr lang="en-US" sz="1800" b="1" dirty="0" smtClean="0">
                <a:hlinkClick r:id="rId7"/>
              </a:rPr>
              <a:t>OBDRR020</a:t>
            </a:r>
            <a:endParaRPr lang="en-US" sz="1800" b="1" dirty="0" smtClean="0"/>
          </a:p>
          <a:p>
            <a:pPr>
              <a:spcBef>
                <a:spcPts val="0"/>
              </a:spcBef>
            </a:pPr>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34190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dirty="0" smtClean="0"/>
              <a:t>Harmonizing </a:t>
            </a:r>
            <a:r>
              <a:rPr lang="en-US" dirty="0"/>
              <a:t>RTC and Battery Energy Storage</a:t>
            </a:r>
          </a:p>
          <a:p>
            <a:endParaRPr lang="en-US" dirty="0" smtClean="0"/>
          </a:p>
          <a:p>
            <a:r>
              <a:rPr lang="en-US" dirty="0" smtClean="0"/>
              <a:t>Overall RTC Delivery Schedule</a:t>
            </a: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621284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404437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393627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today’s WebEx call</a:t>
            </a:r>
            <a:endParaRPr lang="en-US" dirty="0"/>
          </a:p>
        </p:txBody>
      </p:sp>
      <p:sp>
        <p:nvSpPr>
          <p:cNvPr id="3" name="Content Placeholder 2"/>
          <p:cNvSpPr>
            <a:spLocks noGrp="1"/>
          </p:cNvSpPr>
          <p:nvPr>
            <p:ph idx="1"/>
          </p:nvPr>
        </p:nvSpPr>
        <p:spPr>
          <a:xfrm>
            <a:off x="304800" y="762000"/>
            <a:ext cx="8534400" cy="5052221"/>
          </a:xfrm>
        </p:spPr>
        <p:txBody>
          <a:bodyPr/>
          <a:lstStyle/>
          <a:p>
            <a:r>
              <a:rPr lang="en-US" sz="2000" dirty="0" smtClean="0"/>
              <a:t>If connected to WebEx and dialed-in on a phone PLEASE associate your phone to the WebEx so we see your name.  Two ways to do this:</a:t>
            </a:r>
          </a:p>
          <a:p>
            <a:pPr lvl="1"/>
            <a:r>
              <a:rPr lang="en-US" sz="1800" dirty="0" smtClean="0"/>
              <a:t>Use “Call me” option for audio and put in your phone number (preferred $)</a:t>
            </a:r>
          </a:p>
          <a:p>
            <a:pPr lvl="1"/>
            <a:r>
              <a:rPr lang="en-US" sz="1800" dirty="0" smtClean="0"/>
              <a:t>Use “Call in” option when entering meeting number, also enter Attendee Id assigned on screen</a:t>
            </a:r>
          </a:p>
          <a:p>
            <a:r>
              <a:rPr lang="en-US" sz="2000" dirty="0" smtClean="0"/>
              <a:t>When dialing-in, by default your line will be muted on WebEx</a:t>
            </a:r>
          </a:p>
          <a:p>
            <a:pPr lvl="1"/>
            <a:r>
              <a:rPr lang="en-US" sz="1800" dirty="0" smtClean="0"/>
              <a:t>Click microphone icon at bottom of screen or side-panel to mute/unmute</a:t>
            </a:r>
          </a:p>
          <a:p>
            <a:r>
              <a:rPr lang="en-US" sz="2000" dirty="0" smtClean="0"/>
              <a:t>When you want to speak, simply announce your name and company,</a:t>
            </a:r>
          </a:p>
          <a:p>
            <a:pPr lvl="1"/>
            <a:r>
              <a:rPr lang="en-US" sz="1800" dirty="0" err="1" smtClean="0"/>
              <a:t>Eg</a:t>
            </a:r>
            <a:r>
              <a:rPr lang="en-US" sz="1800" dirty="0" smtClean="0"/>
              <a:t>  “Question from Joe with </a:t>
            </a:r>
            <a:r>
              <a:rPr lang="en-US" sz="1800" dirty="0" err="1" smtClean="0"/>
              <a:t>ElectricCo</a:t>
            </a:r>
            <a:r>
              <a:rPr lang="en-US" sz="1800" dirty="0" smtClean="0"/>
              <a:t>”</a:t>
            </a:r>
          </a:p>
          <a:p>
            <a:r>
              <a:rPr lang="en-US" sz="2000" dirty="0" smtClean="0"/>
              <a:t>We will NOT be using the Raise Hand feature</a:t>
            </a:r>
          </a:p>
          <a:p>
            <a:r>
              <a:rPr lang="en-US" sz="2000" dirty="0" smtClean="0"/>
              <a:t>We will use the “Chat” feature- send to all Participants</a:t>
            </a:r>
          </a:p>
          <a:p>
            <a:r>
              <a:rPr lang="en-US" sz="2000" dirty="0" smtClean="0"/>
              <a:t>If having difficulties at any time, welcome text Chair or Vice-Chair</a:t>
            </a:r>
          </a:p>
          <a:p>
            <a:pPr lvl="1"/>
            <a:r>
              <a:rPr lang="en-US" sz="1800" dirty="0" smtClean="0"/>
              <a:t>Matt </a:t>
            </a:r>
            <a:r>
              <a:rPr lang="en-US" sz="1800" dirty="0" err="1" smtClean="0"/>
              <a:t>Mereness</a:t>
            </a:r>
            <a:r>
              <a:rPr lang="en-US" sz="1800" dirty="0" smtClean="0"/>
              <a:t> 	512.565.8939</a:t>
            </a:r>
          </a:p>
          <a:p>
            <a:pPr lvl="1"/>
            <a:r>
              <a:rPr lang="en-US" sz="1800" dirty="0" smtClean="0"/>
              <a:t>Bryan </a:t>
            </a:r>
            <a:r>
              <a:rPr lang="en-US" sz="1800" dirty="0" err="1" smtClean="0"/>
              <a:t>Sams</a:t>
            </a:r>
            <a:r>
              <a:rPr lang="en-US" sz="1800" dirty="0" smtClean="0"/>
              <a:t> 	512.632.4870</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66450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General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p>
          <a:p>
            <a:pPr>
              <a:spcBef>
                <a:spcPts val="1000"/>
              </a:spcBef>
              <a:spcAft>
                <a:spcPts val="1000"/>
              </a:spcAft>
            </a:pPr>
            <a:r>
              <a:rPr lang="en-US" sz="2000" dirty="0" smtClean="0"/>
              <a:t>RTCRR Review Details</a:t>
            </a:r>
          </a:p>
          <a:p>
            <a:pPr>
              <a:spcBef>
                <a:spcPts val="1000"/>
              </a:spcBef>
              <a:spcAft>
                <a:spcPts val="1000"/>
              </a:spcAft>
            </a:pPr>
            <a:r>
              <a:rPr lang="en-US" sz="2000" dirty="0" smtClean="0"/>
              <a:t>RTCRR Review Schedule and Process</a:t>
            </a:r>
          </a:p>
          <a:p>
            <a:pPr>
              <a:spcBef>
                <a:spcPts val="1000"/>
              </a:spcBef>
              <a:spcAft>
                <a:spcPts val="1000"/>
              </a:spcAft>
            </a:pPr>
            <a:r>
              <a:rPr lang="en-US" sz="2000" dirty="0" smtClean="0"/>
              <a:t>Next Steps</a:t>
            </a:r>
          </a:p>
          <a:p>
            <a:pPr>
              <a:spcBef>
                <a:spcPts val="1000"/>
              </a:spcBef>
            </a:pPr>
            <a:r>
              <a:rPr lang="en-US" sz="2000" dirty="0" smtClean="0"/>
              <a:t>Appendix</a:t>
            </a:r>
          </a:p>
          <a:p>
            <a:pPr lvl="1">
              <a:spcBef>
                <a:spcPts val="1000"/>
              </a:spcBef>
            </a:pPr>
            <a:r>
              <a:rPr lang="en-US" sz="1800" dirty="0"/>
              <a:t>Harmonizing RTC and Battery Energy </a:t>
            </a:r>
            <a:r>
              <a:rPr lang="en-US" sz="1800" dirty="0" smtClean="0"/>
              <a:t>Storage</a:t>
            </a:r>
          </a:p>
          <a:p>
            <a:pPr lvl="1">
              <a:spcBef>
                <a:spcPts val="1000"/>
              </a:spcBef>
            </a:pPr>
            <a:r>
              <a:rPr lang="en-US" sz="1800" dirty="0" smtClean="0"/>
              <a:t>Overall RTC Delivery Schedule</a:t>
            </a:r>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RTCTF Review Details</a:t>
            </a:r>
            <a:endParaRPr lang="en-US" sz="2400" b="1" dirty="0">
              <a:solidFill>
                <a:schemeClr val="accent1"/>
              </a:solidFill>
            </a:endParaRPr>
          </a:p>
        </p:txBody>
      </p:sp>
      <p:sp>
        <p:nvSpPr>
          <p:cNvPr id="3" name="Content Placeholder 2"/>
          <p:cNvSpPr>
            <a:spLocks noGrp="1"/>
          </p:cNvSpPr>
          <p:nvPr>
            <p:ph idx="1"/>
          </p:nvPr>
        </p:nvSpPr>
        <p:spPr>
          <a:xfrm>
            <a:off x="381000" y="819192"/>
            <a:ext cx="8001000" cy="5581607"/>
          </a:xfrm>
        </p:spPr>
        <p:txBody>
          <a:bodyPr/>
          <a:lstStyle/>
          <a:p>
            <a:r>
              <a:rPr lang="en-US" sz="2000" dirty="0" smtClean="0">
                <a:solidFill>
                  <a:schemeClr val="tx2"/>
                </a:solidFill>
              </a:rPr>
              <a:t>ERCOT staff has developed a detailed schedule for reviewing the RTCRR language with RTCTF (</a:t>
            </a:r>
            <a:r>
              <a:rPr lang="en-US" sz="1600" dirty="0" smtClean="0">
                <a:solidFill>
                  <a:schemeClr val="tx2"/>
                </a:solidFill>
              </a:rPr>
              <a:t>posted on the </a:t>
            </a:r>
            <a:r>
              <a:rPr lang="en-US" sz="1600" dirty="0" smtClean="0">
                <a:solidFill>
                  <a:schemeClr val="tx2"/>
                </a:solidFill>
                <a:hlinkClick r:id="rId3"/>
              </a:rPr>
              <a:t>RTCTF</a:t>
            </a:r>
            <a:r>
              <a:rPr lang="en-US" sz="1600" dirty="0" smtClean="0">
                <a:solidFill>
                  <a:schemeClr val="tx2"/>
                </a:solidFill>
              </a:rPr>
              <a:t> page).</a:t>
            </a:r>
          </a:p>
          <a:p>
            <a:pPr lvl="1"/>
            <a:endParaRPr lang="en-US" sz="1050" dirty="0">
              <a:solidFill>
                <a:schemeClr val="tx2"/>
              </a:solidFill>
            </a:endParaRPr>
          </a:p>
          <a:p>
            <a:r>
              <a:rPr lang="en-US" sz="2000" dirty="0" smtClean="0">
                <a:solidFill>
                  <a:schemeClr val="tx2"/>
                </a:solidFill>
              </a:rPr>
              <a:t>While each RTCRR section has been assigned a specific series of RTCTF meetings, the language has all been posted and MPs are encouraged to reach out to ERCOT in advance regarding any questions or concerns they have with the language.</a:t>
            </a:r>
          </a:p>
          <a:p>
            <a:pPr marL="0" indent="0">
              <a:buNone/>
            </a:pPr>
            <a:endParaRPr lang="en-US" sz="900" dirty="0" smtClean="0">
              <a:solidFill>
                <a:schemeClr val="tx2"/>
              </a:solidFill>
            </a:endParaRPr>
          </a:p>
          <a:p>
            <a:r>
              <a:rPr lang="en-US" sz="2000" dirty="0"/>
              <a:t>Each RTCRR section has been grouped into a category and mapped to a series of RTCTF meetings</a:t>
            </a:r>
            <a:r>
              <a:rPr lang="en-US" sz="2000" dirty="0" smtClean="0"/>
              <a:t>.</a:t>
            </a:r>
          </a:p>
          <a:p>
            <a:pPr lvl="1"/>
            <a:r>
              <a:rPr lang="en-US" sz="1600" dirty="0" smtClean="0"/>
              <a:t>If needed, </a:t>
            </a:r>
            <a:r>
              <a:rPr lang="en-US" sz="1600" dirty="0"/>
              <a:t>each section </a:t>
            </a:r>
            <a:r>
              <a:rPr lang="en-US" sz="1600" dirty="0" smtClean="0"/>
              <a:t>can span </a:t>
            </a:r>
            <a:r>
              <a:rPr lang="en-US" sz="1600" dirty="0"/>
              <a:t>across 3 </a:t>
            </a:r>
            <a:r>
              <a:rPr lang="en-US" sz="1600" dirty="0" smtClean="0"/>
              <a:t>meetings</a:t>
            </a:r>
          </a:p>
          <a:p>
            <a:pPr lvl="1"/>
            <a:endParaRPr lang="en-US" sz="900" dirty="0" smtClean="0"/>
          </a:p>
          <a:p>
            <a:pPr algn="just"/>
            <a:r>
              <a:rPr lang="en-US" sz="2000" dirty="0"/>
              <a:t>Reminder that RTCRRs strictly adhere to RTC KPs </a:t>
            </a:r>
          </a:p>
          <a:p>
            <a:pPr lvl="1" algn="just"/>
            <a:r>
              <a:rPr lang="en-US" sz="1800" dirty="0"/>
              <a:t>Goal: stay on task; only modify language to implement RTC in accordance with Board-endorsed KPs</a:t>
            </a:r>
          </a:p>
          <a:p>
            <a:pPr lvl="1" algn="just"/>
            <a:r>
              <a:rPr lang="en-US" sz="1800" dirty="0"/>
              <a:t>Avoid restructuring Protocol sections</a:t>
            </a:r>
          </a:p>
          <a:p>
            <a:pPr lvl="1" algn="just"/>
            <a:r>
              <a:rPr lang="en-US" sz="1800" dirty="0"/>
              <a:t>Avoid “nice-to-have” clarifications</a:t>
            </a:r>
          </a:p>
          <a:p>
            <a:pPr marL="0" indent="0">
              <a:buNone/>
            </a:pPr>
            <a:endParaRPr lang="en-US" sz="1800" dirty="0"/>
          </a:p>
          <a:p>
            <a:pPr lvl="1"/>
            <a:endParaRPr lang="en-US" sz="18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2078618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Review Details</a:t>
            </a:r>
            <a:endParaRPr lang="en-US" sz="2400" dirty="0"/>
          </a:p>
        </p:txBody>
      </p:sp>
      <p:sp>
        <p:nvSpPr>
          <p:cNvPr id="3" name="Content Placeholder 2"/>
          <p:cNvSpPr>
            <a:spLocks noGrp="1"/>
          </p:cNvSpPr>
          <p:nvPr>
            <p:ph idx="1"/>
          </p:nvPr>
        </p:nvSpPr>
        <p:spPr>
          <a:xfrm>
            <a:off x="304800" y="914400"/>
            <a:ext cx="8534400" cy="1905000"/>
          </a:xfrm>
        </p:spPr>
        <p:txBody>
          <a:bodyPr/>
          <a:lstStyle/>
          <a:p>
            <a:pPr algn="just"/>
            <a:r>
              <a:rPr lang="en-US" sz="2000" dirty="0" smtClean="0"/>
              <a:t>While </a:t>
            </a:r>
            <a:r>
              <a:rPr lang="en-US" sz="2000" dirty="0"/>
              <a:t>RTCTF is designed as the clearinghouse for formally discussing issues using a schedule for each RTCRR/topic, MPs may </a:t>
            </a:r>
            <a:r>
              <a:rPr lang="en-US" sz="2000" dirty="0" smtClean="0"/>
              <a:t>submit redlines </a:t>
            </a:r>
            <a:r>
              <a:rPr lang="en-US" sz="2000" dirty="0"/>
              <a:t>to </a:t>
            </a:r>
            <a:r>
              <a:rPr lang="en-US" sz="2000" dirty="0" smtClean="0">
                <a:hlinkClick r:id="rId2"/>
              </a:rPr>
              <a:t>DMaggio@ercot.com</a:t>
            </a:r>
            <a:r>
              <a:rPr lang="en-US" sz="2000" dirty="0" smtClean="0"/>
              <a:t> &amp; </a:t>
            </a:r>
            <a:r>
              <a:rPr lang="en-US" sz="2000" dirty="0" smtClean="0">
                <a:hlinkClick r:id="rId3"/>
              </a:rPr>
              <a:t>MMereness@ercot.com</a:t>
            </a:r>
            <a:r>
              <a:rPr lang="en-US" sz="2000" dirty="0" smtClean="0"/>
              <a:t> at any time or file formal RTCRR </a:t>
            </a:r>
            <a:r>
              <a:rPr lang="en-US" sz="2000" dirty="0"/>
              <a:t>comments </a:t>
            </a:r>
            <a:r>
              <a:rPr lang="en-US" sz="2000" dirty="0" smtClean="0"/>
              <a:t>on any sections at </a:t>
            </a:r>
            <a:r>
              <a:rPr lang="en-US" sz="2000" dirty="0"/>
              <a:t>any </a:t>
            </a:r>
            <a:r>
              <a:rPr lang="en-US" sz="2000" dirty="0" smtClean="0"/>
              <a:t>time. </a:t>
            </a:r>
            <a:r>
              <a:rPr lang="en-US" sz="2000" i="1" dirty="0">
                <a:solidFill>
                  <a:srgbClr val="FF0000"/>
                </a:solidFill>
              </a:rPr>
              <a:t>The sooner issues are identified, the better</a:t>
            </a:r>
            <a:r>
              <a:rPr lang="en-US" sz="2000" i="1" dirty="0" smtClean="0">
                <a:solidFill>
                  <a:srgbClr val="FF0000"/>
                </a:solidFill>
              </a:rPr>
              <a:t>.</a:t>
            </a:r>
          </a:p>
          <a:p>
            <a:pPr algn="just"/>
            <a:endParaRPr lang="en-US" sz="2000" i="1" dirty="0">
              <a:solidFill>
                <a:srgbClr val="FF0000"/>
              </a:solidFill>
            </a:endParaRPr>
          </a:p>
          <a:p>
            <a:pPr algn="just"/>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7" name="Picture 6"/>
          <p:cNvPicPr>
            <a:picLocks noChangeAspect="1"/>
          </p:cNvPicPr>
          <p:nvPr/>
        </p:nvPicPr>
        <p:blipFill>
          <a:blip r:embed="rId4"/>
          <a:stretch>
            <a:fillRect/>
          </a:stretch>
        </p:blipFill>
        <p:spPr>
          <a:xfrm>
            <a:off x="0" y="2819400"/>
            <a:ext cx="9072917" cy="3124200"/>
          </a:xfrm>
          <a:prstGeom prst="rect">
            <a:avLst/>
          </a:prstGeom>
        </p:spPr>
      </p:pic>
    </p:spTree>
    <p:extLst>
      <p:ext uri="{BB962C8B-B14F-4D97-AF65-F5344CB8AC3E}">
        <p14:creationId xmlns:p14="http://schemas.microsoft.com/office/powerpoint/2010/main" val="85702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RTCRR </a:t>
            </a:r>
            <a:r>
              <a:rPr lang="en-US" sz="2400" dirty="0"/>
              <a:t>Review </a:t>
            </a:r>
            <a:r>
              <a:rPr lang="en-US" sz="2400" dirty="0" smtClean="0"/>
              <a:t>Schedule and Process </a:t>
            </a:r>
            <a:endParaRPr lang="en-US" sz="2400" dirty="0"/>
          </a:p>
        </p:txBody>
      </p:sp>
      <p:sp>
        <p:nvSpPr>
          <p:cNvPr id="3" name="Content Placeholder 2"/>
          <p:cNvSpPr>
            <a:spLocks noGrp="1"/>
          </p:cNvSpPr>
          <p:nvPr>
            <p:ph idx="1"/>
          </p:nvPr>
        </p:nvSpPr>
        <p:spPr>
          <a:xfrm>
            <a:off x="304800" y="835761"/>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600" dirty="0">
                <a:solidFill>
                  <a:schemeClr val="bg2">
                    <a:lumMod val="75000"/>
                  </a:schemeClr>
                </a:solidFill>
              </a:rPr>
              <a:t>Mar. 11 – RTCTF (Plan and logistics for RR review)  </a:t>
            </a:r>
          </a:p>
          <a:p>
            <a:pPr marL="682625">
              <a:buFont typeface="Courier New" panose="02070309020205020404" pitchFamily="49" charset="0"/>
              <a:buChar char="o"/>
            </a:pPr>
            <a:r>
              <a:rPr lang="en-US" sz="1600" dirty="0">
                <a:solidFill>
                  <a:schemeClr val="bg2">
                    <a:lumMod val="75000"/>
                  </a:schemeClr>
                </a:solidFill>
              </a:rPr>
              <a:t>Apr. 8 – RTCTF (Review detailed plan, and begin review </a:t>
            </a:r>
            <a:r>
              <a:rPr lang="en-US" sz="1600" dirty="0" smtClean="0">
                <a:solidFill>
                  <a:schemeClr val="bg2">
                    <a:lumMod val="75000"/>
                  </a:schemeClr>
                </a:solidFill>
              </a:rPr>
              <a:t>process)</a:t>
            </a:r>
            <a:endParaRPr lang="en-US" sz="1600" dirty="0">
              <a:solidFill>
                <a:schemeClr val="bg2">
                  <a:lumMod val="75000"/>
                </a:schemeClr>
              </a:solidFill>
            </a:endParaRPr>
          </a:p>
          <a:p>
            <a:pPr marL="682625">
              <a:buFont typeface="Courier New" panose="02070309020205020404" pitchFamily="49" charset="0"/>
              <a:buChar char="o"/>
            </a:pPr>
            <a:r>
              <a:rPr lang="en-US" sz="1600" dirty="0"/>
              <a:t>Apr. 30 – RTCTF </a:t>
            </a:r>
          </a:p>
          <a:p>
            <a:pPr marL="682625">
              <a:buFont typeface="Courier New" panose="02070309020205020404" pitchFamily="49" charset="0"/>
              <a:buChar char="o"/>
            </a:pPr>
            <a:r>
              <a:rPr lang="en-US" sz="1600" dirty="0"/>
              <a:t>May 20 – RTCTF </a:t>
            </a:r>
          </a:p>
          <a:p>
            <a:pPr marL="682625">
              <a:buFont typeface="Courier New" panose="02070309020205020404" pitchFamily="49" charset="0"/>
              <a:buChar char="o"/>
            </a:pPr>
            <a:r>
              <a:rPr lang="en-US" sz="1600" dirty="0"/>
              <a:t>Jun. 10 – RTCTF </a:t>
            </a:r>
          </a:p>
          <a:p>
            <a:pPr marL="682625">
              <a:buFont typeface="Courier New" panose="02070309020205020404" pitchFamily="49" charset="0"/>
              <a:buChar char="o"/>
            </a:pPr>
            <a:r>
              <a:rPr lang="en-US" sz="1600" dirty="0"/>
              <a:t>Jun. 29 – RTCTF </a:t>
            </a:r>
          </a:p>
          <a:p>
            <a:pPr marL="682625">
              <a:buFont typeface="Courier New" panose="02070309020205020404" pitchFamily="49" charset="0"/>
              <a:buChar char="o"/>
            </a:pPr>
            <a:r>
              <a:rPr lang="en-US" sz="1600" dirty="0"/>
              <a:t>Jul. 22 – RTCTF </a:t>
            </a:r>
          </a:p>
          <a:p>
            <a:pPr marL="682625">
              <a:buFont typeface="Courier New" panose="02070309020205020404" pitchFamily="49" charset="0"/>
              <a:buChar char="o"/>
            </a:pPr>
            <a:r>
              <a:rPr lang="en-US" sz="1600" dirty="0"/>
              <a:t>Aug. 12 – RTCTF </a:t>
            </a:r>
          </a:p>
          <a:p>
            <a:pPr marL="682625">
              <a:buFont typeface="Courier New" panose="02070309020205020404" pitchFamily="49" charset="0"/>
              <a:buChar char="o"/>
            </a:pPr>
            <a:r>
              <a:rPr lang="en-US" sz="1600" dirty="0"/>
              <a:t>Sep. 9 – RTCTF </a:t>
            </a:r>
          </a:p>
          <a:p>
            <a:pPr marL="682625">
              <a:buFont typeface="Courier New" panose="02070309020205020404" pitchFamily="49" charset="0"/>
              <a:buChar char="o"/>
            </a:pPr>
            <a:r>
              <a:rPr lang="en-US" sz="1600" dirty="0"/>
              <a:t>Sep. 28 – RTCTF </a:t>
            </a:r>
          </a:p>
          <a:p>
            <a:pPr marL="682625">
              <a:buFont typeface="Courier New" panose="02070309020205020404" pitchFamily="49" charset="0"/>
              <a:buChar char="o"/>
            </a:pPr>
            <a:r>
              <a:rPr lang="en-US" sz="1600" dirty="0"/>
              <a:t>Oct. 21 – RTCTF </a:t>
            </a:r>
          </a:p>
          <a:p>
            <a:pPr marL="682625">
              <a:buFont typeface="Courier New" panose="02070309020205020404" pitchFamily="49" charset="0"/>
              <a:buChar char="o"/>
            </a:pPr>
            <a:r>
              <a:rPr lang="en-US" sz="1600" dirty="0">
                <a:solidFill>
                  <a:srgbClr val="0070C0"/>
                </a:solidFill>
              </a:rPr>
              <a:t>Nov. 5 – ROS</a:t>
            </a:r>
          </a:p>
          <a:p>
            <a:pPr marL="682625">
              <a:buFont typeface="Courier New" panose="02070309020205020404" pitchFamily="49" charset="0"/>
              <a:buChar char="o"/>
            </a:pPr>
            <a:r>
              <a:rPr lang="en-US" sz="1600" dirty="0">
                <a:solidFill>
                  <a:srgbClr val="0070C0"/>
                </a:solidFill>
              </a:rPr>
              <a:t>Nov. 11 – PRS</a:t>
            </a:r>
          </a:p>
          <a:p>
            <a:pPr marL="682625">
              <a:buFont typeface="Courier New" panose="02070309020205020404" pitchFamily="49" charset="0"/>
              <a:buChar char="o"/>
            </a:pPr>
            <a:r>
              <a:rPr lang="en-US" sz="1600" i="1" dirty="0"/>
              <a:t>Nov. 12 – RTCTF (if needed)</a:t>
            </a:r>
            <a:endParaRPr lang="en-US" sz="1600" dirty="0"/>
          </a:p>
          <a:p>
            <a:pPr marL="682625">
              <a:buFont typeface="Courier New" panose="02070309020205020404" pitchFamily="49" charset="0"/>
              <a:buChar char="o"/>
            </a:pPr>
            <a:r>
              <a:rPr lang="en-US" sz="1600" dirty="0">
                <a:solidFill>
                  <a:srgbClr val="0070C0"/>
                </a:solidFill>
              </a:rPr>
              <a:t>Nov. 17 – CWG</a:t>
            </a:r>
          </a:p>
          <a:p>
            <a:pPr marL="682625">
              <a:buFont typeface="Courier New" panose="02070309020205020404" pitchFamily="49" charset="0"/>
              <a:buChar char="o"/>
            </a:pPr>
            <a:r>
              <a:rPr lang="en-US" sz="1600" dirty="0">
                <a:solidFill>
                  <a:srgbClr val="0070C0"/>
                </a:solidFill>
              </a:rPr>
              <a:t>Nov. 18 – TAC</a:t>
            </a:r>
          </a:p>
          <a:p>
            <a:pPr marL="682625">
              <a:buFont typeface="Courier New" panose="02070309020205020404" pitchFamily="49" charset="0"/>
              <a:buChar char="o"/>
            </a:pPr>
            <a:r>
              <a:rPr lang="en-US" sz="1600" dirty="0">
                <a:solidFill>
                  <a:srgbClr val="0070C0"/>
                </a:solidFill>
              </a:rPr>
              <a:t>Dec. 8 – ERCOT </a:t>
            </a:r>
            <a:r>
              <a:rPr lang="en-US" sz="1600" dirty="0" smtClean="0">
                <a:solidFill>
                  <a:srgbClr val="0070C0"/>
                </a:solidFill>
              </a:rPr>
              <a:t>Board</a:t>
            </a:r>
            <a:endParaRPr lang="en-US" sz="16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Ready to proceed with review today</a:t>
            </a:r>
            <a:endParaRPr lang="en-US" sz="1800" dirty="0" smtClean="0"/>
          </a:p>
          <a:p>
            <a:endParaRPr lang="en-US" sz="2000" dirty="0" smtClean="0"/>
          </a:p>
          <a:p>
            <a:r>
              <a:rPr lang="en-US" sz="2000" dirty="0" smtClean="0"/>
              <a:t>At the conclusion of the meeting:</a:t>
            </a:r>
          </a:p>
          <a:p>
            <a:pPr lvl="1"/>
            <a:r>
              <a:rPr lang="en-US" sz="1800" dirty="0" smtClean="0"/>
              <a:t>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(preferred).  </a:t>
            </a:r>
          </a:p>
          <a:p>
            <a:pPr lvl="1"/>
            <a:r>
              <a:rPr lang="en-US" sz="1800" dirty="0" smtClean="0"/>
              <a:t>You can also submit formal comments through the standard Market Rules </a:t>
            </a:r>
            <a:r>
              <a:rPr lang="en-US" sz="1800" dirty="0" err="1" smtClean="0"/>
              <a:t>RevisionRequest</a:t>
            </a:r>
            <a:r>
              <a:rPr lang="en-US" sz="1800" dirty="0" smtClean="0"/>
              <a:t> process.</a:t>
            </a:r>
          </a:p>
          <a:p>
            <a:pPr lvl="1"/>
            <a:r>
              <a:rPr lang="en-US" sz="1800" dirty="0" smtClean="0"/>
              <a:t>As RTCTF achieves consensus on groups of issues, ERCOT will periodically submit formal comments reflecting the latest consensus/working versions of the NPRRs.</a:t>
            </a:r>
          </a:p>
          <a:p>
            <a:endParaRPr lang="en-US" sz="1600" dirty="0" smtClean="0"/>
          </a:p>
          <a:p>
            <a:r>
              <a:rPr lang="en-US" sz="2000" dirty="0" smtClean="0"/>
              <a:t>Next RTCTF is May 20</a:t>
            </a:r>
            <a:r>
              <a:rPr lang="en-US" sz="2000" baseline="30000" dirty="0" smtClean="0"/>
              <a:t>th</a:t>
            </a:r>
            <a:endParaRPr lang="en-US" sz="2000" dirty="0" smtClean="0"/>
          </a:p>
          <a:p>
            <a:endParaRPr lang="en-US" sz="1100" dirty="0" smtClean="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14390034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5041</TotalTime>
  <Words>1076</Words>
  <Application>Microsoft Office PowerPoint</Application>
  <PresentationFormat>On-screen Show (4:3)</PresentationFormat>
  <Paragraphs>217</Paragraphs>
  <Slides>14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Courier New</vt:lpstr>
      <vt:lpstr>1_Custom Design</vt:lpstr>
      <vt:lpstr>Office Theme</vt:lpstr>
      <vt:lpstr>PowerPoint Presentation</vt:lpstr>
      <vt:lpstr>Reminder for today’s WebEx call</vt:lpstr>
      <vt:lpstr>Outline of RTCTF General Update </vt:lpstr>
      <vt:lpstr>RTC Revision Requests (RTCRRs)</vt:lpstr>
      <vt:lpstr>RTCTF Review Details</vt:lpstr>
      <vt:lpstr>RTCTF Review Details</vt:lpstr>
      <vt:lpstr>RTCRR Review Schedule and Process </vt:lpstr>
      <vt:lpstr>RTCRR Review  Schedule and Process</vt:lpstr>
      <vt:lpstr>Next Steps</vt:lpstr>
      <vt:lpstr>Today’s Plan </vt:lpstr>
      <vt:lpstr>Appendix</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042920</cp:lastModifiedBy>
  <cp:revision>306</cp:revision>
  <cp:lastPrinted>2016-01-21T20:53:15Z</cp:lastPrinted>
  <dcterms:created xsi:type="dcterms:W3CDTF">2016-01-21T15:20:31Z</dcterms:created>
  <dcterms:modified xsi:type="dcterms:W3CDTF">2020-04-29T14:14:32Z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