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319" r:id="rId7"/>
    <p:sldId id="301" r:id="rId8"/>
    <p:sldId id="313" r:id="rId9"/>
    <p:sldId id="317" r:id="rId10"/>
    <p:sldId id="316" r:id="rId11"/>
    <p:sldId id="287" r:id="rId12"/>
    <p:sldId id="300" r:id="rId13"/>
    <p:sldId id="312" r:id="rId14"/>
    <p:sldId id="320" r:id="rId15"/>
    <p:sldId id="315" r:id="rId16"/>
    <p:sldId id="306" r:id="rId17"/>
    <p:sldId id="296" r:id="rId18"/>
    <p:sldId id="29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386"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4/29/2020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640186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rcot.com/content/wcm/key_documents_lists/191147/1008NPRR-01_RTC_-_NP_4_-_Day-Ahead_Operations_Combined042920.docx" TargetMode="External"/><Relationship Id="rId7" Type="http://schemas.openxmlformats.org/officeDocument/2006/relationships/hyperlink" Target="http://www.ercot.com/content/wcm/key_documents_lists/203854/020OBDRR-01_RTC_-_Methodology_for_Setting_Maximum_Shadow_Prices_for_Network_and_Power_Balance_Constraints_032520.docx" TargetMode="External"/><Relationship Id="rId2" Type="http://schemas.openxmlformats.org/officeDocument/2006/relationships/hyperlink" Target="http://www.ercot.com/content/wcm/key_documents_lists/191147/1007NPRR-01_RTC_-_NP_3_-_Management_Activities_for_the_ERCOT_System_RTCTF040820.docx" TargetMode="External"/><Relationship Id="rId1" Type="http://schemas.openxmlformats.org/officeDocument/2006/relationships/slideLayout" Target="../slideLayouts/slideLayout3.xml"/><Relationship Id="rId6" Type="http://schemas.openxmlformats.org/officeDocument/2006/relationships/hyperlink" Target="http://www.ercot.com/content/wcm/key_documents_lists/191147/1013NPRR-01_RTC_-_NP_1__2__16__and_25_-_Overview__Definitions_and_Acronyms__Registration_and_Qualification_of_Market_Participants__and_Market_Suspension_and_Restart_RJones042020.docx" TargetMode="External"/><Relationship Id="rId5" Type="http://schemas.openxmlformats.org/officeDocument/2006/relationships/hyperlink" Target="http://www.ercot.com/content/wcm/key_documents_lists/191147/1010NPRR-01_RTC_-_NP_6_-_Adjustment_Period_and_Real-Time_Operations_Combined042420.docx" TargetMode="External"/><Relationship Id="rId4" Type="http://schemas.openxmlformats.org/officeDocument/2006/relationships/hyperlink" Target="http://www.ercot.com/content/wcm/key_documents_lists/203834/1009NPRR-01_RTC_-_NP_5_-_Transmission_Security_Analysis_and_Reliability_Unit_Commitment_032520.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ercot.com/committee/rtct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MMereness@ercot.com" TargetMode="External"/><Relationship Id="rId2" Type="http://schemas.openxmlformats.org/officeDocument/2006/relationships/hyperlink" Target="mailto:DMaggio@ercot.com" TargetMode="Externa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MMereness@ercot.com" TargetMode="External"/><Relationship Id="rId2" Type="http://schemas.openxmlformats.org/officeDocument/2006/relationships/hyperlink" Target="mailto:DMaggio@ercot.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677656"/>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General Update</a:t>
            </a:r>
          </a:p>
          <a:p>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RTCTF </a:t>
            </a:r>
          </a:p>
          <a:p>
            <a:r>
              <a:rPr lang="en-US" dirty="0" smtClean="0">
                <a:solidFill>
                  <a:schemeClr val="tx2"/>
                </a:solidFill>
              </a:rPr>
              <a:t>April 30, 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indent="0">
              <a:buNone/>
            </a:pPr>
            <a:endParaRPr lang="en-US" sz="1800" u="sng" dirty="0" smtClean="0"/>
          </a:p>
          <a:p>
            <a:pPr marL="0" marR="0" indent="0">
              <a:spcBef>
                <a:spcPts val="0"/>
              </a:spcBef>
              <a:spcAft>
                <a:spcPts val="0"/>
              </a:spcAft>
              <a:buNone/>
            </a:pPr>
            <a:r>
              <a:rPr lang="en-US" sz="1800" b="1" dirty="0" smtClean="0"/>
              <a:t>Key Documents for today (cumulative </a:t>
            </a:r>
            <a:r>
              <a:rPr lang="en-US" sz="1800" b="1" dirty="0" smtClean="0"/>
              <a:t>language):</a:t>
            </a:r>
            <a:endParaRPr lang="en-US" sz="1800" b="1" dirty="0" smtClean="0"/>
          </a:p>
          <a:p>
            <a:pPr marL="0" marR="0" indent="0">
              <a:spcBef>
                <a:spcPts val="0"/>
              </a:spcBef>
              <a:spcAft>
                <a:spcPts val="0"/>
              </a:spcAft>
              <a:buNone/>
            </a:pPr>
            <a:endParaRPr lang="en-US" sz="1800" b="1" dirty="0" smtClean="0"/>
          </a:p>
          <a:p>
            <a:pPr>
              <a:spcBef>
                <a:spcPts val="0"/>
              </a:spcBef>
              <a:spcAft>
                <a:spcPts val="600"/>
              </a:spcAft>
            </a:pPr>
            <a:r>
              <a:rPr lang="en-US" sz="1800" b="1" dirty="0" smtClean="0">
                <a:hlinkClick r:id="rId2"/>
              </a:rPr>
              <a:t>NPRR1007 RTCTF 040820</a:t>
            </a:r>
            <a:endParaRPr lang="en-US" sz="1800" b="1" dirty="0" smtClean="0"/>
          </a:p>
          <a:p>
            <a:pPr>
              <a:spcBef>
                <a:spcPts val="0"/>
              </a:spcBef>
              <a:spcAft>
                <a:spcPts val="600"/>
              </a:spcAft>
            </a:pPr>
            <a:r>
              <a:rPr lang="en-US" sz="1800" b="1" dirty="0" smtClean="0">
                <a:hlinkClick r:id="rId3"/>
              </a:rPr>
              <a:t>NPRR1008 Combined 042920</a:t>
            </a:r>
            <a:endParaRPr lang="en-US" sz="1800" b="1" dirty="0" smtClean="0"/>
          </a:p>
          <a:p>
            <a:pPr>
              <a:spcBef>
                <a:spcPts val="0"/>
              </a:spcBef>
              <a:spcAft>
                <a:spcPts val="600"/>
              </a:spcAft>
            </a:pPr>
            <a:r>
              <a:rPr lang="en-US" sz="1800" b="1" dirty="0" smtClean="0">
                <a:hlinkClick r:id="rId4"/>
              </a:rPr>
              <a:t>NPRR1009</a:t>
            </a:r>
            <a:endParaRPr lang="en-US" sz="1800" b="1" dirty="0" smtClean="0"/>
          </a:p>
          <a:p>
            <a:pPr>
              <a:spcBef>
                <a:spcPts val="0"/>
              </a:spcBef>
              <a:spcAft>
                <a:spcPts val="600"/>
              </a:spcAft>
            </a:pPr>
            <a:r>
              <a:rPr lang="en-US" sz="1800" b="1" dirty="0" smtClean="0">
                <a:hlinkClick r:id="rId5"/>
              </a:rPr>
              <a:t>NPRR1010 Combined 042420</a:t>
            </a:r>
            <a:endParaRPr lang="en-US" sz="1800" b="1" dirty="0" smtClean="0"/>
          </a:p>
          <a:p>
            <a:pPr>
              <a:spcBef>
                <a:spcPts val="0"/>
              </a:spcBef>
              <a:spcAft>
                <a:spcPts val="600"/>
              </a:spcAft>
            </a:pPr>
            <a:r>
              <a:rPr lang="en-US" sz="1800" b="1" dirty="0" smtClean="0">
                <a:hlinkClick r:id="rId6"/>
              </a:rPr>
              <a:t>NPRR1013 </a:t>
            </a:r>
            <a:r>
              <a:rPr lang="en-US" sz="1800" b="1" dirty="0" err="1" smtClean="0">
                <a:hlinkClick r:id="rId6"/>
              </a:rPr>
              <a:t>RJones</a:t>
            </a:r>
            <a:r>
              <a:rPr lang="en-US" sz="1800" b="1" dirty="0" smtClean="0">
                <a:hlinkClick r:id="rId6"/>
              </a:rPr>
              <a:t> 042020</a:t>
            </a:r>
            <a:endParaRPr lang="en-US" sz="1800" b="1" dirty="0" smtClean="0"/>
          </a:p>
          <a:p>
            <a:pPr>
              <a:spcBef>
                <a:spcPts val="0"/>
              </a:spcBef>
              <a:spcAft>
                <a:spcPts val="600"/>
              </a:spcAft>
            </a:pPr>
            <a:r>
              <a:rPr lang="en-US" sz="1800" b="1" dirty="0" smtClean="0">
                <a:hlinkClick r:id="rId7"/>
              </a:rPr>
              <a:t>OBDRR020</a:t>
            </a:r>
            <a:endParaRPr lang="en-US" sz="1800" b="1" dirty="0" smtClean="0"/>
          </a:p>
          <a:p>
            <a:pPr>
              <a:spcBef>
                <a:spcPts val="0"/>
              </a:spcBef>
            </a:pPr>
            <a:endParaRPr lang="en-US" sz="16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341909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dirty="0" smtClean="0"/>
          </a:p>
          <a:p>
            <a:r>
              <a:rPr lang="en-US" dirty="0" smtClean="0"/>
              <a:t>Harmonizing </a:t>
            </a:r>
            <a:r>
              <a:rPr lang="en-US" dirty="0"/>
              <a:t>RTC and Battery Energy Storage</a:t>
            </a:r>
          </a:p>
          <a:p>
            <a:endParaRPr lang="en-US" dirty="0" smtClean="0"/>
          </a:p>
          <a:p>
            <a:r>
              <a:rPr lang="en-US" dirty="0" smtClean="0"/>
              <a:t>Overall RTC Delivery Schedule</a:t>
            </a:r>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621284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Storage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36" name="Rectangle 35"/>
          <p:cNvSpPr/>
          <p:nvPr/>
        </p:nvSpPr>
        <p:spPr>
          <a:xfrm>
            <a:off x="447675" y="128944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KPs</a:t>
            </a:r>
          </a:p>
        </p:txBody>
      </p:sp>
      <p:cxnSp>
        <p:nvCxnSpPr>
          <p:cNvPr id="37" name="Straight Arrow Connector 36"/>
          <p:cNvCxnSpPr/>
          <p:nvPr/>
        </p:nvCxnSpPr>
        <p:spPr>
          <a:xfrm flipV="1">
            <a:off x="1457325" y="1654374"/>
            <a:ext cx="619125" cy="1"/>
          </a:xfrm>
          <a:prstGeom prst="straightConnector1">
            <a:avLst/>
          </a:prstGeom>
          <a:noFill/>
          <a:ln w="6350" cap="flat" cmpd="sng" algn="ctr">
            <a:solidFill>
              <a:srgbClr val="5B9BD5"/>
            </a:solidFill>
            <a:prstDash val="solid"/>
            <a:miter lim="800000"/>
            <a:tailEnd type="triangle"/>
          </a:ln>
          <a:effectLst/>
        </p:spPr>
      </p:cxnSp>
      <p:sp>
        <p:nvSpPr>
          <p:cNvPr id="38" name="Rectangle 37"/>
          <p:cNvSpPr/>
          <p:nvPr/>
        </p:nvSpPr>
        <p:spPr>
          <a:xfrm>
            <a:off x="2076450" y="15370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2190750" y="16513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2305050" y="17656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2419350" y="18799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RRs</a:t>
            </a:r>
          </a:p>
        </p:txBody>
      </p:sp>
      <p:cxnSp>
        <p:nvCxnSpPr>
          <p:cNvPr id="42" name="Straight Arrow Connector 41"/>
          <p:cNvCxnSpPr/>
          <p:nvPr/>
        </p:nvCxnSpPr>
        <p:spPr>
          <a:xfrm flipV="1">
            <a:off x="1457325" y="1354635"/>
            <a:ext cx="619125" cy="1"/>
          </a:xfrm>
          <a:prstGeom prst="straightConnector1">
            <a:avLst/>
          </a:prstGeom>
          <a:noFill/>
          <a:ln w="6350" cap="flat" cmpd="sng" algn="ctr">
            <a:solidFill>
              <a:srgbClr val="5B9BD5"/>
            </a:solidFill>
            <a:prstDash val="solid"/>
            <a:miter lim="800000"/>
            <a:tailEnd type="triangle"/>
          </a:ln>
          <a:effectLst/>
        </p:spPr>
      </p:cxnSp>
      <p:sp>
        <p:nvSpPr>
          <p:cNvPr id="43" name="Rectangle 42"/>
          <p:cNvSpPr/>
          <p:nvPr/>
        </p:nvSpPr>
        <p:spPr>
          <a:xfrm>
            <a:off x="2076450" y="1166219"/>
            <a:ext cx="1352550" cy="2726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IA</a:t>
            </a:r>
          </a:p>
        </p:txBody>
      </p:sp>
      <p:sp>
        <p:nvSpPr>
          <p:cNvPr id="44" name="Rectangle 43"/>
          <p:cNvSpPr/>
          <p:nvPr/>
        </p:nvSpPr>
        <p:spPr>
          <a:xfrm>
            <a:off x="447675" y="3670698"/>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BESTF KTCs</a:t>
            </a:r>
          </a:p>
        </p:txBody>
      </p:sp>
      <p:cxnSp>
        <p:nvCxnSpPr>
          <p:cNvPr id="45" name="Straight Arrow Connector 44"/>
          <p:cNvCxnSpPr/>
          <p:nvPr/>
        </p:nvCxnSpPr>
        <p:spPr>
          <a:xfrm flipV="1">
            <a:off x="1457325" y="4035624"/>
            <a:ext cx="619125" cy="1"/>
          </a:xfrm>
          <a:prstGeom prst="straightConnector1">
            <a:avLst/>
          </a:prstGeom>
          <a:noFill/>
          <a:ln w="6350" cap="flat" cmpd="sng" algn="ctr">
            <a:solidFill>
              <a:srgbClr val="5B9BD5"/>
            </a:solidFill>
            <a:prstDash val="solid"/>
            <a:miter lim="800000"/>
            <a:tailEnd type="triangle"/>
          </a:ln>
          <a:effectLst/>
        </p:spPr>
      </p:cxnSp>
      <p:sp>
        <p:nvSpPr>
          <p:cNvPr id="46" name="Rectangle 45"/>
          <p:cNvSpPr/>
          <p:nvPr/>
        </p:nvSpPr>
        <p:spPr>
          <a:xfrm>
            <a:off x="447675" y="46237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561975" y="47380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676275" y="48523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790575" y="49666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Other BES RRs</a:t>
            </a:r>
          </a:p>
        </p:txBody>
      </p:sp>
      <p:cxnSp>
        <p:nvCxnSpPr>
          <p:cNvPr id="50" name="Straight Arrow Connector 49"/>
          <p:cNvCxnSpPr/>
          <p:nvPr/>
        </p:nvCxnSpPr>
        <p:spPr>
          <a:xfrm flipV="1">
            <a:off x="1457325" y="3735885"/>
            <a:ext cx="619125" cy="1"/>
          </a:xfrm>
          <a:prstGeom prst="straightConnector1">
            <a:avLst/>
          </a:prstGeom>
          <a:noFill/>
          <a:ln w="6350" cap="flat" cmpd="sng" algn="ctr">
            <a:solidFill>
              <a:srgbClr val="5B9BD5"/>
            </a:solidFill>
            <a:prstDash val="solid"/>
            <a:miter lim="800000"/>
            <a:tailEnd type="triangle"/>
          </a:ln>
          <a:effectLst/>
        </p:spPr>
      </p:cxnSp>
      <p:sp>
        <p:nvSpPr>
          <p:cNvPr id="51" name="Rectangle 50"/>
          <p:cNvSpPr/>
          <p:nvPr/>
        </p:nvSpPr>
        <p:spPr>
          <a:xfrm>
            <a:off x="2076450" y="3547469"/>
            <a:ext cx="1352550" cy="2726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IA</a:t>
            </a:r>
          </a:p>
        </p:txBody>
      </p:sp>
      <p:sp>
        <p:nvSpPr>
          <p:cNvPr id="52" name="Rectangle 51"/>
          <p:cNvSpPr/>
          <p:nvPr/>
        </p:nvSpPr>
        <p:spPr>
          <a:xfrm>
            <a:off x="2076450" y="3915669"/>
            <a:ext cx="1352550" cy="233273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NPRR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_____________</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For overlapping sections, authors use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ESR Redlines</a:t>
            </a:r>
          </a:p>
        </p:txBody>
      </p:sp>
      <p:cxnSp>
        <p:nvCxnSpPr>
          <p:cNvPr id="53" name="Straight Arrow Connector 52"/>
          <p:cNvCxnSpPr>
            <a:stCxn id="44" idx="2"/>
            <a:endCxn id="46" idx="0"/>
          </p:cNvCxnSpPr>
          <p:nvPr/>
        </p:nvCxnSpPr>
        <p:spPr>
          <a:xfrm>
            <a:off x="952500" y="4171951"/>
            <a:ext cx="0" cy="451844"/>
          </a:xfrm>
          <a:prstGeom prst="straightConnector1">
            <a:avLst/>
          </a:prstGeom>
          <a:noFill/>
          <a:ln w="6350" cap="flat" cmpd="sng" algn="ctr">
            <a:solidFill>
              <a:srgbClr val="5B9BD5"/>
            </a:solidFill>
            <a:prstDash val="solid"/>
            <a:miter lim="800000"/>
            <a:tailEnd type="triangle"/>
          </a:ln>
          <a:effectLst/>
        </p:spPr>
      </p:cxnSp>
      <p:sp>
        <p:nvSpPr>
          <p:cNvPr id="55" name="Right Arrow 54"/>
          <p:cNvSpPr/>
          <p:nvPr/>
        </p:nvSpPr>
        <p:spPr>
          <a:xfrm>
            <a:off x="6648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56" name="Right Arrow 55"/>
          <p:cNvSpPr/>
          <p:nvPr/>
        </p:nvSpPr>
        <p:spPr>
          <a:xfrm>
            <a:off x="7410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57" name="Right Arrow 56"/>
          <p:cNvSpPr/>
          <p:nvPr/>
        </p:nvSpPr>
        <p:spPr>
          <a:xfrm>
            <a:off x="8172450" y="1892499"/>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58" name="Right Arrow 57"/>
          <p:cNvSpPr/>
          <p:nvPr/>
        </p:nvSpPr>
        <p:spPr>
          <a:xfrm>
            <a:off x="3429000" y="4089502"/>
            <a:ext cx="3219450" cy="554234"/>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BESTF Meetings</a:t>
            </a:r>
          </a:p>
        </p:txBody>
      </p:sp>
      <p:sp>
        <p:nvSpPr>
          <p:cNvPr id="59" name="Right Arrow 58"/>
          <p:cNvSpPr/>
          <p:nvPr/>
        </p:nvSpPr>
        <p:spPr>
          <a:xfrm>
            <a:off x="6648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60" name="Right Arrow 59"/>
          <p:cNvSpPr/>
          <p:nvPr/>
        </p:nvSpPr>
        <p:spPr>
          <a:xfrm>
            <a:off x="7410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61" name="Right Arrow 60"/>
          <p:cNvSpPr/>
          <p:nvPr/>
        </p:nvSpPr>
        <p:spPr>
          <a:xfrm>
            <a:off x="8172450" y="4121349"/>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62" name="Right Arrow 61"/>
          <p:cNvSpPr/>
          <p:nvPr/>
        </p:nvSpPr>
        <p:spPr>
          <a:xfrm rot="5400000">
            <a:off x="3160215" y="3086103"/>
            <a:ext cx="2023472"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3" name="Right Arrow 62"/>
          <p:cNvSpPr/>
          <p:nvPr/>
        </p:nvSpPr>
        <p:spPr>
          <a:xfrm rot="5400000">
            <a:off x="4060328" y="3086102"/>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4" name="Right Arrow 63"/>
          <p:cNvSpPr/>
          <p:nvPr/>
        </p:nvSpPr>
        <p:spPr>
          <a:xfrm rot="5400000">
            <a:off x="4960441" y="3094733"/>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5" name="Rectangle 64"/>
          <p:cNvSpPr/>
          <p:nvPr/>
        </p:nvSpPr>
        <p:spPr>
          <a:xfrm>
            <a:off x="6724650" y="2400301"/>
            <a:ext cx="2076450" cy="613172"/>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RTC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RRs and IA</a:t>
            </a:r>
          </a:p>
        </p:txBody>
      </p:sp>
      <p:sp>
        <p:nvSpPr>
          <p:cNvPr id="66" name="Rectangle 65"/>
          <p:cNvSpPr/>
          <p:nvPr/>
        </p:nvSpPr>
        <p:spPr>
          <a:xfrm>
            <a:off x="6724650" y="4629447"/>
            <a:ext cx="2076450" cy="117127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Single Model NPRR &amp; 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(acknowledging subset of identical RTC redlines to support ESR redlines).</a:t>
            </a:r>
          </a:p>
        </p:txBody>
      </p:sp>
      <p:sp>
        <p:nvSpPr>
          <p:cNvPr id="54" name="Right Arrow 53"/>
          <p:cNvSpPr/>
          <p:nvPr/>
        </p:nvSpPr>
        <p:spPr>
          <a:xfrm>
            <a:off x="3429000" y="1843092"/>
            <a:ext cx="3219450" cy="557210"/>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RTCTF Meetings</a:t>
            </a:r>
          </a:p>
        </p:txBody>
      </p:sp>
    </p:spTree>
    <p:extLst>
      <p:ext uri="{BB962C8B-B14F-4D97-AF65-F5344CB8AC3E}">
        <p14:creationId xmlns:p14="http://schemas.microsoft.com/office/powerpoint/2010/main" val="404437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a:t>
            </a:r>
            <a:r>
              <a:rPr lang="en-US" sz="2400" dirty="0" smtClean="0"/>
              <a:t>Storage (BES)</a:t>
            </a:r>
            <a:endParaRPr lang="en-US" sz="2400" dirty="0"/>
          </a:p>
        </p:txBody>
      </p:sp>
      <p:sp>
        <p:nvSpPr>
          <p:cNvPr id="3" name="Content Placeholder 2"/>
          <p:cNvSpPr>
            <a:spLocks noGrp="1"/>
          </p:cNvSpPr>
          <p:nvPr>
            <p:ph idx="1"/>
          </p:nvPr>
        </p:nvSpPr>
        <p:spPr>
          <a:xfrm>
            <a:off x="304800" y="835761"/>
            <a:ext cx="8534400" cy="868163"/>
          </a:xfrm>
        </p:spPr>
        <p:txBody>
          <a:bodyPr/>
          <a:lstStyle/>
          <a:p>
            <a:pPr algn="just"/>
            <a:r>
              <a:rPr lang="en-US" sz="2000" dirty="0" smtClean="0"/>
              <a:t>RTCTF &amp; BES Task Force (BESTF) meetings are purposefully adjacent or straddling PRS due to inter-relationships of RTC &amp; BES concepts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6" name="TextBox 5"/>
          <p:cNvSpPr txBox="1"/>
          <p:nvPr/>
        </p:nvSpPr>
        <p:spPr>
          <a:xfrm>
            <a:off x="1066800" y="1905000"/>
            <a:ext cx="2514600" cy="3293209"/>
          </a:xfrm>
          <a:prstGeom prst="rect">
            <a:avLst/>
          </a:prstGeom>
          <a:noFill/>
          <a:ln>
            <a:solidFill>
              <a:schemeClr val="tx2"/>
            </a:solidFill>
          </a:ln>
        </p:spPr>
        <p:txBody>
          <a:bodyPr wrap="square" rtlCol="0">
            <a:spAutoFit/>
          </a:bodyPr>
          <a:lstStyle/>
          <a:p>
            <a:pPr algn="ctr" defTabSz="114300"/>
            <a:r>
              <a:rPr lang="en-US" sz="1600" b="1" dirty="0" smtClean="0">
                <a:solidFill>
                  <a:schemeClr val="tx2"/>
                </a:solidFill>
              </a:rPr>
              <a:t>RTCTF		</a:t>
            </a:r>
          </a:p>
          <a:p>
            <a:r>
              <a:rPr lang="en-US" sz="1600" dirty="0" smtClean="0">
                <a:solidFill>
                  <a:schemeClr val="tx2"/>
                </a:solidFill>
              </a:rPr>
              <a:t>March 11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a:t>
            </a:r>
            <a:r>
              <a:rPr lang="en-US" sz="1600" i="1" dirty="0" smtClean="0">
                <a:solidFill>
                  <a:schemeClr val="tx2"/>
                </a:solidFill>
              </a:rPr>
              <a:t>(if needed)</a:t>
            </a:r>
          </a:p>
        </p:txBody>
      </p:sp>
      <p:sp>
        <p:nvSpPr>
          <p:cNvPr id="7" name="TextBox 6"/>
          <p:cNvSpPr txBox="1"/>
          <p:nvPr/>
        </p:nvSpPr>
        <p:spPr>
          <a:xfrm>
            <a:off x="3581400" y="1905000"/>
            <a:ext cx="2743200" cy="3293209"/>
          </a:xfrm>
          <a:prstGeom prst="rect">
            <a:avLst/>
          </a:prstGeom>
          <a:noFill/>
          <a:ln>
            <a:solidFill>
              <a:schemeClr val="tx2"/>
            </a:solidFill>
          </a:ln>
        </p:spPr>
        <p:txBody>
          <a:bodyPr wrap="square" rtlCol="0">
            <a:spAutoFit/>
          </a:bodyPr>
          <a:lstStyle/>
          <a:p>
            <a:pPr algn="ctr" defTabSz="114300"/>
            <a:r>
              <a:rPr lang="en-US" sz="1600" b="1" i="1" dirty="0" smtClean="0">
                <a:solidFill>
                  <a:schemeClr val="tx2"/>
                </a:solidFill>
              </a:rPr>
              <a:t>BESTF		</a:t>
            </a:r>
          </a:p>
          <a:p>
            <a:r>
              <a:rPr lang="en-US" sz="1600" i="1" dirty="0" smtClean="0">
                <a:solidFill>
                  <a:schemeClr val="tx2"/>
                </a:solidFill>
              </a:rPr>
              <a:t>March 13</a:t>
            </a:r>
          </a:p>
          <a:p>
            <a:r>
              <a:rPr lang="en-US" sz="1600" i="1" smtClean="0">
                <a:solidFill>
                  <a:schemeClr val="tx2"/>
                </a:solidFill>
              </a:rPr>
              <a:t>April 16</a:t>
            </a:r>
            <a:endParaRPr lang="en-US" sz="1600" i="1" dirty="0" smtClean="0">
              <a:solidFill>
                <a:schemeClr val="tx2"/>
              </a:solidFill>
            </a:endParaRPr>
          </a:p>
          <a:p>
            <a:r>
              <a:rPr lang="en-US" sz="1600" i="1" dirty="0" smtClean="0">
                <a:solidFill>
                  <a:schemeClr val="tx2"/>
                </a:solidFill>
              </a:rPr>
              <a:t>May 1</a:t>
            </a:r>
            <a:endParaRPr lang="en-US" sz="1600" i="1" dirty="0">
              <a:solidFill>
                <a:schemeClr val="tx2"/>
              </a:solidFill>
            </a:endParaRPr>
          </a:p>
          <a:p>
            <a:r>
              <a:rPr lang="en-US" sz="1600" i="1" dirty="0">
                <a:solidFill>
                  <a:schemeClr val="tx2"/>
                </a:solidFill>
              </a:rPr>
              <a:t>May </a:t>
            </a:r>
            <a:r>
              <a:rPr lang="en-US" sz="1600" i="1" dirty="0" smtClean="0">
                <a:solidFill>
                  <a:schemeClr val="tx2"/>
                </a:solidFill>
              </a:rPr>
              <a:t>21</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12</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30</a:t>
            </a:r>
            <a:endParaRPr lang="en-US" sz="1600" i="1" dirty="0">
              <a:solidFill>
                <a:schemeClr val="tx2"/>
              </a:solidFill>
            </a:endParaRPr>
          </a:p>
          <a:p>
            <a:r>
              <a:rPr lang="en-US" sz="1600" i="1" dirty="0">
                <a:solidFill>
                  <a:schemeClr val="tx2"/>
                </a:solidFill>
              </a:rPr>
              <a:t>July </a:t>
            </a:r>
            <a:r>
              <a:rPr lang="en-US" sz="1600" i="1" dirty="0" smtClean="0">
                <a:solidFill>
                  <a:schemeClr val="tx2"/>
                </a:solidFill>
              </a:rPr>
              <a:t>23</a:t>
            </a:r>
            <a:endParaRPr lang="en-US" sz="1600" i="1" dirty="0">
              <a:solidFill>
                <a:schemeClr val="tx2"/>
              </a:solidFill>
            </a:endParaRPr>
          </a:p>
          <a:p>
            <a:r>
              <a:rPr lang="en-US" sz="1600" i="1" dirty="0">
                <a:solidFill>
                  <a:schemeClr val="tx2"/>
                </a:solidFill>
              </a:rPr>
              <a:t>August </a:t>
            </a:r>
            <a:r>
              <a:rPr lang="en-US" sz="1600" i="1" dirty="0" smtClean="0">
                <a:solidFill>
                  <a:schemeClr val="tx2"/>
                </a:solidFill>
              </a:rPr>
              <a:t>14</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11</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29</a:t>
            </a:r>
            <a:endParaRPr lang="en-US" sz="1600" i="1" dirty="0">
              <a:solidFill>
                <a:schemeClr val="tx2"/>
              </a:solidFill>
            </a:endParaRPr>
          </a:p>
          <a:p>
            <a:r>
              <a:rPr lang="en-US" sz="1600" i="1" dirty="0">
                <a:solidFill>
                  <a:schemeClr val="tx2"/>
                </a:solidFill>
              </a:rPr>
              <a:t>October </a:t>
            </a:r>
            <a:r>
              <a:rPr lang="en-US" sz="1600" i="1" dirty="0" smtClean="0">
                <a:solidFill>
                  <a:schemeClr val="tx2"/>
                </a:solidFill>
              </a:rPr>
              <a:t>22</a:t>
            </a:r>
            <a:endParaRPr lang="en-US" sz="1600" i="1" dirty="0">
              <a:solidFill>
                <a:schemeClr val="tx2"/>
              </a:solidFill>
            </a:endParaRPr>
          </a:p>
          <a:p>
            <a:r>
              <a:rPr lang="en-US" sz="1600" i="1" dirty="0" smtClean="0">
                <a:solidFill>
                  <a:schemeClr val="tx2"/>
                </a:solidFill>
              </a:rPr>
              <a:t>November 13 (if needed)</a:t>
            </a:r>
            <a:endParaRPr lang="en-US" sz="1600" i="1" dirty="0">
              <a:solidFill>
                <a:schemeClr val="tx2"/>
              </a:solidFill>
            </a:endParaRPr>
          </a:p>
        </p:txBody>
      </p:sp>
      <p:sp>
        <p:nvSpPr>
          <p:cNvPr id="8" name="TextBox 7"/>
          <p:cNvSpPr txBox="1"/>
          <p:nvPr/>
        </p:nvSpPr>
        <p:spPr>
          <a:xfrm>
            <a:off x="1066800" y="5198209"/>
            <a:ext cx="5257800" cy="1077218"/>
          </a:xfrm>
          <a:prstGeom prst="rect">
            <a:avLst/>
          </a:prstGeom>
          <a:noFill/>
          <a:ln>
            <a:solidFill>
              <a:schemeClr val="tx2"/>
            </a:solidFill>
          </a:ln>
        </p:spPr>
        <p:txBody>
          <a:bodyPr wrap="square" rtlCol="0">
            <a:spAutoFit/>
          </a:bodyPr>
          <a:lstStyle/>
          <a:p>
            <a:r>
              <a:rPr lang="en-US" sz="1600" dirty="0">
                <a:solidFill>
                  <a:schemeClr val="tx2"/>
                </a:solidFill>
              </a:rPr>
              <a:t>November 5 (ROS)</a:t>
            </a:r>
          </a:p>
          <a:p>
            <a:r>
              <a:rPr lang="en-US" sz="1600" dirty="0" smtClean="0">
                <a:solidFill>
                  <a:schemeClr val="tx2"/>
                </a:solidFill>
              </a:rPr>
              <a:t>November 11 (PRS)</a:t>
            </a:r>
          </a:p>
          <a:p>
            <a:r>
              <a:rPr lang="en-US" sz="1600" dirty="0" smtClean="0">
                <a:solidFill>
                  <a:schemeClr val="tx2"/>
                </a:solidFill>
              </a:rPr>
              <a:t>November 18 (TAC)</a:t>
            </a:r>
          </a:p>
          <a:p>
            <a:r>
              <a:rPr lang="en-US" sz="1600" dirty="0" smtClean="0">
                <a:solidFill>
                  <a:schemeClr val="tx2"/>
                </a:solidFill>
              </a:rPr>
              <a:t>December 8 (Board of Directors)</a:t>
            </a:r>
          </a:p>
        </p:txBody>
      </p:sp>
    </p:spTree>
    <p:extLst>
      <p:ext uri="{BB962C8B-B14F-4D97-AF65-F5344CB8AC3E}">
        <p14:creationId xmlns:p14="http://schemas.microsoft.com/office/powerpoint/2010/main" val="393627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Overall RTC Delivery Schedule</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2020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today’s WebEx call</a:t>
            </a:r>
            <a:endParaRPr lang="en-US" dirty="0"/>
          </a:p>
        </p:txBody>
      </p:sp>
      <p:sp>
        <p:nvSpPr>
          <p:cNvPr id="3" name="Content Placeholder 2"/>
          <p:cNvSpPr>
            <a:spLocks noGrp="1"/>
          </p:cNvSpPr>
          <p:nvPr>
            <p:ph idx="1"/>
          </p:nvPr>
        </p:nvSpPr>
        <p:spPr>
          <a:xfrm>
            <a:off x="304800" y="762000"/>
            <a:ext cx="8534400" cy="5052221"/>
          </a:xfrm>
        </p:spPr>
        <p:txBody>
          <a:bodyPr/>
          <a:lstStyle/>
          <a:p>
            <a:r>
              <a:rPr lang="en-US" sz="2000" dirty="0" smtClean="0"/>
              <a:t>If connected to WebEx and dialed-in on a phone PLEASE associate your phone to the WebEx so we see your name.  Two ways to do this:</a:t>
            </a:r>
          </a:p>
          <a:p>
            <a:pPr lvl="1"/>
            <a:r>
              <a:rPr lang="en-US" sz="1800" dirty="0" smtClean="0"/>
              <a:t>Use “Call me” option for audio and put in your phone number (preferred $)</a:t>
            </a:r>
          </a:p>
          <a:p>
            <a:pPr lvl="1"/>
            <a:r>
              <a:rPr lang="en-US" sz="1800" dirty="0" smtClean="0"/>
              <a:t>Use “Call in” option when entering meeting number, also enter Attendee Id assigned on screen</a:t>
            </a:r>
          </a:p>
          <a:p>
            <a:r>
              <a:rPr lang="en-US" sz="2000" dirty="0" smtClean="0"/>
              <a:t>When dialing-in, by default your line will be muted on WebEx</a:t>
            </a:r>
          </a:p>
          <a:p>
            <a:pPr lvl="1"/>
            <a:r>
              <a:rPr lang="en-US" sz="1800" dirty="0" smtClean="0"/>
              <a:t>Click microphone icon at bottom of screen or side-panel to mute/unmute</a:t>
            </a:r>
          </a:p>
          <a:p>
            <a:r>
              <a:rPr lang="en-US" sz="2000" dirty="0" smtClean="0"/>
              <a:t>When you want to speak, simply announce your name and company,</a:t>
            </a:r>
          </a:p>
          <a:p>
            <a:pPr lvl="1"/>
            <a:r>
              <a:rPr lang="en-US" sz="1800" dirty="0" err="1" smtClean="0"/>
              <a:t>Eg</a:t>
            </a:r>
            <a:r>
              <a:rPr lang="en-US" sz="1800" dirty="0" smtClean="0"/>
              <a:t>  “Question from Joe with </a:t>
            </a:r>
            <a:r>
              <a:rPr lang="en-US" sz="1800" dirty="0" err="1" smtClean="0"/>
              <a:t>ElectricCo</a:t>
            </a:r>
            <a:r>
              <a:rPr lang="en-US" sz="1800" dirty="0" smtClean="0"/>
              <a:t>”</a:t>
            </a:r>
          </a:p>
          <a:p>
            <a:r>
              <a:rPr lang="en-US" sz="2000" dirty="0" smtClean="0"/>
              <a:t>We will NOT be using the Raise Hand feature</a:t>
            </a:r>
          </a:p>
          <a:p>
            <a:r>
              <a:rPr lang="en-US" sz="2000" dirty="0" smtClean="0"/>
              <a:t>We will use the “Chat” feature- send to all Participants</a:t>
            </a:r>
          </a:p>
          <a:p>
            <a:r>
              <a:rPr lang="en-US" sz="2000" dirty="0" smtClean="0"/>
              <a:t>If having difficulties at any time, welcome text Chair or Vice-Chair</a:t>
            </a:r>
          </a:p>
          <a:p>
            <a:pPr lvl="1"/>
            <a:r>
              <a:rPr lang="en-US" sz="1800" dirty="0" smtClean="0"/>
              <a:t>Matt </a:t>
            </a:r>
            <a:r>
              <a:rPr lang="en-US" sz="1800" dirty="0" err="1" smtClean="0"/>
              <a:t>Mereness</a:t>
            </a:r>
            <a:r>
              <a:rPr lang="en-US" sz="1800" dirty="0" smtClean="0"/>
              <a:t> 	512.565.8939</a:t>
            </a:r>
          </a:p>
          <a:p>
            <a:pPr lvl="1"/>
            <a:r>
              <a:rPr lang="en-US" sz="1800" dirty="0" smtClean="0"/>
              <a:t>Bryan </a:t>
            </a:r>
            <a:r>
              <a:rPr lang="en-US" sz="1800" dirty="0" err="1" smtClean="0"/>
              <a:t>Sams</a:t>
            </a:r>
            <a:r>
              <a:rPr lang="en-US" sz="1800" dirty="0" smtClean="0"/>
              <a:t> 	512.632.4870</a:t>
            </a:r>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664503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General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 Revision Requests (RTCRRs)</a:t>
            </a:r>
            <a:r>
              <a:rPr lang="en-US" sz="2000" dirty="0" smtClean="0">
                <a:solidFill>
                  <a:srgbClr val="FF0000"/>
                </a:solidFill>
              </a:rPr>
              <a:t> </a:t>
            </a:r>
          </a:p>
          <a:p>
            <a:pPr>
              <a:spcBef>
                <a:spcPts val="1000"/>
              </a:spcBef>
              <a:spcAft>
                <a:spcPts val="1000"/>
              </a:spcAft>
            </a:pPr>
            <a:r>
              <a:rPr lang="en-US" sz="2000" dirty="0" smtClean="0"/>
              <a:t>RTCRR Review Details</a:t>
            </a:r>
          </a:p>
          <a:p>
            <a:pPr>
              <a:spcBef>
                <a:spcPts val="1000"/>
              </a:spcBef>
              <a:spcAft>
                <a:spcPts val="1000"/>
              </a:spcAft>
            </a:pPr>
            <a:r>
              <a:rPr lang="en-US" sz="2000" dirty="0" smtClean="0"/>
              <a:t>RTCRR Review Schedule and Process</a:t>
            </a:r>
          </a:p>
          <a:p>
            <a:pPr>
              <a:spcBef>
                <a:spcPts val="1000"/>
              </a:spcBef>
              <a:spcAft>
                <a:spcPts val="1000"/>
              </a:spcAft>
            </a:pPr>
            <a:r>
              <a:rPr lang="en-US" sz="2000" dirty="0" smtClean="0"/>
              <a:t>Next Steps</a:t>
            </a:r>
          </a:p>
          <a:p>
            <a:pPr>
              <a:spcBef>
                <a:spcPts val="1000"/>
              </a:spcBef>
            </a:pPr>
            <a:r>
              <a:rPr lang="en-US" sz="2000" dirty="0" smtClean="0"/>
              <a:t>Appendix</a:t>
            </a:r>
          </a:p>
          <a:p>
            <a:pPr lvl="1">
              <a:spcBef>
                <a:spcPts val="1000"/>
              </a:spcBef>
            </a:pPr>
            <a:r>
              <a:rPr lang="en-US" sz="1800" dirty="0"/>
              <a:t>Harmonizing RTC and Battery Energy </a:t>
            </a:r>
            <a:r>
              <a:rPr lang="en-US" sz="1800" dirty="0" smtClean="0"/>
              <a:t>Storage</a:t>
            </a:r>
          </a:p>
          <a:p>
            <a:pPr lvl="1">
              <a:spcBef>
                <a:spcPts val="1000"/>
              </a:spcBef>
            </a:pPr>
            <a:r>
              <a:rPr lang="en-US" sz="1800" dirty="0" smtClean="0"/>
              <a:t>Overall RTC Delivery Schedule</a:t>
            </a:r>
          </a:p>
          <a:p>
            <a:pPr lvl="1">
              <a:spcBef>
                <a:spcPts val="1000"/>
              </a:spcBef>
              <a:spcAft>
                <a:spcPts val="1000"/>
              </a:spcAft>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512063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 (RTCRRs)</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Based on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1561169"/>
              </p:ext>
            </p:extLst>
          </p:nvPr>
        </p:nvGraphicFramePr>
        <p:xfrm>
          <a:off x="568036" y="15240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Tree>
    <p:extLst>
      <p:ext uri="{BB962C8B-B14F-4D97-AF65-F5344CB8AC3E}">
        <p14:creationId xmlns:p14="http://schemas.microsoft.com/office/powerpoint/2010/main" val="1546203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t>RTCTF Review Details</a:t>
            </a:r>
            <a:endParaRPr lang="en-US" sz="2400" b="1" dirty="0">
              <a:solidFill>
                <a:schemeClr val="accent1"/>
              </a:solidFill>
            </a:endParaRPr>
          </a:p>
        </p:txBody>
      </p:sp>
      <p:sp>
        <p:nvSpPr>
          <p:cNvPr id="3" name="Content Placeholder 2"/>
          <p:cNvSpPr>
            <a:spLocks noGrp="1"/>
          </p:cNvSpPr>
          <p:nvPr>
            <p:ph idx="1"/>
          </p:nvPr>
        </p:nvSpPr>
        <p:spPr>
          <a:xfrm>
            <a:off x="381000" y="819192"/>
            <a:ext cx="8001000" cy="5581607"/>
          </a:xfrm>
        </p:spPr>
        <p:txBody>
          <a:bodyPr/>
          <a:lstStyle/>
          <a:p>
            <a:r>
              <a:rPr lang="en-US" sz="2000" dirty="0" smtClean="0">
                <a:solidFill>
                  <a:schemeClr val="tx2"/>
                </a:solidFill>
              </a:rPr>
              <a:t>ERCOT staff has developed a detailed schedule for reviewing the RTCRR language with RTCTF (</a:t>
            </a:r>
            <a:r>
              <a:rPr lang="en-US" sz="1600" dirty="0" smtClean="0">
                <a:solidFill>
                  <a:schemeClr val="tx2"/>
                </a:solidFill>
              </a:rPr>
              <a:t>posted on the </a:t>
            </a:r>
            <a:r>
              <a:rPr lang="en-US" sz="1600" dirty="0" smtClean="0">
                <a:solidFill>
                  <a:schemeClr val="tx2"/>
                </a:solidFill>
                <a:hlinkClick r:id="rId3"/>
              </a:rPr>
              <a:t>RTCTF</a:t>
            </a:r>
            <a:r>
              <a:rPr lang="en-US" sz="1600" dirty="0" smtClean="0">
                <a:solidFill>
                  <a:schemeClr val="tx2"/>
                </a:solidFill>
              </a:rPr>
              <a:t> page).</a:t>
            </a:r>
          </a:p>
          <a:p>
            <a:pPr lvl="1"/>
            <a:endParaRPr lang="en-US" sz="1050" dirty="0">
              <a:solidFill>
                <a:schemeClr val="tx2"/>
              </a:solidFill>
            </a:endParaRPr>
          </a:p>
          <a:p>
            <a:r>
              <a:rPr lang="en-US" sz="2000" dirty="0" smtClean="0">
                <a:solidFill>
                  <a:schemeClr val="tx2"/>
                </a:solidFill>
              </a:rPr>
              <a:t>While each RTCRR section has been assigned a specific series of RTCTF meetings, the language has all been posted and MPs are encouraged to reach out to ERCOT in advance regarding any questions or concerns they have with the language.</a:t>
            </a:r>
          </a:p>
          <a:p>
            <a:pPr marL="0" indent="0">
              <a:buNone/>
            </a:pPr>
            <a:endParaRPr lang="en-US" sz="900" dirty="0" smtClean="0">
              <a:solidFill>
                <a:schemeClr val="tx2"/>
              </a:solidFill>
            </a:endParaRPr>
          </a:p>
          <a:p>
            <a:r>
              <a:rPr lang="en-US" sz="2000" dirty="0"/>
              <a:t>Each RTCRR section has been grouped into a category and mapped to a series of RTCTF meetings</a:t>
            </a:r>
            <a:r>
              <a:rPr lang="en-US" sz="2000" dirty="0" smtClean="0"/>
              <a:t>.</a:t>
            </a:r>
          </a:p>
          <a:p>
            <a:pPr lvl="1"/>
            <a:r>
              <a:rPr lang="en-US" sz="1600" dirty="0" smtClean="0"/>
              <a:t>If needed, </a:t>
            </a:r>
            <a:r>
              <a:rPr lang="en-US" sz="1600" dirty="0"/>
              <a:t>each section </a:t>
            </a:r>
            <a:r>
              <a:rPr lang="en-US" sz="1600" dirty="0" smtClean="0"/>
              <a:t>can span </a:t>
            </a:r>
            <a:r>
              <a:rPr lang="en-US" sz="1600" dirty="0"/>
              <a:t>across 3 </a:t>
            </a:r>
            <a:r>
              <a:rPr lang="en-US" sz="1600" dirty="0" smtClean="0"/>
              <a:t>meetings</a:t>
            </a:r>
          </a:p>
          <a:p>
            <a:pPr lvl="1"/>
            <a:endParaRPr lang="en-US" sz="900" dirty="0" smtClean="0"/>
          </a:p>
          <a:p>
            <a:pPr algn="just"/>
            <a:r>
              <a:rPr lang="en-US" sz="2000" dirty="0"/>
              <a:t>Reminder that RTCRRs strictly adhere to RTC KPs </a:t>
            </a:r>
          </a:p>
          <a:p>
            <a:pPr lvl="1" algn="just"/>
            <a:r>
              <a:rPr lang="en-US" sz="1800" dirty="0"/>
              <a:t>Goal: stay on task; only modify language to implement RTC in accordance with Board-endorsed KPs</a:t>
            </a:r>
          </a:p>
          <a:p>
            <a:pPr lvl="1" algn="just"/>
            <a:r>
              <a:rPr lang="en-US" sz="1800" dirty="0"/>
              <a:t>Avoid restructuring Protocol sections</a:t>
            </a:r>
          </a:p>
          <a:p>
            <a:pPr lvl="1" algn="just"/>
            <a:r>
              <a:rPr lang="en-US" sz="1800" dirty="0"/>
              <a:t>Avoid “nice-to-have” clarifications</a:t>
            </a:r>
          </a:p>
          <a:p>
            <a:pPr marL="0" indent="0">
              <a:buNone/>
            </a:pPr>
            <a:endParaRPr lang="en-US" sz="1800" dirty="0"/>
          </a:p>
          <a:p>
            <a:pPr lvl="1"/>
            <a:endParaRPr lang="en-US" sz="18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2078618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Review Details</a:t>
            </a:r>
            <a:endParaRPr lang="en-US" sz="2400" dirty="0"/>
          </a:p>
        </p:txBody>
      </p:sp>
      <p:sp>
        <p:nvSpPr>
          <p:cNvPr id="3" name="Content Placeholder 2"/>
          <p:cNvSpPr>
            <a:spLocks noGrp="1"/>
          </p:cNvSpPr>
          <p:nvPr>
            <p:ph idx="1"/>
          </p:nvPr>
        </p:nvSpPr>
        <p:spPr>
          <a:xfrm>
            <a:off x="304800" y="914400"/>
            <a:ext cx="8534400" cy="1905000"/>
          </a:xfrm>
        </p:spPr>
        <p:txBody>
          <a:bodyPr/>
          <a:lstStyle/>
          <a:p>
            <a:pPr algn="just"/>
            <a:r>
              <a:rPr lang="en-US" sz="2000" dirty="0" smtClean="0"/>
              <a:t>While </a:t>
            </a:r>
            <a:r>
              <a:rPr lang="en-US" sz="2000" dirty="0"/>
              <a:t>RTCTF is designed as the clearinghouse for formally discussing issues using a schedule for each RTCRR/topic, MPs may </a:t>
            </a:r>
            <a:r>
              <a:rPr lang="en-US" sz="2000" dirty="0" smtClean="0"/>
              <a:t>submit redlines </a:t>
            </a:r>
            <a:r>
              <a:rPr lang="en-US" sz="2000" dirty="0"/>
              <a:t>to </a:t>
            </a:r>
            <a:r>
              <a:rPr lang="en-US" sz="2000" dirty="0" smtClean="0">
                <a:hlinkClick r:id="rId2"/>
              </a:rPr>
              <a:t>DMaggio@ercot.com</a:t>
            </a:r>
            <a:r>
              <a:rPr lang="en-US" sz="2000" dirty="0" smtClean="0"/>
              <a:t> &amp; </a:t>
            </a:r>
            <a:r>
              <a:rPr lang="en-US" sz="2000" dirty="0" smtClean="0">
                <a:hlinkClick r:id="rId3"/>
              </a:rPr>
              <a:t>MMereness@ercot.com</a:t>
            </a:r>
            <a:r>
              <a:rPr lang="en-US" sz="2000" dirty="0" smtClean="0"/>
              <a:t> at any time or file formal RTCRR </a:t>
            </a:r>
            <a:r>
              <a:rPr lang="en-US" sz="2000" dirty="0"/>
              <a:t>comments </a:t>
            </a:r>
            <a:r>
              <a:rPr lang="en-US" sz="2000" dirty="0" smtClean="0"/>
              <a:t>on any sections at </a:t>
            </a:r>
            <a:r>
              <a:rPr lang="en-US" sz="2000" dirty="0"/>
              <a:t>any </a:t>
            </a:r>
            <a:r>
              <a:rPr lang="en-US" sz="2000" dirty="0" smtClean="0"/>
              <a:t>time. </a:t>
            </a:r>
            <a:r>
              <a:rPr lang="en-US" sz="2000" i="1" dirty="0">
                <a:solidFill>
                  <a:srgbClr val="FF0000"/>
                </a:solidFill>
              </a:rPr>
              <a:t>The sooner issues are identified, the better</a:t>
            </a:r>
            <a:r>
              <a:rPr lang="en-US" sz="2000" i="1" dirty="0" smtClean="0">
                <a:solidFill>
                  <a:srgbClr val="FF0000"/>
                </a:solidFill>
              </a:rPr>
              <a:t>.</a:t>
            </a:r>
          </a:p>
          <a:p>
            <a:pPr algn="just"/>
            <a:endParaRPr lang="en-US" sz="2000" i="1" dirty="0">
              <a:solidFill>
                <a:srgbClr val="FF0000"/>
              </a:solidFill>
            </a:endParaRPr>
          </a:p>
          <a:p>
            <a:pPr algn="just"/>
            <a:endParaRPr lang="en-US" sz="2000" dirty="0"/>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pic>
        <p:nvPicPr>
          <p:cNvPr id="7" name="Picture 6"/>
          <p:cNvPicPr>
            <a:picLocks noChangeAspect="1"/>
          </p:cNvPicPr>
          <p:nvPr/>
        </p:nvPicPr>
        <p:blipFill>
          <a:blip r:embed="rId4"/>
          <a:stretch>
            <a:fillRect/>
          </a:stretch>
        </p:blipFill>
        <p:spPr>
          <a:xfrm>
            <a:off x="0" y="2819400"/>
            <a:ext cx="9072917" cy="3124200"/>
          </a:xfrm>
          <a:prstGeom prst="rect">
            <a:avLst/>
          </a:prstGeom>
        </p:spPr>
      </p:pic>
    </p:spTree>
    <p:extLst>
      <p:ext uri="{BB962C8B-B14F-4D97-AF65-F5344CB8AC3E}">
        <p14:creationId xmlns:p14="http://schemas.microsoft.com/office/powerpoint/2010/main" val="857021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RTCRR </a:t>
            </a:r>
            <a:r>
              <a:rPr lang="en-US" sz="2400" dirty="0"/>
              <a:t>Review </a:t>
            </a:r>
            <a:r>
              <a:rPr lang="en-US" sz="2400" dirty="0" smtClean="0"/>
              <a:t>Schedule and Process </a:t>
            </a:r>
            <a:endParaRPr lang="en-US" sz="2400" dirty="0"/>
          </a:p>
        </p:txBody>
      </p:sp>
      <p:sp>
        <p:nvSpPr>
          <p:cNvPr id="3" name="Content Placeholder 2"/>
          <p:cNvSpPr>
            <a:spLocks noGrp="1"/>
          </p:cNvSpPr>
          <p:nvPr>
            <p:ph idx="1"/>
          </p:nvPr>
        </p:nvSpPr>
        <p:spPr>
          <a:xfrm>
            <a:off x="304800" y="835761"/>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600" dirty="0">
                <a:solidFill>
                  <a:schemeClr val="bg2">
                    <a:lumMod val="75000"/>
                  </a:schemeClr>
                </a:solidFill>
              </a:rPr>
              <a:t>Mar. 11 – RTCTF (Plan and logistics for RR review)  </a:t>
            </a:r>
          </a:p>
          <a:p>
            <a:pPr marL="682625">
              <a:buFont typeface="Courier New" panose="02070309020205020404" pitchFamily="49" charset="0"/>
              <a:buChar char="o"/>
            </a:pPr>
            <a:r>
              <a:rPr lang="en-US" sz="1600" dirty="0">
                <a:solidFill>
                  <a:schemeClr val="bg2">
                    <a:lumMod val="75000"/>
                  </a:schemeClr>
                </a:solidFill>
              </a:rPr>
              <a:t>Apr. 8 – RTCTF (Review detailed plan, and begin review </a:t>
            </a:r>
            <a:r>
              <a:rPr lang="en-US" sz="1600" dirty="0" smtClean="0">
                <a:solidFill>
                  <a:schemeClr val="bg2">
                    <a:lumMod val="75000"/>
                  </a:schemeClr>
                </a:solidFill>
              </a:rPr>
              <a:t>process)</a:t>
            </a:r>
            <a:endParaRPr lang="en-US" sz="1600" dirty="0">
              <a:solidFill>
                <a:schemeClr val="bg2">
                  <a:lumMod val="75000"/>
                </a:schemeClr>
              </a:solidFill>
            </a:endParaRPr>
          </a:p>
          <a:p>
            <a:pPr marL="682625">
              <a:buFont typeface="Courier New" panose="02070309020205020404" pitchFamily="49" charset="0"/>
              <a:buChar char="o"/>
            </a:pPr>
            <a:r>
              <a:rPr lang="en-US" sz="1600" dirty="0"/>
              <a:t>Apr. 30 – RTCTF </a:t>
            </a:r>
          </a:p>
          <a:p>
            <a:pPr marL="682625">
              <a:buFont typeface="Courier New" panose="02070309020205020404" pitchFamily="49" charset="0"/>
              <a:buChar char="o"/>
            </a:pPr>
            <a:r>
              <a:rPr lang="en-US" sz="1600" dirty="0"/>
              <a:t>May 20 – RTCTF </a:t>
            </a:r>
          </a:p>
          <a:p>
            <a:pPr marL="682625">
              <a:buFont typeface="Courier New" panose="02070309020205020404" pitchFamily="49" charset="0"/>
              <a:buChar char="o"/>
            </a:pPr>
            <a:r>
              <a:rPr lang="en-US" sz="1600" dirty="0"/>
              <a:t>Jun. 10 – RTCTF </a:t>
            </a:r>
          </a:p>
          <a:p>
            <a:pPr marL="682625">
              <a:buFont typeface="Courier New" panose="02070309020205020404" pitchFamily="49" charset="0"/>
              <a:buChar char="o"/>
            </a:pPr>
            <a:r>
              <a:rPr lang="en-US" sz="1600" dirty="0"/>
              <a:t>Jun. 29 – RTCTF </a:t>
            </a:r>
          </a:p>
          <a:p>
            <a:pPr marL="682625">
              <a:buFont typeface="Courier New" panose="02070309020205020404" pitchFamily="49" charset="0"/>
              <a:buChar char="o"/>
            </a:pPr>
            <a:r>
              <a:rPr lang="en-US" sz="1600" dirty="0"/>
              <a:t>Jul. 22 – RTCTF </a:t>
            </a:r>
          </a:p>
          <a:p>
            <a:pPr marL="682625">
              <a:buFont typeface="Courier New" panose="02070309020205020404" pitchFamily="49" charset="0"/>
              <a:buChar char="o"/>
            </a:pPr>
            <a:r>
              <a:rPr lang="en-US" sz="1600" dirty="0"/>
              <a:t>Aug. 12 – RTCTF </a:t>
            </a:r>
          </a:p>
          <a:p>
            <a:pPr marL="682625">
              <a:buFont typeface="Courier New" panose="02070309020205020404" pitchFamily="49" charset="0"/>
              <a:buChar char="o"/>
            </a:pPr>
            <a:r>
              <a:rPr lang="en-US" sz="1600" dirty="0"/>
              <a:t>Sep. 9 – RTCTF </a:t>
            </a:r>
          </a:p>
          <a:p>
            <a:pPr marL="682625">
              <a:buFont typeface="Courier New" panose="02070309020205020404" pitchFamily="49" charset="0"/>
              <a:buChar char="o"/>
            </a:pPr>
            <a:r>
              <a:rPr lang="en-US" sz="1600" dirty="0"/>
              <a:t>Sep. 28 – RTCTF </a:t>
            </a:r>
          </a:p>
          <a:p>
            <a:pPr marL="682625">
              <a:buFont typeface="Courier New" panose="02070309020205020404" pitchFamily="49" charset="0"/>
              <a:buChar char="o"/>
            </a:pPr>
            <a:r>
              <a:rPr lang="en-US" sz="1600" dirty="0"/>
              <a:t>Oct. 21 – RTCTF </a:t>
            </a:r>
          </a:p>
          <a:p>
            <a:pPr marL="682625">
              <a:buFont typeface="Courier New" panose="02070309020205020404" pitchFamily="49" charset="0"/>
              <a:buChar char="o"/>
            </a:pPr>
            <a:r>
              <a:rPr lang="en-US" sz="1600" dirty="0">
                <a:solidFill>
                  <a:srgbClr val="0070C0"/>
                </a:solidFill>
              </a:rPr>
              <a:t>Nov. 5 – ROS</a:t>
            </a:r>
          </a:p>
          <a:p>
            <a:pPr marL="682625">
              <a:buFont typeface="Courier New" panose="02070309020205020404" pitchFamily="49" charset="0"/>
              <a:buChar char="o"/>
            </a:pPr>
            <a:r>
              <a:rPr lang="en-US" sz="1600" dirty="0">
                <a:solidFill>
                  <a:srgbClr val="0070C0"/>
                </a:solidFill>
              </a:rPr>
              <a:t>Nov. 11 – PRS</a:t>
            </a:r>
          </a:p>
          <a:p>
            <a:pPr marL="682625">
              <a:buFont typeface="Courier New" panose="02070309020205020404" pitchFamily="49" charset="0"/>
              <a:buChar char="o"/>
            </a:pPr>
            <a:r>
              <a:rPr lang="en-US" sz="1600" i="1" dirty="0"/>
              <a:t>Nov. 12 – RTCTF (if needed)</a:t>
            </a:r>
            <a:endParaRPr lang="en-US" sz="1600" dirty="0"/>
          </a:p>
          <a:p>
            <a:pPr marL="682625">
              <a:buFont typeface="Courier New" panose="02070309020205020404" pitchFamily="49" charset="0"/>
              <a:buChar char="o"/>
            </a:pPr>
            <a:r>
              <a:rPr lang="en-US" sz="1600" dirty="0">
                <a:solidFill>
                  <a:srgbClr val="0070C0"/>
                </a:solidFill>
              </a:rPr>
              <a:t>Nov. 17 – CWG</a:t>
            </a:r>
          </a:p>
          <a:p>
            <a:pPr marL="682625">
              <a:buFont typeface="Courier New" panose="02070309020205020404" pitchFamily="49" charset="0"/>
              <a:buChar char="o"/>
            </a:pPr>
            <a:r>
              <a:rPr lang="en-US" sz="1600" dirty="0">
                <a:solidFill>
                  <a:srgbClr val="0070C0"/>
                </a:solidFill>
              </a:rPr>
              <a:t>Nov. 18 – TAC</a:t>
            </a:r>
          </a:p>
          <a:p>
            <a:pPr marL="682625">
              <a:buFont typeface="Courier New" panose="02070309020205020404" pitchFamily="49" charset="0"/>
              <a:buChar char="o"/>
            </a:pPr>
            <a:r>
              <a:rPr lang="en-US" sz="1600" dirty="0">
                <a:solidFill>
                  <a:srgbClr val="0070C0"/>
                </a:solidFill>
              </a:rPr>
              <a:t>Dec. 8 – ERCOT </a:t>
            </a:r>
            <a:r>
              <a:rPr lang="en-US" sz="1600" dirty="0" smtClean="0">
                <a:solidFill>
                  <a:srgbClr val="0070C0"/>
                </a:solidFill>
              </a:rPr>
              <a:t>Board</a:t>
            </a:r>
            <a:endParaRPr lang="en-US" sz="16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04800" y="243682"/>
            <a:ext cx="8610597" cy="518318"/>
          </a:xfrm>
        </p:spPr>
        <p:txBody>
          <a:bodyPr/>
          <a:lstStyle/>
          <a:p>
            <a:r>
              <a:rPr lang="en-US" sz="2400" dirty="0" smtClean="0"/>
              <a:t>RTCRR Review </a:t>
            </a:r>
            <a:br>
              <a:rPr lang="en-US" sz="2400" dirty="0" smtClean="0"/>
            </a:br>
            <a:r>
              <a:rPr lang="en-US" sz="2400" dirty="0" smtClean="0"/>
              <a:t>Schedule and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sections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questions and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63278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2000" dirty="0" smtClean="0"/>
              <a:t>Ready to proceed with review today</a:t>
            </a:r>
            <a:endParaRPr lang="en-US" sz="1800" dirty="0" smtClean="0"/>
          </a:p>
          <a:p>
            <a:endParaRPr lang="en-US" sz="2000" dirty="0" smtClean="0"/>
          </a:p>
          <a:p>
            <a:r>
              <a:rPr lang="en-US" sz="2000" dirty="0" smtClean="0"/>
              <a:t>At the conclusion of the meeting:</a:t>
            </a:r>
          </a:p>
          <a:p>
            <a:pPr lvl="1"/>
            <a:r>
              <a:rPr lang="en-US" sz="1800" dirty="0" smtClean="0"/>
              <a:t>MPs encouraged to send Revision Request redlines for RTCTF consideration to </a:t>
            </a:r>
            <a:r>
              <a:rPr lang="en-US" sz="1800" dirty="0" smtClean="0">
                <a:hlinkClick r:id="rId2"/>
              </a:rPr>
              <a:t>DMaggio@ercot.com</a:t>
            </a:r>
            <a:r>
              <a:rPr lang="en-US" sz="1800" dirty="0" smtClean="0"/>
              <a:t> &amp; </a:t>
            </a:r>
            <a:r>
              <a:rPr lang="en-US" sz="1800" dirty="0" smtClean="0">
                <a:hlinkClick r:id="rId3"/>
              </a:rPr>
              <a:t>MMereness@ercot.com</a:t>
            </a:r>
            <a:r>
              <a:rPr lang="en-US" sz="1800" dirty="0" smtClean="0"/>
              <a:t> to document and discuss at next meeting (preferred).  </a:t>
            </a:r>
          </a:p>
          <a:p>
            <a:pPr lvl="1"/>
            <a:r>
              <a:rPr lang="en-US" sz="1800" dirty="0" smtClean="0"/>
              <a:t>You can also submit formal comments through the standard Market Rules </a:t>
            </a:r>
            <a:r>
              <a:rPr lang="en-US" sz="1800" dirty="0" err="1" smtClean="0"/>
              <a:t>RevisionRequest</a:t>
            </a:r>
            <a:r>
              <a:rPr lang="en-US" sz="1800" dirty="0" smtClean="0"/>
              <a:t> process.</a:t>
            </a:r>
          </a:p>
          <a:p>
            <a:pPr lvl="1"/>
            <a:r>
              <a:rPr lang="en-US" sz="1800" dirty="0" smtClean="0"/>
              <a:t>As RTCTF achieves consensus on groups of issues, ERCOT will periodically submit formal comments reflecting the latest consensus/working versions of the NPRRs.</a:t>
            </a:r>
          </a:p>
          <a:p>
            <a:endParaRPr lang="en-US" sz="1600" dirty="0" smtClean="0"/>
          </a:p>
          <a:p>
            <a:r>
              <a:rPr lang="en-US" sz="2000" dirty="0" smtClean="0"/>
              <a:t>Next RTCTF is May 20</a:t>
            </a:r>
            <a:r>
              <a:rPr lang="en-US" sz="2000" baseline="30000" dirty="0" smtClean="0"/>
              <a:t>th</a:t>
            </a:r>
            <a:endParaRPr lang="en-US" sz="2000" dirty="0" smtClean="0"/>
          </a:p>
          <a:p>
            <a:endParaRPr lang="en-US" sz="1100" dirty="0" smtClean="0"/>
          </a:p>
          <a:p>
            <a:r>
              <a:rPr lang="en-US" sz="2000" dirty="0" smtClean="0"/>
              <a:t>Any comments or questions?</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143900341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5041</TotalTime>
  <Words>1076</Words>
  <Application>Microsoft Office PowerPoint</Application>
  <PresentationFormat>On-screen Show (4:3)</PresentationFormat>
  <Paragraphs>217</Paragraphs>
  <Slides>14</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Courier New</vt:lpstr>
      <vt:lpstr>1_Custom Design</vt:lpstr>
      <vt:lpstr>Office Theme</vt:lpstr>
      <vt:lpstr>PowerPoint Presentation</vt:lpstr>
      <vt:lpstr>Reminder for today’s WebEx call</vt:lpstr>
      <vt:lpstr>Outline of RTCTF General Update </vt:lpstr>
      <vt:lpstr>RTC Revision Requests (RTCRRs)</vt:lpstr>
      <vt:lpstr>RTCTF Review Details</vt:lpstr>
      <vt:lpstr>RTCTF Review Details</vt:lpstr>
      <vt:lpstr>RTCRR Review Schedule and Process </vt:lpstr>
      <vt:lpstr>RTCRR Review  Schedule and Process</vt:lpstr>
      <vt:lpstr>Next Steps</vt:lpstr>
      <vt:lpstr>Today’s Plan </vt:lpstr>
      <vt:lpstr>Appendix</vt:lpstr>
      <vt:lpstr>Harmonizing RTC &amp; Battery Energy Storage</vt:lpstr>
      <vt:lpstr>Harmonizing RTC &amp; Battery Energy Storage (BES)</vt:lpstr>
      <vt:lpstr>Overall RTC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042920</cp:lastModifiedBy>
  <cp:revision>306</cp:revision>
  <cp:lastPrinted>2016-01-21T20:53:15Z</cp:lastPrinted>
  <dcterms:created xsi:type="dcterms:W3CDTF">2016-01-21T15:20:31Z</dcterms:created>
  <dcterms:modified xsi:type="dcterms:W3CDTF">2020-04-29T14:14:32Z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