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7" r:id="rId8"/>
    <p:sldId id="281" r:id="rId9"/>
    <p:sldId id="275" r:id="rId10"/>
    <p:sldId id="263" r:id="rId11"/>
    <p:sldId id="264" r:id="rId12"/>
    <p:sldId id="273" r:id="rId13"/>
    <p:sldId id="266" r:id="rId14"/>
    <p:sldId id="267" r:id="rId15"/>
    <p:sldId id="282" r:id="rId16"/>
    <p:sldId id="28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96187" autoAdjust="0"/>
  </p:normalViewPr>
  <p:slideViewPr>
    <p:cSldViewPr showGuides="1">
      <p:cViewPr varScale="1">
        <p:scale>
          <a:sx n="112" d="100"/>
          <a:sy n="112" d="100"/>
        </p:scale>
        <p:origin x="1590"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2020 Q1 Update to WMS</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5/6/2020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sp>
        <p:nvSpPr>
          <p:cNvPr id="7" name="Slide Number Placeholder 5"/>
          <p:cNvSpPr txBox="1">
            <a:spLocks/>
          </p:cNvSpPr>
          <p:nvPr/>
        </p:nvSpPr>
        <p:spPr>
          <a:xfrm>
            <a:off x="8763000" y="6561138"/>
            <a:ext cx="3810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10</a:t>
            </a:r>
          </a:p>
        </p:txBody>
      </p:sp>
      <p:graphicFrame>
        <p:nvGraphicFramePr>
          <p:cNvPr id="10" name="Table 9"/>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Apr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May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234.7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402894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74909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03622009"/>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Q1</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Q1 2020.</a:t>
            </a:r>
            <a:endParaRPr lang="en-US" sz="1100" dirty="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600650461"/>
              </p:ext>
            </p:extLst>
          </p:nvPr>
        </p:nvGraphicFramePr>
        <p:xfrm>
          <a:off x="609600" y="1143001"/>
          <a:ext cx="7924800" cy="1676399"/>
        </p:xfrm>
        <a:graphic>
          <a:graphicData uri="http://schemas.openxmlformats.org/drawingml/2006/table">
            <a:tbl>
              <a:tblPr firstRow="1" firstCol="1" bandRow="1"/>
              <a:tblGrid>
                <a:gridCol w="1066800"/>
                <a:gridCol w="2354426"/>
                <a:gridCol w="2488162"/>
                <a:gridCol w="2015412"/>
              </a:tblGrid>
              <a:tr h="31762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Q1</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4917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4672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smtClean="0"/>
                        <a:t>-</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dirty="0" smtClean="0"/>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7" name="TextBox 6"/>
          <p:cNvSpPr txBox="1"/>
          <p:nvPr/>
        </p:nvSpPr>
        <p:spPr>
          <a:xfrm>
            <a:off x="617787" y="2819400"/>
            <a:ext cx="7916613"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a:t>
            </a:r>
            <a:r>
              <a:rPr lang="en-US" sz="1100" dirty="0" smtClean="0">
                <a:solidFill>
                  <a:prstClr val="black"/>
                </a:solidFill>
              </a:rPr>
              <a:t>resettlements due to non-price errors in Q1 2020.</a:t>
            </a:r>
            <a:endParaRPr lang="en-US" sz="1100" dirty="0">
              <a:solidFill>
                <a:prstClr val="black"/>
              </a:solidFill>
            </a:endParaRP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graphicFrame>
        <p:nvGraphicFramePr>
          <p:cNvPr id="7" name="Table 6"/>
          <p:cNvGraphicFramePr>
            <a:graphicFrameLocks noGrp="1"/>
          </p:cNvGraphicFramePr>
          <p:nvPr>
            <p:extLst>
              <p:ext uri="{D42A27DB-BD31-4B8C-83A1-F6EECF244321}">
                <p14:modId xmlns:p14="http://schemas.microsoft.com/office/powerpoint/2010/main" val="2889995631"/>
              </p:ext>
            </p:extLst>
          </p:nvPr>
        </p:nvGraphicFramePr>
        <p:xfrm>
          <a:off x="533401" y="1295400"/>
          <a:ext cx="7924800" cy="3962400"/>
        </p:xfrm>
        <a:graphic>
          <a:graphicData uri="http://schemas.openxmlformats.org/drawingml/2006/table">
            <a:tbl>
              <a:tblPr/>
              <a:tblGrid>
                <a:gridCol w="2700886"/>
                <a:gridCol w="741098"/>
                <a:gridCol w="741098"/>
                <a:gridCol w="1245044"/>
                <a:gridCol w="1245044"/>
                <a:gridCol w="1251630"/>
              </a:tblGrid>
              <a:tr h="459218">
                <a:tc>
                  <a:txBody>
                    <a:bodyPr/>
                    <a:lstStyle/>
                    <a:p>
                      <a:pPr algn="ctr" fontAlgn="ctr"/>
                      <a:r>
                        <a:rPr lang="en-US" sz="1100" b="0" i="0" u="none" strike="noStrike" dirty="0">
                          <a:solidFill>
                            <a:srgbClr val="000000"/>
                          </a:solidFill>
                          <a:effectLst/>
                          <a:latin typeface="Calibri" panose="020F0502020204030204" pitchFamily="34" charset="0"/>
                        </a:rPr>
                        <a:t>YEAR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1100" b="0" i="0" u="none" strike="noStrike" dirty="0">
                          <a:solidFill>
                            <a:srgbClr val="000000"/>
                          </a:solidFill>
                          <a:effectLst/>
                          <a:latin typeface="Calibri" panose="020F0502020204030204" pitchFamily="34" charset="0"/>
                        </a:rPr>
                        <a:t>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1100" b="0" i="0" u="none" strike="noStrike" dirty="0">
                          <a:solidFill>
                            <a:srgbClr val="000000"/>
                          </a:solidFill>
                          <a:effectLst/>
                          <a:latin typeface="Calibri" panose="020F0502020204030204" pitchFamily="34" charset="0"/>
                        </a:rPr>
                        <a:t>100% of dispute resolutions were timely.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tr>
              <a:tr h="459218">
                <a:tc>
                  <a:txBody>
                    <a:bodyPr/>
                    <a:lstStyle/>
                    <a:p>
                      <a:pPr algn="ctr" fontAlgn="ctr"/>
                      <a:r>
                        <a:rPr lang="en-US" sz="1100" b="0" i="0" u="none" strike="noStrike" dirty="0">
                          <a:solidFill>
                            <a:srgbClr val="000000"/>
                          </a:solidFill>
                          <a:effectLst/>
                          <a:latin typeface="Calibri" panose="020F0502020204030204" pitchFamily="34" charset="0"/>
                        </a:rPr>
                        <a:t>CALENDAR QUARTERS REPORTED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1100" b="0" i="0" u="none" strike="noStrike" dirty="0">
                          <a:solidFill>
                            <a:srgbClr val="000000"/>
                          </a:solidFill>
                          <a:effectLst/>
                          <a:latin typeface="Calibri" panose="020F0502020204030204" pitchFamily="34" charset="0"/>
                        </a:rPr>
                        <a:t>Q1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791606">
                <a:tc>
                  <a:txBody>
                    <a:bodyPr/>
                    <a:lstStyle/>
                    <a:p>
                      <a:pPr algn="ctr" fontAlgn="ctr"/>
                      <a:r>
                        <a:rPr lang="en-US" sz="1100" b="0" i="0" u="none" strike="noStrike">
                          <a:solidFill>
                            <a:srgbClr val="000000"/>
                          </a:solidFill>
                          <a:effectLst/>
                          <a:latin typeface="Calibri" panose="020F0502020204030204" pitchFamily="34" charset="0"/>
                        </a:rPr>
                        <a:t>Disputed Charge Sub-Type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Submitted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Resolved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Denied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Granted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Granted with Exceptions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437352">
                <a:tc>
                  <a:txBody>
                    <a:bodyPr/>
                    <a:lstStyle/>
                    <a:p>
                      <a:pPr algn="ctr" fontAlgn="ctr"/>
                      <a:r>
                        <a:rPr lang="en-US" sz="1100" b="0" i="0" u="none" strike="noStrike">
                          <a:solidFill>
                            <a:srgbClr val="000000"/>
                          </a:solidFill>
                          <a:effectLst/>
                          <a:latin typeface="Calibri" panose="020F0502020204030204" pitchFamily="34" charset="0"/>
                        </a:rPr>
                        <a:t>Ancillary Services-DAM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7352">
                <a:tc>
                  <a:txBody>
                    <a:bodyPr/>
                    <a:lstStyle/>
                    <a:p>
                      <a:pPr algn="ctr" fontAlgn="ctr"/>
                      <a:r>
                        <a:rPr lang="en-US" sz="1100" b="0" i="0" u="none" strike="noStrike">
                          <a:solidFill>
                            <a:srgbClr val="000000"/>
                          </a:solidFill>
                          <a:effectLst/>
                          <a:latin typeface="Calibri" panose="020F0502020204030204" pitchFamily="34" charset="0"/>
                        </a:rPr>
                        <a:t>Congestion Revenue Rights-DAM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9218">
                <a:tc>
                  <a:txBody>
                    <a:bodyPr/>
                    <a:lstStyle/>
                    <a:p>
                      <a:pPr algn="ctr" fontAlgn="ctr"/>
                      <a:r>
                        <a:rPr lang="en-US" sz="1100" b="0" i="0" u="none" strike="noStrike">
                          <a:solidFill>
                            <a:srgbClr val="000000"/>
                          </a:solidFill>
                          <a:effectLst/>
                          <a:latin typeface="Calibri" panose="020F0502020204030204" pitchFamily="34" charset="0"/>
                        </a:rPr>
                        <a:t>Energy-RTM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9218">
                <a:tc>
                  <a:txBody>
                    <a:bodyPr/>
                    <a:lstStyle/>
                    <a:p>
                      <a:pPr algn="ctr" fontAlgn="ctr"/>
                      <a:r>
                        <a:rPr lang="en-US" sz="1100" b="0" i="0" u="none" strike="noStrike">
                          <a:solidFill>
                            <a:srgbClr val="000000"/>
                          </a:solidFill>
                          <a:effectLst/>
                          <a:latin typeface="Calibri" panose="020F0502020204030204" pitchFamily="34" charset="0"/>
                        </a:rPr>
                        <a:t>Make-Whole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18">
                <a:tc>
                  <a:txBody>
                    <a:bodyPr/>
                    <a:lstStyle/>
                    <a:p>
                      <a:pPr algn="ctr" fontAlgn="ctr"/>
                      <a:r>
                        <a:rPr lang="en-US" sz="1100" b="0"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019800" y="3810000"/>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
        <p:nvSpPr>
          <p:cNvPr id="5" name="AutoShape 2" descr="http://127.0.0.1:25434/graphics/plot_zoom_png?width=1143&amp;height=406"/>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http://127.0.0.1:25434/graphics/plot_zoom_png?width=1143&amp;height=406"/>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rotWithShape="1">
          <a:blip r:embed="rId3"/>
          <a:srcRect l="10423" t="6799" r="9741" b="7415"/>
          <a:stretch/>
        </p:blipFill>
        <p:spPr>
          <a:xfrm>
            <a:off x="6858000" y="4114800"/>
            <a:ext cx="1676400" cy="2493108"/>
          </a:xfrm>
          <a:prstGeom prst="rect">
            <a:avLst/>
          </a:prstGeom>
        </p:spPr>
      </p:pic>
      <p:pic>
        <p:nvPicPr>
          <p:cNvPr id="14" name="Picture 13"/>
          <p:cNvPicPr>
            <a:picLocks noChangeAspect="1"/>
          </p:cNvPicPr>
          <p:nvPr/>
        </p:nvPicPr>
        <p:blipFill>
          <a:blip r:embed="rId4"/>
          <a:stretch>
            <a:fillRect/>
          </a:stretch>
        </p:blipFill>
        <p:spPr>
          <a:xfrm>
            <a:off x="37744" y="1066800"/>
            <a:ext cx="9067800" cy="2667000"/>
          </a:xfrm>
          <a:prstGeom prst="rect">
            <a:avLst/>
          </a:prstGeom>
        </p:spPr>
      </p:pic>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4" name="AutoShape 2" descr="http://127.0.0.1:25434/graphics/plot_zoom_png?width=528&amp;height=41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4876800" y="685800"/>
            <a:ext cx="3733800" cy="2899354"/>
          </a:xfrm>
          <a:prstGeom prst="rect">
            <a:avLst/>
          </a:prstGeom>
        </p:spPr>
      </p:pic>
      <p:pic>
        <p:nvPicPr>
          <p:cNvPr id="7" name="Picture 6"/>
          <p:cNvPicPr>
            <a:picLocks noChangeAspect="1"/>
          </p:cNvPicPr>
          <p:nvPr/>
        </p:nvPicPr>
        <p:blipFill>
          <a:blip r:embed="rId4"/>
          <a:stretch>
            <a:fillRect/>
          </a:stretch>
        </p:blipFill>
        <p:spPr>
          <a:xfrm>
            <a:off x="4876800" y="3581400"/>
            <a:ext cx="3733486" cy="2899109"/>
          </a:xfrm>
          <a:prstGeom prst="rect">
            <a:avLst/>
          </a:prstGeom>
        </p:spPr>
      </p:pic>
      <p:pic>
        <p:nvPicPr>
          <p:cNvPr id="12" name="Picture 11"/>
          <p:cNvPicPr>
            <a:picLocks noChangeAspect="1"/>
          </p:cNvPicPr>
          <p:nvPr/>
        </p:nvPicPr>
        <p:blipFill>
          <a:blip r:embed="rId5"/>
          <a:stretch>
            <a:fillRect/>
          </a:stretch>
        </p:blipFill>
        <p:spPr>
          <a:xfrm>
            <a:off x="609600" y="3565858"/>
            <a:ext cx="3810000" cy="2958523"/>
          </a:xfrm>
          <a:prstGeom prst="rect">
            <a:avLst/>
          </a:prstGeom>
        </p:spPr>
      </p:pic>
      <p:pic>
        <p:nvPicPr>
          <p:cNvPr id="14" name="Picture 13"/>
          <p:cNvPicPr>
            <a:picLocks noChangeAspect="1"/>
          </p:cNvPicPr>
          <p:nvPr/>
        </p:nvPicPr>
        <p:blipFill>
          <a:blip r:embed="rId6"/>
          <a:stretch>
            <a:fillRect/>
          </a:stretch>
        </p:blipFill>
        <p:spPr>
          <a:xfrm>
            <a:off x="609600" y="685800"/>
            <a:ext cx="3730752" cy="2896986"/>
          </a:xfrm>
          <a:prstGeom prst="rect">
            <a:avLst/>
          </a:prstGeom>
        </p:spPr>
      </p:pic>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42118"/>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7" name="Picture 6"/>
          <p:cNvPicPr>
            <a:picLocks noChangeAspect="1"/>
          </p:cNvPicPr>
          <p:nvPr/>
        </p:nvPicPr>
        <p:blipFill>
          <a:blip r:embed="rId3"/>
          <a:stretch>
            <a:fillRect/>
          </a:stretch>
        </p:blipFill>
        <p:spPr>
          <a:xfrm>
            <a:off x="4648200" y="685800"/>
            <a:ext cx="3810000" cy="2958523"/>
          </a:xfrm>
          <a:prstGeom prst="rect">
            <a:avLst/>
          </a:prstGeom>
        </p:spPr>
      </p:pic>
      <p:pic>
        <p:nvPicPr>
          <p:cNvPr id="10" name="Picture 9"/>
          <p:cNvPicPr>
            <a:picLocks noChangeAspect="1"/>
          </p:cNvPicPr>
          <p:nvPr/>
        </p:nvPicPr>
        <p:blipFill>
          <a:blip r:embed="rId4"/>
          <a:stretch>
            <a:fillRect/>
          </a:stretch>
        </p:blipFill>
        <p:spPr>
          <a:xfrm>
            <a:off x="4648200" y="3485528"/>
            <a:ext cx="3810000" cy="2958523"/>
          </a:xfrm>
          <a:prstGeom prst="rect">
            <a:avLst/>
          </a:prstGeom>
        </p:spPr>
      </p:pic>
      <p:pic>
        <p:nvPicPr>
          <p:cNvPr id="11" name="Picture 10"/>
          <p:cNvPicPr>
            <a:picLocks noChangeAspect="1"/>
          </p:cNvPicPr>
          <p:nvPr/>
        </p:nvPicPr>
        <p:blipFill>
          <a:blip r:embed="rId5"/>
          <a:stretch>
            <a:fillRect/>
          </a:stretch>
        </p:blipFill>
        <p:spPr>
          <a:xfrm>
            <a:off x="533400" y="3505200"/>
            <a:ext cx="3809686" cy="2958279"/>
          </a:xfrm>
          <a:prstGeom prst="rect">
            <a:avLst/>
          </a:prstGeom>
        </p:spPr>
      </p:pic>
      <p:pic>
        <p:nvPicPr>
          <p:cNvPr id="13" name="Picture 12"/>
          <p:cNvPicPr>
            <a:picLocks noChangeAspect="1"/>
          </p:cNvPicPr>
          <p:nvPr/>
        </p:nvPicPr>
        <p:blipFill>
          <a:blip r:embed="rId6"/>
          <a:stretch>
            <a:fillRect/>
          </a:stretch>
        </p:blipFill>
        <p:spPr>
          <a:xfrm>
            <a:off x="533400" y="685800"/>
            <a:ext cx="3810000" cy="2857212"/>
          </a:xfrm>
          <a:prstGeom prst="rect">
            <a:avLst/>
          </a:prstGeom>
        </p:spPr>
      </p:pic>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3" name="Picture 2"/>
          <p:cNvPicPr>
            <a:picLocks noChangeAspect="1"/>
          </p:cNvPicPr>
          <p:nvPr/>
        </p:nvPicPr>
        <p:blipFill>
          <a:blip r:embed="rId3"/>
          <a:stretch>
            <a:fillRect/>
          </a:stretch>
        </p:blipFill>
        <p:spPr>
          <a:xfrm>
            <a:off x="990600" y="838200"/>
            <a:ext cx="7397496" cy="5370073"/>
          </a:xfrm>
          <a:prstGeom prst="rect">
            <a:avLst/>
          </a:prstGeom>
        </p:spPr>
      </p:pic>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10621" y="762000"/>
            <a:ext cx="7392964" cy="538064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24825</TotalTime>
  <Words>1737</Words>
  <Application>Microsoft Office PowerPoint</Application>
  <PresentationFormat>On-screen Show (4:3)</PresentationFormat>
  <Paragraphs>747</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247</cp:revision>
  <cp:lastPrinted>2017-07-14T19:25:35Z</cp:lastPrinted>
  <dcterms:created xsi:type="dcterms:W3CDTF">2016-01-21T15:20:31Z</dcterms:created>
  <dcterms:modified xsi:type="dcterms:W3CDTF">2020-04-13T17:15:30Z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