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7" r:id="rId8"/>
    <p:sldId id="281" r:id="rId9"/>
    <p:sldId id="275" r:id="rId10"/>
    <p:sldId id="263" r:id="rId11"/>
    <p:sldId id="264" r:id="rId12"/>
    <p:sldId id="273" r:id="rId13"/>
    <p:sldId id="266" r:id="rId14"/>
    <p:sldId id="267" r:id="rId15"/>
    <p:sldId id="282" r:id="rId16"/>
    <p:sldId id="28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1" autoAdjust="0"/>
    <p:restoredTop sz="96187" autoAdjust="0"/>
  </p:normalViewPr>
  <p:slideViewPr>
    <p:cSldViewPr showGuides="1">
      <p:cViewPr varScale="1">
        <p:scale>
          <a:sx n="112" d="100"/>
          <a:sy n="112" d="100"/>
        </p:scale>
        <p:origin x="1590" y="12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4/13/2020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4/13/2020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081837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155248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68601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429893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1044082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441027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4123676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031325"/>
          </a:xfrm>
          <a:prstGeom prst="rect">
            <a:avLst/>
          </a:prstGeom>
          <a:noFill/>
        </p:spPr>
        <p:txBody>
          <a:bodyPr wrap="square" rtlCol="0">
            <a:spAutoFit/>
          </a:bodyPr>
          <a:lstStyle/>
          <a:p>
            <a:r>
              <a:rPr lang="en-US" b="1" dirty="0" smtClean="0"/>
              <a:t>Settlement Stability</a:t>
            </a:r>
            <a:endParaRPr lang="en-US" b="1" dirty="0"/>
          </a:p>
          <a:p>
            <a:r>
              <a:rPr lang="en-US" sz="1600" b="1" dirty="0" smtClean="0"/>
              <a:t>2020 Q1 Update to WMS</a:t>
            </a:r>
            <a:endParaRPr lang="en-US" sz="1600" b="1" dirty="0"/>
          </a:p>
          <a:p>
            <a:endParaRPr lang="en-US" dirty="0"/>
          </a:p>
          <a:p>
            <a:r>
              <a:rPr lang="en-US" dirty="0" smtClean="0"/>
              <a:t>Austin Covington</a:t>
            </a:r>
            <a:endParaRPr lang="en-US" dirty="0"/>
          </a:p>
          <a:p>
            <a:r>
              <a:rPr lang="en-US" dirty="0" smtClean="0"/>
              <a:t>ERCOT</a:t>
            </a:r>
            <a:endParaRPr lang="en-US" dirty="0"/>
          </a:p>
          <a:p>
            <a:endParaRPr lang="en-US" dirty="0"/>
          </a:p>
          <a:p>
            <a:r>
              <a:rPr lang="en-US" dirty="0" smtClean="0"/>
              <a:t>5/6/2020</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100" dirty="0"/>
              <a:t>8.2(2)(g) Net Allocation to Load - Totals and $/MWh </a:t>
            </a:r>
          </a:p>
        </p:txBody>
      </p:sp>
      <p:sp>
        <p:nvSpPr>
          <p:cNvPr id="3" name="Title Texts3"/>
          <p:cNvSpPr>
            <a:spLocks noGrp="1"/>
          </p:cNvSpPr>
          <p:nvPr>
            <p:ph idx="4294967295"/>
          </p:nvPr>
        </p:nvSpPr>
        <p:spPr>
          <a:xfrm>
            <a:off x="457200" y="5192751"/>
            <a:ext cx="8229600" cy="740664"/>
          </a:xfrm>
        </p:spPr>
        <p:txBody>
          <a:bodyPr/>
          <a:lstStyle/>
          <a:p>
            <a:pPr marL="0" marR="0" indent="0" algn="l">
              <a:spcBef>
                <a:spcPts val="0"/>
              </a:spcBef>
              <a:spcAft>
                <a:spcPts val="0"/>
              </a:spcAft>
              <a:buNone/>
            </a:pPr>
            <a:r>
              <a:rPr sz="14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
    </a:t>
            </a:r>
          </a:p>
        </p:txBody>
      </p:sp>
      <p:sp>
        <p:nvSpPr>
          <p:cNvPr id="4" name="Title Texts4"/>
          <p:cNvSpPr>
            <a:spLocks noGrp="1"/>
          </p:cNvSpPr>
          <p:nvPr>
            <p:ph idx="4"/>
          </p:nvPr>
        </p:nvSpPr>
        <p:spPr>
          <a:xfrm>
            <a:off x="4718304" y="5815584"/>
            <a:ext cx="4425696" cy="594360"/>
          </a:xfrm>
        </p:spPr>
        <p:txBody>
          <a:bodyPr/>
          <a:lstStyle/>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1</a:t>
            </a:r>
            <a:r>
              <a:rPr sz="800" dirty="0">
                <a:solidFill>
                  <a:srgbClr val="000000">
                    <a:alpha val="100000"/>
                  </a:srgbClr>
                </a:solidFill>
                <a:latin typeface="Times New Roman"/>
                <a:ea typeface="Times New Roman"/>
                <a:cs typeface="Times New Roman"/>
              </a:rPr>
              <a:t>The total ERS charges have been evenly allocated across the contract period.</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2</a:t>
            </a:r>
            <a:r>
              <a:rPr sz="800" dirty="0">
                <a:solidFill>
                  <a:srgbClr val="000000">
                    <a:alpha val="100000"/>
                  </a:srgbClr>
                </a:solidFill>
                <a:latin typeface="Times New Roman"/>
                <a:ea typeface="Times New Roman"/>
                <a:cs typeface="Times New Roman"/>
              </a:rPr>
              <a:t>Zonal Auction Distribution by 2003 Congestion Management Zone, shown below.</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3</a:t>
            </a:r>
            <a:r>
              <a:rPr sz="800" dirty="0">
                <a:solidFill>
                  <a:srgbClr val="000000">
                    <a:alpha val="100000"/>
                  </a:srgbClr>
                </a:solidFill>
                <a:latin typeface="Times New Roman"/>
                <a:ea typeface="Times New Roman"/>
                <a:cs typeface="Times New Roman"/>
              </a:rPr>
              <a:t>The $/MWh value as calculated per PR 8.2 (2) g</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4</a:t>
            </a:r>
            <a:r>
              <a:rPr sz="800" dirty="0">
                <a:solidFill>
                  <a:srgbClr val="000000">
                    <a:alpha val="100000"/>
                  </a:srgbClr>
                </a:solidFill>
                <a:latin typeface="Times New Roman"/>
                <a:ea typeface="Times New Roman"/>
                <a:cs typeface="Times New Roman"/>
              </a:rPr>
              <a:t>The $/MWh value by 2003 Congestion Management Zone, as calculated per PR 8.2(2) g</a:t>
            </a:r>
          </a:p>
        </p:txBody>
      </p:sp>
      <p:sp>
        <p:nvSpPr>
          <p:cNvPr id="5" name="Title Texts5"/>
          <p:cNvSpPr>
            <a:spLocks noGrp="1"/>
          </p:cNvSpPr>
          <p:nvPr>
            <p:ph idx="4294967295"/>
          </p:nvPr>
        </p:nvSpPr>
        <p:spPr>
          <a:xfrm>
            <a:off x="1691640" y="813816"/>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NET ALLOCATION TO LOAD ($M)</a:t>
            </a:r>
          </a:p>
        </p:txBody>
      </p:sp>
      <p:sp>
        <p:nvSpPr>
          <p:cNvPr id="7" name="Slide Number Placeholder 5"/>
          <p:cNvSpPr txBox="1">
            <a:spLocks/>
          </p:cNvSpPr>
          <p:nvPr/>
        </p:nvSpPr>
        <p:spPr>
          <a:xfrm>
            <a:off x="8763000" y="6561138"/>
            <a:ext cx="3810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10</a:t>
            </a:r>
          </a:p>
        </p:txBody>
      </p:sp>
      <p:graphicFrame>
        <p:nvGraphicFramePr>
          <p:cNvPr id="10" name="Table 9"/>
          <p:cNvGraphicFramePr>
            <a:graphicFrameLocks noGrp="1"/>
          </p:cNvGraphicFramePr>
          <p:nvPr/>
        </p:nvGraphicFramePr>
        <p:xfrm>
          <a:off x="457200" y="1078992"/>
          <a:ext cx="8385048" cy="4023360"/>
        </p:xfrm>
        <a:graphic>
          <a:graphicData uri="http://schemas.openxmlformats.org/drawingml/2006/table">
            <a:tbl>
              <a:tblPr/>
              <a:tblGrid>
                <a:gridCol w="1728216"/>
                <a:gridCol w="512064"/>
                <a:gridCol w="512064"/>
                <a:gridCol w="512064"/>
                <a:gridCol w="512064"/>
                <a:gridCol w="512064"/>
                <a:gridCol w="512064"/>
                <a:gridCol w="512064"/>
                <a:gridCol w="512064"/>
                <a:gridCol w="512064"/>
                <a:gridCol w="512064"/>
                <a:gridCol w="512064"/>
                <a:gridCol w="512064"/>
                <a:gridCol w="512064"/>
              </a:tblGrid>
              <a:tr h="201168">
                <a:tc>
                  <a:txBody>
                    <a:bodyPr/>
                    <a:lstStyle/>
                    <a:p>
                      <a:pPr marL="25400" marR="25400" algn="l">
                        <a:spcBef>
                          <a:spcPts val="200"/>
                        </a:spcBef>
                        <a:spcAft>
                          <a:spcPts val="200"/>
                        </a:spcAft>
                        <a:buNone/>
                      </a:pPr>
                      <a:r>
                        <a:rPr sz="800" b="1">
                          <a:solidFill>
                            <a:srgbClr val="111111">
                              <a:alpha val="100000"/>
                            </a:srgbClr>
                          </a:solidFill>
                          <a:latin typeface="times"/>
                          <a:cs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Mar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Apr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May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Jun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Jul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Aug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Sep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Oct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Nov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Dec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Jan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Feb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Mar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Ancillary Service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34.7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34.7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234.7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158.6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Balancing Account Payout to Load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-19.5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Base Point Deviation Payments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Black Start Service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Block Load Transfer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Emergency Energy Charges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ERCOT Admin Fee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14.9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23.3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16.3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16.1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ERS Settlement¹</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High Dispatch Limit Override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Non-Zonal Auction Distribution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-5.8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ORDC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Revenue Neutrality 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5.8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5.7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25.7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RMR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RUC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Voltage Services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Zonal Auction Distribution²</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-56.0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-35.9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Total Allocation to Load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193.5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-17.8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Adjusted Metered Load (TWh)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26.9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39.4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29.4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$/MWh³</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r>
            </a:tbl>
          </a:graphicData>
        </a:graphic>
      </p:graphicFrame>
    </p:spTree>
    <p:extLst>
      <p:ext uri="{BB962C8B-B14F-4D97-AF65-F5344CB8AC3E}">
        <p14:creationId xmlns:p14="http://schemas.microsoft.com/office/powerpoint/2010/main" val="4028943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100" dirty="0"/>
              <a:t>8.2(2)(g) Net Allocation to Load - Totals and $/MWh </a:t>
            </a:r>
          </a:p>
        </p:txBody>
      </p:sp>
      <p:sp>
        <p:nvSpPr>
          <p:cNvPr id="3" name="Title Texts3"/>
          <p:cNvSpPr>
            <a:spLocks noGrp="1"/>
          </p:cNvSpPr>
          <p:nvPr>
            <p:ph idx="4294967295"/>
          </p:nvPr>
        </p:nvSpPr>
        <p:spPr>
          <a:xfrm>
            <a:off x="1901952" y="804672"/>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ZONAL AUCTION DISTRIBUTION PER CONGESTION MANAGEMENT ZONE ($M)</a:t>
            </a:r>
          </a:p>
        </p:txBody>
      </p:sp>
      <p:sp>
        <p:nvSpPr>
          <p:cNvPr id="4" name="Title Texts5"/>
          <p:cNvSpPr>
            <a:spLocks noGrp="1"/>
          </p:cNvSpPr>
          <p:nvPr>
            <p:ph idx="4294967295"/>
          </p:nvPr>
        </p:nvSpPr>
        <p:spPr>
          <a:xfrm>
            <a:off x="1901952" y="2167128"/>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REAL-TIME ADJUSTED METERED LOAD BY CONGESTION MANAGEMENT ZONE (TWh)</a:t>
            </a:r>
          </a:p>
        </p:txBody>
      </p:sp>
      <p:sp>
        <p:nvSpPr>
          <p:cNvPr id="5" name="Title Texts7"/>
          <p:cNvSpPr>
            <a:spLocks noGrp="1"/>
          </p:cNvSpPr>
          <p:nvPr>
            <p:ph idx="4294967295"/>
          </p:nvPr>
        </p:nvSpPr>
        <p:spPr>
          <a:xfrm>
            <a:off x="1901952" y="3557016"/>
            <a:ext cx="5788152" cy="219456"/>
          </a:xfrm>
        </p:spPr>
        <p:txBody>
          <a:bodyPr/>
          <a:lstStyle/>
          <a:p>
            <a:pPr marL="0" marR="0" indent="0" algn="ctr">
              <a:spcBef>
                <a:spcPts val="0"/>
              </a:spcBef>
              <a:spcAft>
                <a:spcPts val="0"/>
              </a:spcAft>
              <a:buNone/>
            </a:pPr>
            <a:r>
              <a:rPr sz="800" b="1" dirty="0" smtClean="0">
                <a:solidFill>
                  <a:srgbClr val="3DB0CD">
                    <a:alpha val="100000"/>
                  </a:srgbClr>
                </a:solidFill>
                <a:latin typeface="Times New Roman"/>
                <a:ea typeface="Times New Roman"/>
                <a:cs typeface="Times New Roman"/>
              </a:rPr>
              <a:t>ZONAL </a:t>
            </a:r>
            <a:r>
              <a:rPr sz="800" b="1" dirty="0">
                <a:solidFill>
                  <a:srgbClr val="3DB0CD">
                    <a:alpha val="100000"/>
                  </a:srgbClr>
                </a:solidFill>
                <a:latin typeface="Times New Roman"/>
                <a:ea typeface="Times New Roman"/>
                <a:cs typeface="Times New Roman"/>
              </a:rPr>
              <a:t>AUCTION REVENUE PER CONGESTION 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endParaRPr sz="800" b="1" dirty="0">
              <a:solidFill>
                <a:srgbClr val="3DB0CD">
                  <a:alpha val="100000"/>
                </a:srgbClr>
              </a:solidFill>
              <a:latin typeface="Times New Roman"/>
              <a:ea typeface="Times New Roman"/>
              <a:cs typeface="Times New Roman"/>
            </a:endParaRPr>
          </a:p>
        </p:txBody>
      </p:sp>
      <p:sp>
        <p:nvSpPr>
          <p:cNvPr id="6" name="Title Texts9"/>
          <p:cNvSpPr>
            <a:spLocks noGrp="1"/>
          </p:cNvSpPr>
          <p:nvPr>
            <p:ph idx="4294967295"/>
          </p:nvPr>
        </p:nvSpPr>
        <p:spPr>
          <a:xfrm>
            <a:off x="1901952" y="4919472"/>
            <a:ext cx="5788152" cy="219456"/>
          </a:xfrm>
        </p:spPr>
        <p:txBody>
          <a:bodyPr/>
          <a:lstStyle/>
          <a:p>
            <a:pPr marL="0" marR="0" indent="0" algn="ctr">
              <a:spcBef>
                <a:spcPts val="0"/>
              </a:spcBef>
              <a:spcAft>
                <a:spcPts val="0"/>
              </a:spcAft>
              <a:buNone/>
            </a:pPr>
            <a:r>
              <a:rPr lang="en-US" sz="800" b="1" dirty="0" smtClean="0">
                <a:solidFill>
                  <a:srgbClr val="3DB0CD">
                    <a:alpha val="100000"/>
                  </a:srgbClr>
                </a:solidFill>
                <a:latin typeface="Times New Roman"/>
                <a:ea typeface="Times New Roman"/>
                <a:cs typeface="Times New Roman"/>
              </a:rPr>
              <a:t>NET ALLOCATION TO LOAD PER </a:t>
            </a:r>
            <a:r>
              <a:rPr sz="800" b="1" dirty="0" smtClean="0">
                <a:solidFill>
                  <a:srgbClr val="3DB0CD">
                    <a:alpha val="100000"/>
                  </a:srgbClr>
                </a:solidFill>
                <a:latin typeface="Times New Roman"/>
                <a:ea typeface="Times New Roman"/>
                <a:cs typeface="Times New Roman"/>
              </a:rPr>
              <a:t>CONGESTION </a:t>
            </a:r>
            <a:r>
              <a:rPr sz="800" b="1" dirty="0">
                <a:solidFill>
                  <a:srgbClr val="3DB0CD">
                    <a:alpha val="100000"/>
                  </a:srgbClr>
                </a:solidFill>
                <a:latin typeface="Times New Roman"/>
                <a:ea typeface="Times New Roman"/>
                <a:cs typeface="Times New Roman"/>
              </a:rPr>
              <a:t>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r>
              <a:rPr sz="800" b="1" baseline="30000" dirty="0" smtClean="0">
                <a:solidFill>
                  <a:srgbClr val="3DB0CD">
                    <a:alpha val="100000"/>
                  </a:srgbClr>
                </a:solidFill>
                <a:latin typeface="Times New Roman"/>
                <a:ea typeface="Times New Roman"/>
                <a:cs typeface="Times New Roman"/>
              </a:rPr>
              <a:t>4</a:t>
            </a:r>
            <a:endParaRPr sz="800" b="1" baseline="30000" dirty="0">
              <a:solidFill>
                <a:srgbClr val="3DB0CD">
                  <a:alpha val="100000"/>
                </a:srgbClr>
              </a:solidFill>
              <a:latin typeface="Times New Roman"/>
              <a:ea typeface="Times New Roman"/>
              <a:cs typeface="Times New Roman"/>
            </a:endParaRPr>
          </a:p>
        </p:txBody>
      </p:sp>
      <p:graphicFrame>
        <p:nvGraphicFramePr>
          <p:cNvPr id="7" name="Table 6"/>
          <p:cNvGraphicFramePr>
            <a:graphicFrameLocks noGrp="1"/>
          </p:cNvGraphicFramePr>
          <p:nvPr/>
        </p:nvGraphicFramePr>
        <p:xfrm>
          <a:off x="457200" y="1033272"/>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111111">
                              <a:alpha val="100000"/>
                            </a:srgbClr>
                          </a:solidFill>
                          <a:latin typeface="times"/>
                          <a:cs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Mar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Apr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May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Jun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Jul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Aug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Sep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Oct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Nov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Dec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Jan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Feb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-17.2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-27.8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-56.0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-35.9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r>
            </a:tbl>
          </a:graphicData>
        </a:graphic>
      </p:graphicFrame>
      <p:graphicFrame>
        <p:nvGraphicFramePr>
          <p:cNvPr id="8" name="Table 7"/>
          <p:cNvGraphicFramePr>
            <a:graphicFrameLocks noGrp="1"/>
          </p:cNvGraphicFramePr>
          <p:nvPr/>
        </p:nvGraphicFramePr>
        <p:xfrm>
          <a:off x="457200" y="24231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111111">
                              <a:alpha val="100000"/>
                            </a:srgbClr>
                          </a:solidFill>
                          <a:latin typeface="times"/>
                          <a:cs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Mar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Apr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May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Jun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Jul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Aug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Sep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Oct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Nov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Dec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Jan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Feb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26.9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39.4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29.4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r>
            </a:tbl>
          </a:graphicData>
        </a:graphic>
      </p:graphicFrame>
      <p:graphicFrame>
        <p:nvGraphicFramePr>
          <p:cNvPr id="9" name="Table 8"/>
          <p:cNvGraphicFramePr>
            <a:graphicFrameLocks noGrp="1"/>
          </p:cNvGraphicFramePr>
          <p:nvPr/>
        </p:nvGraphicFramePr>
        <p:xfrm>
          <a:off x="457200" y="37947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111111">
                              <a:alpha val="100000"/>
                            </a:srgbClr>
                          </a:solidFill>
                          <a:latin typeface="times"/>
                          <a:cs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Mar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Apr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May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Jun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Jul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Aug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Sep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Oct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Nov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Dec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Jan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Feb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r>
            </a:tbl>
          </a:graphicData>
        </a:graphic>
      </p:graphicFrame>
      <p:graphicFrame>
        <p:nvGraphicFramePr>
          <p:cNvPr id="10" name="Table 9"/>
          <p:cNvGraphicFramePr>
            <a:graphicFrameLocks noGrp="1"/>
          </p:cNvGraphicFramePr>
          <p:nvPr/>
        </p:nvGraphicFramePr>
        <p:xfrm>
          <a:off x="457200" y="51663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111111">
                              <a:alpha val="100000"/>
                            </a:srgbClr>
                          </a:solidFill>
                          <a:latin typeface="times"/>
                          <a:cs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Mar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Apr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May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Jun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Jul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Aug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Sep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Oct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Nov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Dec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Jan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Feb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1.4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3.9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1.0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-0.7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-0.3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3.8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0.8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0.7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-0.4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4.5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3.3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-0.7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-0.7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-2.0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-2.7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-2.7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-1.9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3.4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-1.7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-2.7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-4.8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-5.9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r>
            </a:tbl>
          </a:graphicData>
        </a:graphic>
      </p:graphicFrame>
    </p:spTree>
    <p:extLst>
      <p:ext uri="{BB962C8B-B14F-4D97-AF65-F5344CB8AC3E}">
        <p14:creationId xmlns:p14="http://schemas.microsoft.com/office/powerpoint/2010/main" val="749091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8.2(2)(c</a:t>
            </a:r>
            <a:r>
              <a:rPr lang="en-US" sz="2000" dirty="0"/>
              <a:t>)(</a:t>
            </a:r>
            <a:r>
              <a:rPr lang="en-US" sz="2000" dirty="0" err="1"/>
              <a:t>i</a:t>
            </a:r>
            <a:r>
              <a:rPr lang="en-US" sz="2000" dirty="0"/>
              <a:t>) Track number of price changes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803622009"/>
              </p:ext>
            </p:extLst>
          </p:nvPr>
        </p:nvGraphicFramePr>
        <p:xfrm>
          <a:off x="1236019" y="1219200"/>
          <a:ext cx="6748161" cy="1159785"/>
        </p:xfrm>
        <a:graphic>
          <a:graphicData uri="http://schemas.openxmlformats.org/drawingml/2006/table">
            <a:tbl>
              <a:tblPr firstRow="1" firstCol="1" bandRow="1"/>
              <a:tblGrid>
                <a:gridCol w="1140007"/>
                <a:gridCol w="628500"/>
                <a:gridCol w="710067"/>
                <a:gridCol w="701302"/>
                <a:gridCol w="727602"/>
                <a:gridCol w="648705"/>
                <a:gridCol w="561042"/>
                <a:gridCol w="718835"/>
                <a:gridCol w="912101"/>
              </a:tblGrid>
              <a:tr h="271962">
                <a:tc gridSpan="9">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Reporting Period: </a:t>
                      </a:r>
                      <a:r>
                        <a:rPr lang="en-US" sz="1200" b="1" kern="1200" dirty="0" smtClean="0">
                          <a:solidFill>
                            <a:schemeClr val="bg1"/>
                          </a:solidFill>
                          <a:effectLst/>
                          <a:latin typeface="+mn-lt"/>
                          <a:ea typeface="+mn-ea"/>
                          <a:cs typeface="+mn-cs"/>
                        </a:rPr>
                        <a:t>2020 Q1</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smtClean="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solidFill>
                            <a:schemeClr val="tx1"/>
                          </a:solidFill>
                          <a:effectLst/>
                          <a:latin typeface="+mn-lt"/>
                          <a:ea typeface="+mn-ea"/>
                          <a:cs typeface="+mn-cs"/>
                        </a:rPr>
                        <a:t># of Corrected Settlement Point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effectLst/>
                          <a:latin typeface="+mn-lt"/>
                          <a:ea typeface="+mn-ea"/>
                          <a:cs typeface="+mn-cs"/>
                        </a:rPr>
                        <a:t># of Intervals</a:t>
                      </a:r>
                      <a:r>
                        <a:rPr lang="en-US" sz="1200" baseline="0" dirty="0" smtClean="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smtClean="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r>
              <a:tr h="23340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smtClean="0">
                          <a:solidFill>
                            <a:schemeClr val="bg1"/>
                          </a:solidFill>
                          <a:effectLst/>
                          <a:latin typeface="+mn-lt"/>
                        </a:rPr>
                        <a:t>-</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r>
            </a:tbl>
          </a:graphicData>
        </a:graphic>
      </p:graphicFrame>
      <p:sp>
        <p:nvSpPr>
          <p:cNvPr id="9" name="TextBox 8"/>
          <p:cNvSpPr txBox="1"/>
          <p:nvPr/>
        </p:nvSpPr>
        <p:spPr>
          <a:xfrm>
            <a:off x="1236018" y="2378985"/>
            <a:ext cx="6748161" cy="1277273"/>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r>
              <a:rPr lang="en-US" sz="1100" b="1" u="sng" dirty="0" smtClean="0">
                <a:solidFill>
                  <a:prstClr val="black"/>
                </a:solidFill>
              </a:rPr>
              <a:t>:</a:t>
            </a:r>
          </a:p>
          <a:p>
            <a:pPr defTabSz="457200"/>
            <a:endParaRPr lang="en-US" sz="1100" dirty="0" smtClean="0">
              <a:solidFill>
                <a:prstClr val="black"/>
              </a:solidFill>
            </a:endParaRPr>
          </a:p>
          <a:p>
            <a:pPr defTabSz="457200"/>
            <a:r>
              <a:rPr lang="en-US" sz="1100" dirty="0">
                <a:solidFill>
                  <a:prstClr val="black"/>
                </a:solidFill>
              </a:rPr>
              <a:t>There were no price changes in </a:t>
            </a:r>
            <a:r>
              <a:rPr lang="en-US" sz="1100" dirty="0" smtClean="0">
                <a:solidFill>
                  <a:prstClr val="black"/>
                </a:solidFill>
              </a:rPr>
              <a:t>Q1 2020.</a:t>
            </a:r>
            <a:endParaRPr lang="en-US" sz="1100" dirty="0">
              <a:solidFill>
                <a:prstClr val="black"/>
              </a:solidFill>
            </a:endParaRPr>
          </a:p>
          <a:p>
            <a:pPr defTabSz="457200"/>
            <a:endParaRPr lang="en-US" sz="1100" dirty="0">
              <a:solidFill>
                <a:prstClr val="black"/>
              </a:solidFill>
            </a:endParaRPr>
          </a:p>
          <a:p>
            <a:pPr defTabSz="457200"/>
            <a:r>
              <a:rPr lang="en-US" sz="1100" dirty="0" smtClean="0">
                <a:solidFill>
                  <a:prstClr val="black"/>
                </a:solidFill>
              </a:rPr>
              <a:t>The price changes reported on this slide display the price corrections that have been done after the Settlement Statement has posted for the Operating Day.</a:t>
            </a:r>
          </a:p>
          <a:p>
            <a:pPr defTabSz="457200"/>
            <a:endParaRPr lang="en-US" sz="1100" dirty="0">
              <a:solidFill>
                <a:prstClr val="black"/>
              </a:solidFill>
            </a:endParaRPr>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8.2(2)(c</a:t>
            </a:r>
            <a:r>
              <a:rPr lang="en-US" sz="2000" dirty="0"/>
              <a:t>)(</a:t>
            </a:r>
            <a:r>
              <a:rPr lang="en-US" sz="2000" dirty="0" smtClean="0"/>
              <a:t>iv) </a:t>
            </a:r>
            <a:r>
              <a:rPr lang="en-US" sz="2000" dirty="0"/>
              <a:t>Track number </a:t>
            </a:r>
            <a:r>
              <a:rPr lang="en-US" sz="2000" dirty="0" smtClean="0"/>
              <a:t>of resettlements due to non-price errors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1600650461"/>
              </p:ext>
            </p:extLst>
          </p:nvPr>
        </p:nvGraphicFramePr>
        <p:xfrm>
          <a:off x="609600" y="1143001"/>
          <a:ext cx="7924800" cy="1676399"/>
        </p:xfrm>
        <a:graphic>
          <a:graphicData uri="http://schemas.openxmlformats.org/drawingml/2006/table">
            <a:tbl>
              <a:tblPr firstRow="1" firstCol="1" bandRow="1"/>
              <a:tblGrid>
                <a:gridCol w="1066800"/>
                <a:gridCol w="2354426"/>
                <a:gridCol w="2488162"/>
                <a:gridCol w="2015412"/>
              </a:tblGrid>
              <a:tr h="317620">
                <a:tc gridSpan="3">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Reporting Period: </a:t>
                      </a:r>
                      <a:r>
                        <a:rPr lang="en-US" sz="1200" b="1" kern="1200" dirty="0" smtClean="0">
                          <a:solidFill>
                            <a:schemeClr val="bg1"/>
                          </a:solidFill>
                          <a:effectLst/>
                          <a:latin typeface="+mn-lt"/>
                          <a:ea typeface="+mn-ea"/>
                          <a:cs typeface="+mn-cs"/>
                        </a:rPr>
                        <a:t>2020 Q1</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74917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endParaRPr lang="en-US" sz="1200" dirty="0" smtClean="0">
                        <a:effectLst/>
                        <a:latin typeface="+mn-lt"/>
                      </a:endParaRPr>
                    </a:p>
                    <a:p>
                      <a:pPr marL="0" marR="0" algn="ctr">
                        <a:spcBef>
                          <a:spcPts val="0"/>
                        </a:spcBef>
                        <a:spcAft>
                          <a:spcPts val="0"/>
                        </a:spcAft>
                      </a:pPr>
                      <a:r>
                        <a:rPr lang="en-US" sz="1200" dirty="0" smtClean="0">
                          <a:effectLst/>
                          <a:latin typeface="+mn-lt"/>
                        </a:rPr>
                        <a:t>Operating Day Resettled</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smtClean="0">
                          <a:solidFill>
                            <a:schemeClr val="tx1"/>
                          </a:solidFill>
                          <a:effectLst/>
                          <a:latin typeface="+mn-lt"/>
                          <a:ea typeface="+mn-ea"/>
                          <a:cs typeface="+mn-cs"/>
                        </a:rPr>
                        <a:t>R</a:t>
                      </a:r>
                      <a:r>
                        <a:rPr lang="en-US" sz="1200" b="1" baseline="0" dirty="0" smtClean="0">
                          <a:solidFill>
                            <a:schemeClr val="tx1"/>
                          </a:solidFill>
                          <a:effectLst/>
                          <a:latin typeface="+mn-lt"/>
                          <a:ea typeface="+mn-ea"/>
                          <a:cs typeface="+mn-cs"/>
                        </a:rPr>
                        <a:t>eason for Resettlement</a:t>
                      </a:r>
                      <a:endParaRPr lang="en-US" sz="1200" b="1"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smtClean="0">
                          <a:effectLst/>
                          <a:latin typeface="+mn-lt"/>
                          <a:ea typeface="+mn-ea"/>
                          <a:cs typeface="+mn-cs"/>
                        </a:rPr>
                        <a:t>Affected Charge Types</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a:spcBef>
                          <a:spcPts val="0"/>
                        </a:spcBef>
                        <a:spcAft>
                          <a:spcPts val="0"/>
                        </a:spcAft>
                      </a:pPr>
                      <a:r>
                        <a:rPr lang="en-US" sz="1200" b="1" dirty="0" smtClean="0">
                          <a:effectLst/>
                          <a:latin typeface="+mn-lt"/>
                          <a:ea typeface="Calibri"/>
                          <a:cs typeface="Times New Roman"/>
                        </a:rPr>
                        <a:t>Market</a:t>
                      </a:r>
                      <a:r>
                        <a:rPr lang="en-US" sz="1200" b="1" baseline="0" dirty="0" smtClean="0">
                          <a:effectLst/>
                          <a:latin typeface="+mn-lt"/>
                          <a:ea typeface="Calibri"/>
                          <a:cs typeface="Times New Roman"/>
                        </a:rPr>
                        <a:t> Notice Number</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46723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smtClean="0">
                          <a:solidFill>
                            <a:schemeClr val="bg1"/>
                          </a:solidFill>
                          <a:effectLst/>
                          <a:latin typeface="+mn-lt"/>
                        </a:rPr>
                        <a:t>-</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dirty="0" smtClean="0"/>
                        <a:t>-</a:t>
                      </a:r>
                      <a:endParaRPr lang="en-US" sz="1100" dirty="0"/>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dirty="0" smtClean="0"/>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bl>
          </a:graphicData>
        </a:graphic>
      </p:graphicFrame>
      <p:sp>
        <p:nvSpPr>
          <p:cNvPr id="7" name="TextBox 6"/>
          <p:cNvSpPr txBox="1"/>
          <p:nvPr/>
        </p:nvSpPr>
        <p:spPr>
          <a:xfrm>
            <a:off x="617787" y="2819400"/>
            <a:ext cx="7916613" cy="938719"/>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r>
              <a:rPr lang="en-US" sz="1100" b="1" u="sng" dirty="0" smtClean="0">
                <a:solidFill>
                  <a:prstClr val="black"/>
                </a:solidFill>
              </a:rPr>
              <a:t>:</a:t>
            </a:r>
          </a:p>
          <a:p>
            <a:pPr defTabSz="457200"/>
            <a:endParaRPr lang="en-US" sz="1100" dirty="0" smtClean="0">
              <a:solidFill>
                <a:prstClr val="black"/>
              </a:solidFill>
            </a:endParaRPr>
          </a:p>
          <a:p>
            <a:pPr defTabSz="457200"/>
            <a:r>
              <a:rPr lang="en-US" sz="1100" dirty="0">
                <a:solidFill>
                  <a:prstClr val="black"/>
                </a:solidFill>
              </a:rPr>
              <a:t>There were no </a:t>
            </a:r>
            <a:r>
              <a:rPr lang="en-US" sz="1100" dirty="0" smtClean="0">
                <a:solidFill>
                  <a:prstClr val="black"/>
                </a:solidFill>
              </a:rPr>
              <a:t>resettlements due to non-price errors in Q1 2020.</a:t>
            </a:r>
            <a:endParaRPr lang="en-US" sz="1100" dirty="0">
              <a:solidFill>
                <a:prstClr val="black"/>
              </a:solidFill>
            </a:endParaRPr>
          </a:p>
          <a:p>
            <a:pPr defTabSz="457200"/>
            <a:endParaRPr lang="en-US" sz="1100" dirty="0">
              <a:solidFill>
                <a:prstClr val="black"/>
              </a:solidFill>
            </a:endParaRPr>
          </a:p>
          <a:p>
            <a:pPr defTabSz="457200"/>
            <a:endParaRPr lang="en-US" sz="1100" dirty="0">
              <a:solidFill>
                <a:prstClr val="black"/>
              </a:solidFill>
            </a:endParaRPr>
          </a:p>
        </p:txBody>
      </p:sp>
    </p:spTree>
    <p:extLst>
      <p:ext uri="{BB962C8B-B14F-4D97-AF65-F5344CB8AC3E}">
        <p14:creationId xmlns:p14="http://schemas.microsoft.com/office/powerpoint/2010/main" val="3971881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a:t>
            </a:r>
            <a:r>
              <a:rPr lang="en-US" sz="2000" dirty="0" smtClean="0"/>
              <a:t>)(</a:t>
            </a:r>
            <a:r>
              <a:rPr lang="en-US" sz="2000" dirty="0"/>
              <a:t>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3" name="TextBox 2"/>
          <p:cNvSpPr txBox="1"/>
          <p:nvPr/>
        </p:nvSpPr>
        <p:spPr>
          <a:xfrm>
            <a:off x="621093" y="5486400"/>
            <a:ext cx="4876800" cy="707886"/>
          </a:xfrm>
          <a:prstGeom prst="rect">
            <a:avLst/>
          </a:prstGeom>
          <a:noFill/>
        </p:spPr>
        <p:txBody>
          <a:bodyPr wrap="square" rtlCol="0">
            <a:spAutoFit/>
          </a:bodyPr>
          <a:lstStyle/>
          <a:p>
            <a:r>
              <a:rPr lang="en-US" sz="800" dirty="0" smtClean="0"/>
              <a:t>Submitted but not resolved disputes may be:</a:t>
            </a:r>
          </a:p>
          <a:p>
            <a:pPr marL="171450" indent="-171450">
              <a:buFont typeface="Arial" panose="020B0604020202020204" pitchFamily="34" charset="0"/>
              <a:buChar char="•"/>
            </a:pPr>
            <a:r>
              <a:rPr lang="en-US" sz="800" dirty="0" smtClean="0"/>
              <a:t>Not started</a:t>
            </a:r>
          </a:p>
          <a:p>
            <a:pPr marL="171450" indent="-171450">
              <a:buFont typeface="Arial" panose="020B0604020202020204" pitchFamily="34" charset="0"/>
              <a:buChar char="•"/>
            </a:pPr>
            <a:r>
              <a:rPr lang="en-US" sz="800" dirty="0" smtClean="0"/>
              <a:t>Open</a:t>
            </a:r>
          </a:p>
          <a:p>
            <a:pPr marL="171450" indent="-171450">
              <a:buFont typeface="Arial" panose="020B0604020202020204" pitchFamily="34" charset="0"/>
              <a:buChar char="•"/>
            </a:pPr>
            <a:r>
              <a:rPr lang="en-US" sz="800" dirty="0" smtClean="0"/>
              <a:t>Rejected</a:t>
            </a:r>
          </a:p>
          <a:p>
            <a:pPr marL="171450" indent="-171450">
              <a:buFont typeface="Arial" panose="020B0604020202020204" pitchFamily="34" charset="0"/>
              <a:buChar char="•"/>
            </a:pPr>
            <a:r>
              <a:rPr lang="en-US" sz="800" dirty="0" smtClean="0"/>
              <a:t>Withdrawn</a:t>
            </a:r>
          </a:p>
        </p:txBody>
      </p:sp>
      <p:graphicFrame>
        <p:nvGraphicFramePr>
          <p:cNvPr id="7" name="Table 6"/>
          <p:cNvGraphicFramePr>
            <a:graphicFrameLocks noGrp="1"/>
          </p:cNvGraphicFramePr>
          <p:nvPr>
            <p:extLst>
              <p:ext uri="{D42A27DB-BD31-4B8C-83A1-F6EECF244321}">
                <p14:modId xmlns:p14="http://schemas.microsoft.com/office/powerpoint/2010/main" val="2889995631"/>
              </p:ext>
            </p:extLst>
          </p:nvPr>
        </p:nvGraphicFramePr>
        <p:xfrm>
          <a:off x="533401" y="1295400"/>
          <a:ext cx="7924800" cy="3962400"/>
        </p:xfrm>
        <a:graphic>
          <a:graphicData uri="http://schemas.openxmlformats.org/drawingml/2006/table">
            <a:tbl>
              <a:tblPr/>
              <a:tblGrid>
                <a:gridCol w="2700886"/>
                <a:gridCol w="741098"/>
                <a:gridCol w="741098"/>
                <a:gridCol w="1245044"/>
                <a:gridCol w="1245044"/>
                <a:gridCol w="1251630"/>
              </a:tblGrid>
              <a:tr h="459218">
                <a:tc>
                  <a:txBody>
                    <a:bodyPr/>
                    <a:lstStyle/>
                    <a:p>
                      <a:pPr algn="ctr" fontAlgn="ctr"/>
                      <a:r>
                        <a:rPr lang="en-US" sz="1100" b="0" i="0" u="none" strike="noStrike" dirty="0">
                          <a:solidFill>
                            <a:srgbClr val="000000"/>
                          </a:solidFill>
                          <a:effectLst/>
                          <a:latin typeface="Calibri" panose="020F0502020204030204" pitchFamily="34" charset="0"/>
                        </a:rPr>
                        <a:t>YEAR</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gridSpan="2">
                  <a:txBody>
                    <a:bodyPr/>
                    <a:lstStyle/>
                    <a:p>
                      <a:pPr algn="ctr" fontAlgn="ctr"/>
                      <a:r>
                        <a:rPr lang="en-US" sz="1100" b="0" i="0" u="none" strike="noStrike" dirty="0">
                          <a:solidFill>
                            <a:srgbClr val="000000"/>
                          </a:solidFill>
                          <a:effectLst/>
                          <a:latin typeface="Calibri" panose="020F0502020204030204" pitchFamily="34" charset="0"/>
                        </a:rPr>
                        <a:t>2020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rowSpan="2" gridSpan="3">
                  <a:txBody>
                    <a:bodyPr/>
                    <a:lstStyle/>
                    <a:p>
                      <a:pPr algn="ctr" fontAlgn="ctr"/>
                      <a:r>
                        <a:rPr lang="en-US" sz="1100" b="0" i="0" u="none" strike="noStrike" dirty="0">
                          <a:solidFill>
                            <a:srgbClr val="000000"/>
                          </a:solidFill>
                          <a:effectLst/>
                          <a:latin typeface="Calibri" panose="020F0502020204030204" pitchFamily="34" charset="0"/>
                        </a:rPr>
                        <a:t>100% of dispute resolutions were timely.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rowSpan="2" hMerge="1">
                  <a:txBody>
                    <a:bodyPr/>
                    <a:lstStyle/>
                    <a:p>
                      <a:endParaRPr lang="en-US"/>
                    </a:p>
                  </a:txBody>
                  <a:tcPr/>
                </a:tc>
                <a:tc rowSpan="2" hMerge="1">
                  <a:txBody>
                    <a:bodyPr/>
                    <a:lstStyle/>
                    <a:p>
                      <a:endParaRPr lang="en-US"/>
                    </a:p>
                  </a:txBody>
                  <a:tcPr/>
                </a:tc>
              </a:tr>
              <a:tr h="459218">
                <a:tc>
                  <a:txBody>
                    <a:bodyPr/>
                    <a:lstStyle/>
                    <a:p>
                      <a:pPr algn="ctr" fontAlgn="ctr"/>
                      <a:r>
                        <a:rPr lang="en-US" sz="1100" b="0" i="0" u="none" strike="noStrike" dirty="0">
                          <a:solidFill>
                            <a:srgbClr val="000000"/>
                          </a:solidFill>
                          <a:effectLst/>
                          <a:latin typeface="Calibri" panose="020F0502020204030204" pitchFamily="34" charset="0"/>
                        </a:rPr>
                        <a:t>CALENDAR QUARTERS REPORTED</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gridSpan="2">
                  <a:txBody>
                    <a:bodyPr/>
                    <a:lstStyle/>
                    <a:p>
                      <a:pPr algn="ctr" fontAlgn="ctr"/>
                      <a:r>
                        <a:rPr lang="en-US" sz="1100" b="0" i="0" u="none" strike="noStrike" dirty="0">
                          <a:solidFill>
                            <a:srgbClr val="000000"/>
                          </a:solidFill>
                          <a:effectLst/>
                          <a:latin typeface="Calibri" panose="020F0502020204030204" pitchFamily="34" charset="0"/>
                        </a:rPr>
                        <a:t>Q1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r>
              <a:tr h="791606">
                <a:tc>
                  <a:txBody>
                    <a:bodyPr/>
                    <a:lstStyle/>
                    <a:p>
                      <a:pPr algn="ctr" fontAlgn="ctr"/>
                      <a:r>
                        <a:rPr lang="en-US" sz="1100" b="0" i="0" u="none" strike="noStrike">
                          <a:solidFill>
                            <a:srgbClr val="000000"/>
                          </a:solidFill>
                          <a:effectLst/>
                          <a:latin typeface="Calibri" panose="020F0502020204030204" pitchFamily="34" charset="0"/>
                        </a:rPr>
                        <a:t>Disputed Charge Sub-Type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1100" b="0" i="0" u="none" strike="noStrike">
                          <a:solidFill>
                            <a:srgbClr val="000000"/>
                          </a:solidFill>
                          <a:effectLst/>
                          <a:latin typeface="Calibri" panose="020F0502020204030204" pitchFamily="34" charset="0"/>
                        </a:rPr>
                        <a:t>Submitted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1100" b="0" i="0" u="none" strike="noStrike">
                          <a:solidFill>
                            <a:srgbClr val="000000"/>
                          </a:solidFill>
                          <a:effectLst/>
                          <a:latin typeface="Calibri" panose="020F0502020204030204" pitchFamily="34" charset="0"/>
                        </a:rPr>
                        <a:t>Resolved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1100" b="0" i="0" u="none" strike="noStrike">
                          <a:solidFill>
                            <a:srgbClr val="000000"/>
                          </a:solidFill>
                          <a:effectLst/>
                          <a:latin typeface="Calibri" panose="020F0502020204030204" pitchFamily="34" charset="0"/>
                        </a:rPr>
                        <a:t>Denied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1100" b="0" i="0" u="none" strike="noStrike">
                          <a:solidFill>
                            <a:srgbClr val="000000"/>
                          </a:solidFill>
                          <a:effectLst/>
                          <a:latin typeface="Calibri" panose="020F0502020204030204" pitchFamily="34" charset="0"/>
                        </a:rPr>
                        <a:t>Granted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1100" b="0" i="0" u="none" strike="noStrike">
                          <a:solidFill>
                            <a:srgbClr val="000000"/>
                          </a:solidFill>
                          <a:effectLst/>
                          <a:latin typeface="Calibri" panose="020F0502020204030204" pitchFamily="34" charset="0"/>
                        </a:rPr>
                        <a:t>Granted with Exceptions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r>
              <a:tr h="437352">
                <a:tc>
                  <a:txBody>
                    <a:bodyPr/>
                    <a:lstStyle/>
                    <a:p>
                      <a:pPr algn="ctr" fontAlgn="ctr"/>
                      <a:r>
                        <a:rPr lang="en-US" sz="1100" b="0" i="0" u="none" strike="noStrike">
                          <a:solidFill>
                            <a:srgbClr val="000000"/>
                          </a:solidFill>
                          <a:effectLst/>
                          <a:latin typeface="Calibri" panose="020F0502020204030204" pitchFamily="34" charset="0"/>
                        </a:rPr>
                        <a:t>Ancillary Services-DAM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7352">
                <a:tc>
                  <a:txBody>
                    <a:bodyPr/>
                    <a:lstStyle/>
                    <a:p>
                      <a:pPr algn="ctr" fontAlgn="ctr"/>
                      <a:r>
                        <a:rPr lang="en-US" sz="1100" b="0" i="0" u="none" strike="noStrike">
                          <a:solidFill>
                            <a:srgbClr val="000000"/>
                          </a:solidFill>
                          <a:effectLst/>
                          <a:latin typeface="Calibri" panose="020F0502020204030204" pitchFamily="34" charset="0"/>
                        </a:rPr>
                        <a:t>Congestion Revenue Rights-DAM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9218">
                <a:tc>
                  <a:txBody>
                    <a:bodyPr/>
                    <a:lstStyle/>
                    <a:p>
                      <a:pPr algn="ctr" fontAlgn="ctr"/>
                      <a:r>
                        <a:rPr lang="en-US" sz="1100" b="0" i="0" u="none" strike="noStrike">
                          <a:solidFill>
                            <a:srgbClr val="000000"/>
                          </a:solidFill>
                          <a:effectLst/>
                          <a:latin typeface="Calibri" panose="020F0502020204030204" pitchFamily="34" charset="0"/>
                        </a:rPr>
                        <a:t>Energy-RTM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9218">
                <a:tc>
                  <a:txBody>
                    <a:bodyPr/>
                    <a:lstStyle/>
                    <a:p>
                      <a:pPr algn="ctr" fontAlgn="ctr"/>
                      <a:r>
                        <a:rPr lang="en-US" sz="1100" b="0" i="0" u="none" strike="noStrike">
                          <a:solidFill>
                            <a:srgbClr val="000000"/>
                          </a:solidFill>
                          <a:effectLst/>
                          <a:latin typeface="Calibri" panose="020F0502020204030204" pitchFamily="34" charset="0"/>
                        </a:rPr>
                        <a:t>Make-Whole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9218">
                <a:tc>
                  <a:txBody>
                    <a:bodyPr/>
                    <a:lstStyle/>
                    <a:p>
                      <a:pPr algn="ctr" fontAlgn="ctr"/>
                      <a:r>
                        <a:rPr lang="en-US" sz="1100" b="0" i="0" u="none" strike="noStrike">
                          <a:solidFill>
                            <a:srgbClr val="000000"/>
                          </a:solidFill>
                          <a:effectLst/>
                          <a:latin typeface="Calibri" panose="020F0502020204030204" pitchFamily="34" charset="0"/>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04983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7" name="TextBox 6"/>
          <p:cNvSpPr txBox="1"/>
          <p:nvPr/>
        </p:nvSpPr>
        <p:spPr>
          <a:xfrm>
            <a:off x="533400" y="3914695"/>
            <a:ext cx="3276600" cy="215444"/>
          </a:xfrm>
          <a:prstGeom prst="rect">
            <a:avLst/>
          </a:prstGeom>
          <a:noFill/>
        </p:spPr>
        <p:txBody>
          <a:bodyPr wrap="square" rtlCol="0">
            <a:spAutoFit/>
          </a:bodyPr>
          <a:lstStyle/>
          <a:p>
            <a:r>
              <a:rPr lang="en-US" sz="800" b="1" dirty="0" smtClean="0"/>
              <a:t>NOTE: </a:t>
            </a:r>
            <a:r>
              <a:rPr lang="en-US" sz="800" dirty="0" smtClean="0"/>
              <a:t>ERS </a:t>
            </a:r>
            <a:r>
              <a:rPr lang="en-US" sz="800" dirty="0"/>
              <a:t>Final settlement </a:t>
            </a:r>
            <a:r>
              <a:rPr lang="en-US" sz="800" dirty="0" smtClean="0"/>
              <a:t>OD data </a:t>
            </a:r>
            <a:r>
              <a:rPr lang="en-US" sz="800" dirty="0"/>
              <a:t>is not </a:t>
            </a:r>
            <a:r>
              <a:rPr lang="en-US" sz="800" dirty="0" smtClean="0"/>
              <a:t>represented </a:t>
            </a:r>
            <a:r>
              <a:rPr lang="en-US" sz="800" dirty="0"/>
              <a:t>in graph</a:t>
            </a:r>
            <a:r>
              <a:rPr lang="en-US" sz="800" dirty="0" smtClean="0"/>
              <a:t>.</a:t>
            </a:r>
          </a:p>
        </p:txBody>
      </p:sp>
      <p:sp>
        <p:nvSpPr>
          <p:cNvPr id="8" name="TextBox 7"/>
          <p:cNvSpPr txBox="1"/>
          <p:nvPr/>
        </p:nvSpPr>
        <p:spPr>
          <a:xfrm>
            <a:off x="6019800" y="3810000"/>
            <a:ext cx="2992953" cy="276999"/>
          </a:xfrm>
          <a:prstGeom prst="rect">
            <a:avLst/>
          </a:prstGeom>
          <a:noFill/>
        </p:spPr>
        <p:txBody>
          <a:bodyPr wrap="square" rtlCol="0">
            <a:spAutoFit/>
          </a:bodyPr>
          <a:lstStyle/>
          <a:p>
            <a:pPr algn="ctr"/>
            <a:r>
              <a:rPr lang="en-US" sz="1200" b="1" dirty="0" smtClean="0"/>
              <a:t>Average percent change</a:t>
            </a:r>
            <a:endParaRPr lang="en-US" sz="1200" b="1" dirty="0"/>
          </a:p>
        </p:txBody>
      </p:sp>
      <p:sp>
        <p:nvSpPr>
          <p:cNvPr id="5" name="AutoShape 2" descr="http://127.0.0.1:25434/graphics/plot_zoom_png?width=1143&amp;height=406"/>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4" descr="http://127.0.0.1:25434/graphics/plot_zoom_png?width=1143&amp;height=406"/>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2" name="Picture 11"/>
          <p:cNvPicPr>
            <a:picLocks noChangeAspect="1"/>
          </p:cNvPicPr>
          <p:nvPr/>
        </p:nvPicPr>
        <p:blipFill rotWithShape="1">
          <a:blip r:embed="rId3"/>
          <a:srcRect l="10423" t="6799" r="9741" b="7415"/>
          <a:stretch/>
        </p:blipFill>
        <p:spPr>
          <a:xfrm>
            <a:off x="6858000" y="4114800"/>
            <a:ext cx="1676400" cy="2493108"/>
          </a:xfrm>
          <a:prstGeom prst="rect">
            <a:avLst/>
          </a:prstGeom>
        </p:spPr>
      </p:pic>
      <p:pic>
        <p:nvPicPr>
          <p:cNvPr id="14" name="Picture 13"/>
          <p:cNvPicPr>
            <a:picLocks noChangeAspect="1"/>
          </p:cNvPicPr>
          <p:nvPr/>
        </p:nvPicPr>
        <p:blipFill>
          <a:blip r:embed="rId4"/>
          <a:stretch>
            <a:fillRect/>
          </a:stretch>
        </p:blipFill>
        <p:spPr>
          <a:xfrm>
            <a:off x="37744" y="1066800"/>
            <a:ext cx="9067800" cy="2667000"/>
          </a:xfrm>
          <a:prstGeom prst="rect">
            <a:avLst/>
          </a:prstGeom>
        </p:spPr>
      </p:pic>
    </p:spTree>
    <p:extLst>
      <p:ext uri="{BB962C8B-B14F-4D97-AF65-F5344CB8AC3E}">
        <p14:creationId xmlns:p14="http://schemas.microsoft.com/office/powerpoint/2010/main" val="2457468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dirty="0"/>
          </a:p>
        </p:txBody>
      </p:sp>
      <p:sp>
        <p:nvSpPr>
          <p:cNvPr id="4" name="AutoShape 2" descr="http://127.0.0.1:25434/graphics/plot_zoom_png?width=528&amp;height=410"/>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p:cNvPicPr>
            <a:picLocks noChangeAspect="1"/>
          </p:cNvPicPr>
          <p:nvPr/>
        </p:nvPicPr>
        <p:blipFill>
          <a:blip r:embed="rId3"/>
          <a:stretch>
            <a:fillRect/>
          </a:stretch>
        </p:blipFill>
        <p:spPr>
          <a:xfrm>
            <a:off x="4876800" y="685800"/>
            <a:ext cx="3733800" cy="2899354"/>
          </a:xfrm>
          <a:prstGeom prst="rect">
            <a:avLst/>
          </a:prstGeom>
        </p:spPr>
      </p:pic>
      <p:pic>
        <p:nvPicPr>
          <p:cNvPr id="7" name="Picture 6"/>
          <p:cNvPicPr>
            <a:picLocks noChangeAspect="1"/>
          </p:cNvPicPr>
          <p:nvPr/>
        </p:nvPicPr>
        <p:blipFill>
          <a:blip r:embed="rId4"/>
          <a:stretch>
            <a:fillRect/>
          </a:stretch>
        </p:blipFill>
        <p:spPr>
          <a:xfrm>
            <a:off x="4876800" y="3581400"/>
            <a:ext cx="3733486" cy="2899109"/>
          </a:xfrm>
          <a:prstGeom prst="rect">
            <a:avLst/>
          </a:prstGeom>
        </p:spPr>
      </p:pic>
      <p:pic>
        <p:nvPicPr>
          <p:cNvPr id="12" name="Picture 11"/>
          <p:cNvPicPr>
            <a:picLocks noChangeAspect="1"/>
          </p:cNvPicPr>
          <p:nvPr/>
        </p:nvPicPr>
        <p:blipFill>
          <a:blip r:embed="rId5"/>
          <a:stretch>
            <a:fillRect/>
          </a:stretch>
        </p:blipFill>
        <p:spPr>
          <a:xfrm>
            <a:off x="609600" y="3565858"/>
            <a:ext cx="3810000" cy="2958523"/>
          </a:xfrm>
          <a:prstGeom prst="rect">
            <a:avLst/>
          </a:prstGeom>
        </p:spPr>
      </p:pic>
      <p:pic>
        <p:nvPicPr>
          <p:cNvPr id="14" name="Picture 13"/>
          <p:cNvPicPr>
            <a:picLocks noChangeAspect="1"/>
          </p:cNvPicPr>
          <p:nvPr/>
        </p:nvPicPr>
        <p:blipFill>
          <a:blip r:embed="rId6"/>
          <a:stretch>
            <a:fillRect/>
          </a:stretch>
        </p:blipFill>
        <p:spPr>
          <a:xfrm>
            <a:off x="609600" y="685800"/>
            <a:ext cx="3730752" cy="2896986"/>
          </a:xfrm>
          <a:prstGeom prst="rect">
            <a:avLst/>
          </a:prstGeom>
        </p:spPr>
      </p:pic>
    </p:spTree>
    <p:extLst>
      <p:ext uri="{BB962C8B-B14F-4D97-AF65-F5344CB8AC3E}">
        <p14:creationId xmlns:p14="http://schemas.microsoft.com/office/powerpoint/2010/main" val="4029751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442118"/>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pic>
        <p:nvPicPr>
          <p:cNvPr id="7" name="Picture 6"/>
          <p:cNvPicPr>
            <a:picLocks noChangeAspect="1"/>
          </p:cNvPicPr>
          <p:nvPr/>
        </p:nvPicPr>
        <p:blipFill>
          <a:blip r:embed="rId3"/>
          <a:stretch>
            <a:fillRect/>
          </a:stretch>
        </p:blipFill>
        <p:spPr>
          <a:xfrm>
            <a:off x="4648200" y="685800"/>
            <a:ext cx="3810000" cy="2958523"/>
          </a:xfrm>
          <a:prstGeom prst="rect">
            <a:avLst/>
          </a:prstGeom>
        </p:spPr>
      </p:pic>
      <p:pic>
        <p:nvPicPr>
          <p:cNvPr id="10" name="Picture 9"/>
          <p:cNvPicPr>
            <a:picLocks noChangeAspect="1"/>
          </p:cNvPicPr>
          <p:nvPr/>
        </p:nvPicPr>
        <p:blipFill>
          <a:blip r:embed="rId4"/>
          <a:stretch>
            <a:fillRect/>
          </a:stretch>
        </p:blipFill>
        <p:spPr>
          <a:xfrm>
            <a:off x="4648200" y="3485528"/>
            <a:ext cx="3810000" cy="2958523"/>
          </a:xfrm>
          <a:prstGeom prst="rect">
            <a:avLst/>
          </a:prstGeom>
        </p:spPr>
      </p:pic>
      <p:pic>
        <p:nvPicPr>
          <p:cNvPr id="11" name="Picture 10"/>
          <p:cNvPicPr>
            <a:picLocks noChangeAspect="1"/>
          </p:cNvPicPr>
          <p:nvPr/>
        </p:nvPicPr>
        <p:blipFill>
          <a:blip r:embed="rId5"/>
          <a:stretch>
            <a:fillRect/>
          </a:stretch>
        </p:blipFill>
        <p:spPr>
          <a:xfrm>
            <a:off x="533400" y="3505200"/>
            <a:ext cx="3809686" cy="2958279"/>
          </a:xfrm>
          <a:prstGeom prst="rect">
            <a:avLst/>
          </a:prstGeom>
        </p:spPr>
      </p:pic>
      <p:pic>
        <p:nvPicPr>
          <p:cNvPr id="13" name="Picture 12"/>
          <p:cNvPicPr>
            <a:picLocks noChangeAspect="1"/>
          </p:cNvPicPr>
          <p:nvPr/>
        </p:nvPicPr>
        <p:blipFill>
          <a:blip r:embed="rId6"/>
          <a:stretch>
            <a:fillRect/>
          </a:stretch>
        </p:blipFill>
        <p:spPr>
          <a:xfrm>
            <a:off x="533400" y="685800"/>
            <a:ext cx="3810000" cy="2857212"/>
          </a:xfrm>
          <a:prstGeom prst="rect">
            <a:avLst/>
          </a:prstGeom>
        </p:spPr>
      </p:pic>
    </p:spTree>
    <p:extLst>
      <p:ext uri="{BB962C8B-B14F-4D97-AF65-F5344CB8AC3E}">
        <p14:creationId xmlns:p14="http://schemas.microsoft.com/office/powerpoint/2010/main" val="1729590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pic>
        <p:nvPicPr>
          <p:cNvPr id="3" name="Picture 2"/>
          <p:cNvPicPr>
            <a:picLocks noChangeAspect="1"/>
          </p:cNvPicPr>
          <p:nvPr/>
        </p:nvPicPr>
        <p:blipFill>
          <a:blip r:embed="rId3"/>
          <a:stretch>
            <a:fillRect/>
          </a:stretch>
        </p:blipFill>
        <p:spPr>
          <a:xfrm>
            <a:off x="990600" y="838200"/>
            <a:ext cx="7397496" cy="5370073"/>
          </a:xfrm>
          <a:prstGeom prst="rect">
            <a:avLst/>
          </a:prstGeom>
        </p:spPr>
      </p:pic>
    </p:spTree>
    <p:extLst>
      <p:ext uri="{BB962C8B-B14F-4D97-AF65-F5344CB8AC3E}">
        <p14:creationId xmlns:p14="http://schemas.microsoft.com/office/powerpoint/2010/main" val="4174169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910621" y="762000"/>
            <a:ext cx="7392964" cy="5380641"/>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dirty="0"/>
          </a:p>
        </p:txBody>
      </p:sp>
    </p:spTree>
    <p:extLst>
      <p:ext uri="{BB962C8B-B14F-4D97-AF65-F5344CB8AC3E}">
        <p14:creationId xmlns:p14="http://schemas.microsoft.com/office/powerpoint/2010/main" val="271495649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24825</TotalTime>
  <Words>1737</Words>
  <Application>Microsoft Office PowerPoint</Application>
  <PresentationFormat>On-screen Show (4:3)</PresentationFormat>
  <Paragraphs>747</Paragraphs>
  <Slides>11</Slides>
  <Notes>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11</vt:i4>
      </vt:variant>
    </vt:vector>
  </HeadingPairs>
  <TitlesOfParts>
    <vt:vector size="18" baseType="lpstr">
      <vt:lpstr>Arial</vt:lpstr>
      <vt:lpstr>Calibri</vt:lpstr>
      <vt:lpstr>times</vt:lpstr>
      <vt:lpstr>Times New Roman</vt:lpstr>
      <vt:lpstr>1_Custom Design</vt:lpstr>
      <vt:lpstr>Office Theme</vt:lpstr>
      <vt:lpstr>Custom Design</vt:lpstr>
      <vt:lpstr>PowerPoint Presentation</vt:lpstr>
      <vt:lpstr>8.2(2)(c)(i) Track number of price changes</vt:lpstr>
      <vt:lpstr>8.2(2)(c)(iv) Track number of resettlements due to non-price errors</vt:lpstr>
      <vt:lpstr>8.2(2)(c)(ii) Track number and types of disputes submitted 8.2(2)(c)(iii) Compliance with timeliness of response to disputes </vt:lpstr>
      <vt:lpstr>8.2(2)(c)(iv) Other Settlement Metrics</vt:lpstr>
      <vt:lpstr>8.2(2)(c)(iv) Other Settlement Metrics</vt:lpstr>
      <vt:lpstr>8.2(2)(c)(iv) Other Settlement Metrics</vt:lpstr>
      <vt:lpstr>8.2(2)(c)(v) Availability of ESIID consumption data</vt:lpstr>
      <vt:lpstr>8.2(2)(c)(v) Availability of ESIID consumption data</vt:lpstr>
      <vt:lpstr>8.2(2)(g) Net Allocation to Load - Totals and $/MWh </vt:lpstr>
      <vt:lpstr>8.2(2)(g) Net Allocation to Load - Totals and $/MWh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Shanks, Magie</cp:lastModifiedBy>
  <cp:revision>247</cp:revision>
  <cp:lastPrinted>2017-07-14T19:25:35Z</cp:lastPrinted>
  <dcterms:created xsi:type="dcterms:W3CDTF">2016-01-21T15:20:31Z</dcterms:created>
  <dcterms:modified xsi:type="dcterms:W3CDTF">2020-04-13T17:15:30Z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