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57" r:id="rId7"/>
    <p:sldId id="261" r:id="rId8"/>
    <p:sldId id="262" r:id="rId9"/>
    <p:sldId id="263" r:id="rId10"/>
    <p:sldId id="264" r:id="rId11"/>
    <p:sldId id="274" r:id="rId12"/>
    <p:sldId id="265" r:id="rId13"/>
    <p:sldId id="270" r:id="rId14"/>
    <p:sldId id="266" r:id="rId15"/>
    <p:sldId id="267" r:id="rId16"/>
    <p:sldId id="269" r:id="rId17"/>
    <p:sldId id="268" r:id="rId18"/>
    <p:sldId id="272" r:id="rId19"/>
    <p:sldId id="273"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showGuides="1">
      <p:cViewPr varScale="1">
        <p:scale>
          <a:sx n="92" d="100"/>
          <a:sy n="92" d="100"/>
        </p:scale>
        <p:origin x="1548"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4/29/2020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102853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074570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6379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2020 Information Session</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2020 Information Session</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2020 Information Session</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2019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2020 WMS Information Session</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16906802"/>
              </p:ext>
            </p:extLst>
          </p:nvPr>
        </p:nvGraphicFramePr>
        <p:xfrm>
          <a:off x="304800" y="909953"/>
          <a:ext cx="8534400" cy="5186049"/>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72606">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03758">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289870">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289870">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289870">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dirty="0">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289870">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289870">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289870">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289870">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289870">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6571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275375">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56051">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277468">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dirty="0">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r h="279029">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r h="279029">
                <a:tc>
                  <a:txBody>
                    <a:bodyPr/>
                    <a:lstStyle/>
                    <a:p>
                      <a:pPr algn="l" fontAlgn="b"/>
                      <a:r>
                        <a:rPr lang="en-US" sz="1400" b="0" i="0" u="none" strike="noStrike" dirty="0" smtClean="0">
                          <a:solidFill>
                            <a:srgbClr val="000000"/>
                          </a:solidFill>
                          <a:effectLst/>
                          <a:latin typeface="+Body"/>
                        </a:rPr>
                        <a:t>2017</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-452,775</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-$20,469,613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-0.13%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26.53 </a:t>
                      </a:r>
                      <a:endParaRPr lang="en-US" sz="1400" b="0" i="0" u="none" strike="noStrike" dirty="0">
                        <a:solidFill>
                          <a:srgbClr val="000000"/>
                        </a:solidFill>
                        <a:effectLst/>
                        <a:latin typeface="+Body"/>
                      </a:endParaRPr>
                    </a:p>
                  </a:txBody>
                  <a:tcPr marL="9525" marR="9525" marT="9525" marB="0" anchor="b"/>
                </a:tc>
              </a:tr>
              <a:tr h="279029">
                <a:tc>
                  <a:txBody>
                    <a:bodyPr/>
                    <a:lstStyle/>
                    <a:p>
                      <a:pPr algn="l" fontAlgn="b"/>
                      <a:r>
                        <a:rPr lang="en-US" sz="1400" b="0" i="0" u="none" strike="noStrike" dirty="0" smtClean="0">
                          <a:solidFill>
                            <a:srgbClr val="000000"/>
                          </a:solidFill>
                          <a:effectLst/>
                          <a:latin typeface="+Body"/>
                        </a:rPr>
                        <a:t>2018</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tr>
              <a:tr h="279029">
                <a:tc>
                  <a:txBody>
                    <a:bodyPr/>
                    <a:lstStyle/>
                    <a:p>
                      <a:pPr algn="l" fontAlgn="b"/>
                      <a:r>
                        <a:rPr lang="en-US" sz="1400" b="0" i="0" u="none" strike="noStrike" dirty="0">
                          <a:solidFill>
                            <a:srgbClr val="000000"/>
                          </a:solidFill>
                          <a:effectLst/>
                          <a:latin typeface="+Body"/>
                        </a:rPr>
                        <a:t>2019</a:t>
                      </a:r>
                    </a:p>
                  </a:txBody>
                  <a:tcPr marL="9525" marR="9525" marT="9525" marB="0" anchor="b"/>
                </a:tc>
                <a:tc>
                  <a:txBody>
                    <a:bodyPr/>
                    <a:lstStyle/>
                    <a:p>
                      <a:pPr algn="ctr" fontAlgn="b"/>
                      <a:r>
                        <a:rPr lang="en-US" sz="1400" b="0" i="0" u="none" strike="noStrike">
                          <a:solidFill>
                            <a:srgbClr val="000000"/>
                          </a:solidFill>
                          <a:effectLst/>
                          <a:latin typeface="+Body"/>
                        </a:rPr>
                        <a:t>252,851</a:t>
                      </a:r>
                    </a:p>
                  </a:txBody>
                  <a:tcPr marL="9525" marR="9525" marT="9525" marB="0" anchor="b"/>
                </a:tc>
                <a:tc>
                  <a:txBody>
                    <a:bodyPr/>
                    <a:lstStyle/>
                    <a:p>
                      <a:pPr algn="ctr" fontAlgn="b"/>
                      <a:r>
                        <a:rPr lang="en-US" sz="1400" b="0" i="0" u="none" strike="noStrike">
                          <a:solidFill>
                            <a:srgbClr val="000000"/>
                          </a:solidFill>
                          <a:effectLst/>
                          <a:latin typeface="+Body"/>
                        </a:rPr>
                        <a:t>-$22,095,272</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$38.83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2020 Information Session</a:t>
            </a:r>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8" name="Content Placeholder 7"/>
          <p:cNvPicPr>
            <a:picLocks noGrp="1" noChangeAspect="1"/>
          </p:cNvPicPr>
          <p:nvPr>
            <p:ph idx="1"/>
          </p:nvPr>
        </p:nvPicPr>
        <p:blipFill>
          <a:blip r:embed="rId3"/>
          <a:stretch>
            <a:fillRect/>
          </a:stretch>
        </p:blipFill>
        <p:spPr>
          <a:xfrm>
            <a:off x="1079833" y="990600"/>
            <a:ext cx="6984333" cy="5053013"/>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5" name="Content Placeholder 4"/>
          <p:cNvPicPr>
            <a:picLocks noGrp="1" noChangeAspect="1"/>
          </p:cNvPicPr>
          <p:nvPr>
            <p:ph idx="1"/>
          </p:nvPr>
        </p:nvPicPr>
        <p:blipFill>
          <a:blip r:embed="rId3"/>
          <a:stretch>
            <a:fillRect/>
          </a:stretch>
        </p:blipFill>
        <p:spPr>
          <a:xfrm>
            <a:off x="1079833" y="990600"/>
            <a:ext cx="6984333"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2019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5" name="Content Placeholder 4"/>
          <p:cNvPicPr>
            <a:picLocks noGrp="1" noChangeAspect="1"/>
          </p:cNvPicPr>
          <p:nvPr>
            <p:ph idx="1"/>
          </p:nvPr>
        </p:nvPicPr>
        <p:blipFill>
          <a:blip r:embed="rId3"/>
          <a:stretch>
            <a:fillRect/>
          </a:stretch>
        </p:blipFill>
        <p:spPr>
          <a:xfrm>
            <a:off x="1079833" y="990600"/>
            <a:ext cx="6984333"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dirty="0" smtClean="0"/>
              <a:t>2020/2021 </a:t>
            </a:r>
            <a:r>
              <a:rPr lang="en-US" sz="2500" dirty="0"/>
              <a:t>Transmission Losses (Actual &amp; Forecasted)</a:t>
            </a: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5" name="Content Placeholder 4"/>
          <p:cNvPicPr>
            <a:picLocks noGrp="1" noChangeAspect="1"/>
          </p:cNvPicPr>
          <p:nvPr>
            <p:ph idx="1"/>
          </p:nvPr>
        </p:nvPicPr>
        <p:blipFill>
          <a:blip r:embed="rId2"/>
          <a:stretch>
            <a:fillRect/>
          </a:stretch>
        </p:blipFill>
        <p:spPr>
          <a:xfrm>
            <a:off x="1079833" y="990600"/>
            <a:ext cx="6984333" cy="5053013"/>
          </a:xfrm>
          <a:prstGeom prst="rect">
            <a:avLst/>
          </a:prstGeom>
        </p:spPr>
      </p:pic>
    </p:spTree>
    <p:extLst>
      <p:ext uri="{BB962C8B-B14F-4D97-AF65-F5344CB8AC3E}">
        <p14:creationId xmlns:p14="http://schemas.microsoft.com/office/powerpoint/2010/main" val="100382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2020 Information Session</a:t>
            </a:r>
            <a:endParaRPr lang="en-US" dirty="0"/>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19410902"/>
              </p:ext>
            </p:extLst>
          </p:nvPr>
        </p:nvGraphicFramePr>
        <p:xfrm>
          <a:off x="304800" y="1447800"/>
          <a:ext cx="8534400" cy="240792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8100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baseline="0" dirty="0" smtClean="0">
                          <a:solidFill>
                            <a:srgbClr val="000000"/>
                          </a:solidFill>
                          <a:effectLst/>
                          <a:latin typeface="+Body"/>
                        </a:rPr>
                        <a:t>252,851</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-$22,095,272 </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0.066%</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baseline="0" dirty="0" smtClean="0">
                          <a:solidFill>
                            <a:srgbClr val="000000"/>
                          </a:solidFill>
                          <a:effectLst/>
                          <a:latin typeface="+Body"/>
                        </a:rPr>
                        <a:t>227,371</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-$21,485,167 </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0.059%</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97.24%</a:t>
                      </a:r>
                      <a:endParaRPr lang="en-US" sz="1800" b="0" i="0" u="none" strike="noStrike" baseline="0" dirty="0">
                        <a:solidFill>
                          <a:srgbClr val="000000"/>
                        </a:solidFill>
                        <a:effectLst/>
                        <a:latin typeface="+Body"/>
                      </a:endParaRP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baseline="0" dirty="0" smtClean="0">
                          <a:solidFill>
                            <a:srgbClr val="000000"/>
                          </a:solidFill>
                          <a:effectLst/>
                          <a:latin typeface="+Body"/>
                        </a:rPr>
                        <a:t>8,893</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-$97,065</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0.002%</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0.44%</a:t>
                      </a:r>
                      <a:endParaRPr lang="en-US" sz="1800" b="0" i="0" u="none" strike="noStrike" baseline="0" dirty="0">
                        <a:solidFill>
                          <a:srgbClr val="000000"/>
                        </a:solidFill>
                        <a:effectLst/>
                        <a:latin typeface="+Body"/>
                      </a:endParaRP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baseline="0" dirty="0" smtClean="0">
                          <a:solidFill>
                            <a:srgbClr val="000000"/>
                          </a:solidFill>
                          <a:effectLst/>
                          <a:latin typeface="+Body"/>
                        </a:rPr>
                        <a:t>16,587</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-$513,041 </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0.004%</a:t>
                      </a:r>
                      <a:endParaRPr lang="en-US" sz="1800" b="0" i="0" u="none" strike="noStrike" baseline="0" dirty="0">
                        <a:solidFill>
                          <a:srgbClr val="000000"/>
                        </a:solidFill>
                        <a:effectLst/>
                        <a:latin typeface="+Body"/>
                      </a:endParaRPr>
                    </a:p>
                  </a:txBody>
                  <a:tcPr marL="9525" marR="9525" marT="9525" marB="0" anchor="b"/>
                </a:tc>
                <a:tc>
                  <a:txBody>
                    <a:bodyPr/>
                    <a:lstStyle/>
                    <a:p>
                      <a:pPr algn="ctr" fontAlgn="b"/>
                      <a:r>
                        <a:rPr lang="en-US" sz="1800" b="0" i="0" u="none" strike="noStrike" baseline="0" dirty="0" smtClean="0">
                          <a:solidFill>
                            <a:srgbClr val="000000"/>
                          </a:solidFill>
                          <a:effectLst/>
                          <a:latin typeface="+Body"/>
                        </a:rPr>
                        <a:t>2.32%</a:t>
                      </a:r>
                      <a:endParaRPr lang="en-US" sz="1800" b="0" i="0" u="none" strike="noStrike" baseline="0" dirty="0">
                        <a:solidFill>
                          <a:srgbClr val="000000"/>
                        </a:solidFill>
                        <a:effectLst/>
                        <a:latin typeface="+Body"/>
                      </a:endParaRP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2020 Information Session</a:t>
            </a:r>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43682"/>
            <a:ext cx="7365333" cy="518318"/>
          </a:xfrm>
        </p:spPr>
        <p:txBody>
          <a:bodyPr/>
          <a:lstStyle/>
          <a:p>
            <a:pPr algn="ctr"/>
            <a:r>
              <a:rPr lang="en-US" sz="1600" dirty="0" smtClean="0"/>
              <a:t>2010 – 2019 Average Daily % </a:t>
            </a:r>
            <a:r>
              <a:rPr lang="en-US" sz="1600" dirty="0"/>
              <a:t>UFE</a:t>
            </a:r>
            <a:br>
              <a:rPr lang="en-US" sz="1600" dirty="0"/>
            </a:br>
            <a:r>
              <a:rPr lang="en-US" sz="1600" dirty="0"/>
              <a:t>(sorted low to high)</a:t>
            </a:r>
            <a:endParaRPr lang="en-US" sz="16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6" name="Content Placeholder 5"/>
          <p:cNvPicPr>
            <a:picLocks noGrp="1" noChangeAspect="1"/>
          </p:cNvPicPr>
          <p:nvPr>
            <p:ph idx="1"/>
          </p:nvPr>
        </p:nvPicPr>
        <p:blipFill>
          <a:blip r:embed="rId3"/>
          <a:stretch>
            <a:fillRect/>
          </a:stretch>
        </p:blipFill>
        <p:spPr>
          <a:xfrm>
            <a:off x="762000" y="914400"/>
            <a:ext cx="6984333" cy="5053013"/>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65333" cy="670718"/>
          </a:xfrm>
        </p:spPr>
        <p:txBody>
          <a:bodyPr/>
          <a:lstStyle/>
          <a:p>
            <a:pPr algn="ctr"/>
            <a:r>
              <a:rPr lang="en-US" sz="1600" dirty="0" smtClean="0"/>
              <a:t>Most Recent 5 Years - Average Daily % </a:t>
            </a:r>
            <a:r>
              <a:rPr lang="en-US" sz="1600" dirty="0"/>
              <a:t>UFE</a:t>
            </a:r>
            <a:br>
              <a:rPr lang="en-US" sz="1600" dirty="0"/>
            </a:br>
            <a:r>
              <a:rPr lang="en-US" sz="1600" dirty="0" smtClean="0"/>
              <a:t>(</a:t>
            </a:r>
            <a:r>
              <a:rPr lang="en-US" sz="1600" dirty="0"/>
              <a:t>sorted low to high)</a:t>
            </a:r>
            <a:endParaRPr lang="en-US" sz="16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5" name="Content Placeholder 4"/>
          <p:cNvPicPr>
            <a:picLocks noGrp="1" noChangeAspect="1"/>
          </p:cNvPicPr>
          <p:nvPr>
            <p:ph idx="1"/>
          </p:nvPr>
        </p:nvPicPr>
        <p:blipFill>
          <a:blip r:embed="rId3"/>
          <a:stretch>
            <a:fillRect/>
          </a:stretch>
        </p:blipFill>
        <p:spPr>
          <a:xfrm>
            <a:off x="1079833" y="990600"/>
            <a:ext cx="6984333" cy="5053013"/>
          </a:xfrm>
          <a:prstGeom prst="rect">
            <a:avLst/>
          </a:prstGeom>
        </p:spPr>
      </p:pic>
    </p:spTree>
    <p:extLst>
      <p:ext uri="{BB962C8B-B14F-4D97-AF65-F5344CB8AC3E}">
        <p14:creationId xmlns:p14="http://schemas.microsoft.com/office/powerpoint/2010/main" val="2389037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5" name="Content Placeholder 4"/>
          <p:cNvPicPr>
            <a:picLocks noGrp="1" noChangeAspect="1"/>
          </p:cNvPicPr>
          <p:nvPr>
            <p:ph idx="1"/>
          </p:nvPr>
        </p:nvPicPr>
        <p:blipFill>
          <a:blip r:embed="rId3"/>
          <a:stretch>
            <a:fillRect/>
          </a:stretch>
        </p:blipFill>
        <p:spPr>
          <a:xfrm>
            <a:off x="914400" y="990600"/>
            <a:ext cx="6984333" cy="5053013"/>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2020 Information Session</a:t>
            </a:r>
            <a:endParaRPr lang="en-US"/>
          </a:p>
        </p:txBody>
      </p:sp>
      <p:pic>
        <p:nvPicPr>
          <p:cNvPr id="5" name="Content Placeholder 4"/>
          <p:cNvPicPr>
            <a:picLocks noGrp="1" noChangeAspect="1"/>
          </p:cNvPicPr>
          <p:nvPr>
            <p:ph idx="1"/>
          </p:nvPr>
        </p:nvPicPr>
        <p:blipFill>
          <a:blip r:embed="rId3"/>
          <a:stretch>
            <a:fillRect/>
          </a:stretch>
        </p:blipFill>
        <p:spPr>
          <a:xfrm>
            <a:off x="1079833" y="990600"/>
            <a:ext cx="6984333" cy="50530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1361</TotalTime>
  <Words>455</Words>
  <Application>Microsoft Office PowerPoint</Application>
  <PresentationFormat>On-screen Show (4:3)</PresentationFormat>
  <Paragraphs>219</Paragraphs>
  <Slides>15</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2010 – 2019 Average Daily % UFE (sorted low to high)</vt:lpstr>
      <vt:lpstr>Most Recent 5 Years - 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2019 Transmission Loss vs. UFE</vt:lpstr>
      <vt:lpstr>2020/2021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88</cp:revision>
  <cp:lastPrinted>2016-01-21T20:53:15Z</cp:lastPrinted>
  <dcterms:created xsi:type="dcterms:W3CDTF">2016-01-21T15:20:31Z</dcterms:created>
  <dcterms:modified xsi:type="dcterms:W3CDTF">2020-04-29T19:37:47Z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