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87"/>
  </p:notesMasterIdLst>
  <p:handoutMasterIdLst>
    <p:handoutMasterId r:id="rId88"/>
  </p:handoutMasterIdLst>
  <p:sldIdLst>
    <p:sldId id="260" r:id="rId7"/>
    <p:sldId id="258" r:id="rId8"/>
    <p:sldId id="329" r:id="rId9"/>
    <p:sldId id="257" r:id="rId10"/>
    <p:sldId id="274" r:id="rId11"/>
    <p:sldId id="261" r:id="rId12"/>
    <p:sldId id="368" r:id="rId13"/>
    <p:sldId id="264" r:id="rId14"/>
    <p:sldId id="369" r:id="rId15"/>
    <p:sldId id="266" r:id="rId16"/>
    <p:sldId id="370" r:id="rId17"/>
    <p:sldId id="273" r:id="rId18"/>
    <p:sldId id="371" r:id="rId19"/>
    <p:sldId id="276" r:id="rId20"/>
    <p:sldId id="372" r:id="rId21"/>
    <p:sldId id="278" r:id="rId22"/>
    <p:sldId id="373" r:id="rId23"/>
    <p:sldId id="374" r:id="rId24"/>
    <p:sldId id="281" r:id="rId25"/>
    <p:sldId id="375" r:id="rId26"/>
    <p:sldId id="283" r:id="rId27"/>
    <p:sldId id="284" r:id="rId28"/>
    <p:sldId id="285" r:id="rId29"/>
    <p:sldId id="286" r:id="rId30"/>
    <p:sldId id="287" r:id="rId31"/>
    <p:sldId id="289" r:id="rId32"/>
    <p:sldId id="290" r:id="rId33"/>
    <p:sldId id="376"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28" r:id="rId51"/>
    <p:sldId id="308" r:id="rId52"/>
    <p:sldId id="309" r:id="rId53"/>
    <p:sldId id="310" r:id="rId54"/>
    <p:sldId id="377" r:id="rId55"/>
    <p:sldId id="312" r:id="rId56"/>
    <p:sldId id="313" r:id="rId57"/>
    <p:sldId id="314" r:id="rId58"/>
    <p:sldId id="315" r:id="rId59"/>
    <p:sldId id="364" r:id="rId60"/>
    <p:sldId id="365" r:id="rId61"/>
    <p:sldId id="357" r:id="rId62"/>
    <p:sldId id="331" r:id="rId63"/>
    <p:sldId id="332" r:id="rId64"/>
    <p:sldId id="333" r:id="rId65"/>
    <p:sldId id="334" r:id="rId66"/>
    <p:sldId id="336" r:id="rId67"/>
    <p:sldId id="335" r:id="rId68"/>
    <p:sldId id="337" r:id="rId69"/>
    <p:sldId id="338" r:id="rId70"/>
    <p:sldId id="339" r:id="rId71"/>
    <p:sldId id="340" r:id="rId72"/>
    <p:sldId id="341"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7C62E3-D353-4A7F-8F7D-45460F5EFDE1}">
          <p14:sldIdLst>
            <p14:sldId id="260"/>
            <p14:sldId id="258"/>
          </p14:sldIdLst>
        </p14:section>
        <p14:section name="Review Load Baseline Types" id="{4CC20749-84DC-4EB2-A63F-145EF4370326}">
          <p14:sldIdLst>
            <p14:sldId id="329"/>
            <p14:sldId id="257"/>
          </p14:sldIdLst>
        </p14:section>
        <p14:section name="ERID Availability and Baseline Metrics" id="{3ADB2E1C-014F-4982-9A52-6540EF04EC1B}">
          <p14:sldIdLst>
            <p14:sldId id="274"/>
            <p14:sldId id="261"/>
            <p14:sldId id="368"/>
            <p14:sldId id="264"/>
            <p14:sldId id="369"/>
            <p14:sldId id="266"/>
            <p14:sldId id="370"/>
            <p14:sldId id="273"/>
            <p14:sldId id="371"/>
            <p14:sldId id="276"/>
            <p14:sldId id="372"/>
            <p14:sldId id="278"/>
            <p14:sldId id="373"/>
            <p14:sldId id="374"/>
            <p14:sldId id="281"/>
            <p14:sldId id="375"/>
            <p14:sldId id="283"/>
            <p14:sldId id="284"/>
            <p14:sldId id="285"/>
            <p14:sldId id="286"/>
            <p14:sldId id="287"/>
            <p14:sldId id="289"/>
            <p14:sldId id="290"/>
            <p14:sldId id="376"/>
            <p14:sldId id="291"/>
            <p14:sldId id="292"/>
            <p14:sldId id="293"/>
            <p14:sldId id="294"/>
          </p14:sldIdLst>
        </p14:section>
        <p14:section name="Resource-Level Test and Event Metrics" id="{AC9FF320-A1BA-4AA3-860A-4BE9D529D14F}">
          <p14:sldIdLst>
            <p14:sldId id="295"/>
            <p14:sldId id="296"/>
            <p14:sldId id="297"/>
            <p14:sldId id="298"/>
            <p14:sldId id="299"/>
            <p14:sldId id="300"/>
            <p14:sldId id="301"/>
            <p14:sldId id="302"/>
            <p14:sldId id="303"/>
            <p14:sldId id="304"/>
            <p14:sldId id="305"/>
            <p14:sldId id="306"/>
            <p14:sldId id="328"/>
            <p14:sldId id="308"/>
            <p14:sldId id="309"/>
          </p14:sldIdLst>
        </p14:section>
        <p14:section name="SCT QSE-Level Availability Results" id="{C7CD24C3-2AF2-48DA-B02F-C87572D6893F}">
          <p14:sldIdLst>
            <p14:sldId id="310"/>
            <p14:sldId id="377"/>
            <p14:sldId id="312"/>
            <p14:sldId id="313"/>
            <p14:sldId id="314"/>
            <p14:sldId id="315"/>
          </p14:sldIdLst>
        </p14:section>
        <p14:section name="ERS Settlement Timeline" id="{AF0A7EE4-FEF1-46F4-A6D0-DC7AC14937D9}">
          <p14:sldIdLst>
            <p14:sldId id="364"/>
            <p14:sldId id="365"/>
          </p14:sldIdLst>
        </p14:section>
        <p14:section name="ERS Deployment and Contract Period Renewal Review" id="{241C36D1-A2B3-4C79-AA4F-5DB05C5A00E1}">
          <p14:sldIdLst>
            <p14:sldId id="357"/>
            <p14:sldId id="331"/>
            <p14:sldId id="332"/>
            <p14:sldId id="333"/>
            <p14:sldId id="334"/>
            <p14:sldId id="336"/>
            <p14:sldId id="335"/>
            <p14:sldId id="337"/>
            <p14:sldId id="338"/>
            <p14:sldId id="339"/>
            <p14:sldId id="340"/>
            <p14:sldId id="341"/>
            <p14:sldId id="343"/>
            <p14:sldId id="344"/>
            <p14:sldId id="345"/>
            <p14:sldId id="346"/>
            <p14:sldId id="347"/>
            <p14:sldId id="348"/>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ati, Camron" initials="BC" lastIdx="17" clrIdx="0">
    <p:extLst>
      <p:ext uri="{19B8F6BF-5375-455C-9EA6-DF929625EA0E}">
        <p15:presenceInfo xmlns:p15="http://schemas.microsoft.com/office/powerpoint/2012/main" userId="S::Camron.Barati@ercot.com::a7c10a99-be80-4cb3-aede-c10879a7f1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95006" autoAdjust="0"/>
  </p:normalViewPr>
  <p:slideViewPr>
    <p:cSldViewPr showGuides="1">
      <p:cViewPr varScale="1">
        <p:scale>
          <a:sx n="104" d="100"/>
          <a:sy n="104" d="100"/>
        </p:scale>
        <p:origin x="1170" y="11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commentAuthors" Target="commen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65202967346079E-2"/>
          <c:y val="4.1857426026475096E-2"/>
          <c:w val="0.84131951401437488"/>
          <c:h val="0.80741491667927789"/>
        </c:manualLayout>
      </c:layout>
      <c:barChart>
        <c:barDir val="col"/>
        <c:grouping val="clustered"/>
        <c:varyColors val="0"/>
        <c:ser>
          <c:idx val="0"/>
          <c:order val="0"/>
          <c:tx>
            <c:v>MW</c:v>
          </c:tx>
          <c:spPr>
            <a:solidFill>
              <a:schemeClr val="accent2"/>
            </a:solidFill>
            <a:ln>
              <a:solidFill>
                <a:schemeClr val="tx2"/>
              </a:solidFill>
            </a:ln>
          </c:spPr>
          <c:invertIfNegative val="0"/>
          <c:val>
            <c:numRef>
              <c:f>Sheet1!$B$2:$B$97</c:f>
              <c:numCache>
                <c:formatCode>General</c:formatCode>
                <c:ptCount val="96"/>
                <c:pt idx="0">
                  <c:v>3</c:v>
                </c:pt>
                <c:pt idx="1">
                  <c:v>3</c:v>
                </c:pt>
                <c:pt idx="2">
                  <c:v>3</c:v>
                </c:pt>
                <c:pt idx="3">
                  <c:v>4</c:v>
                </c:pt>
                <c:pt idx="4">
                  <c:v>4</c:v>
                </c:pt>
                <c:pt idx="5">
                  <c:v>5</c:v>
                </c:pt>
                <c:pt idx="6">
                  <c:v>5</c:v>
                </c:pt>
                <c:pt idx="7">
                  <c:v>6</c:v>
                </c:pt>
                <c:pt idx="8">
                  <c:v>6</c:v>
                </c:pt>
                <c:pt idx="9">
                  <c:v>7</c:v>
                </c:pt>
                <c:pt idx="10">
                  <c:v>8</c:v>
                </c:pt>
                <c:pt idx="11">
                  <c:v>9</c:v>
                </c:pt>
                <c:pt idx="12">
                  <c:v>10</c:v>
                </c:pt>
                <c:pt idx="13">
                  <c:v>10</c:v>
                </c:pt>
                <c:pt idx="14">
                  <c:v>10</c:v>
                </c:pt>
                <c:pt idx="15">
                  <c:v>9</c:v>
                </c:pt>
                <c:pt idx="16">
                  <c:v>8</c:v>
                </c:pt>
                <c:pt idx="17">
                  <c:v>7</c:v>
                </c:pt>
                <c:pt idx="18">
                  <c:v>6</c:v>
                </c:pt>
                <c:pt idx="19">
                  <c:v>6</c:v>
                </c:pt>
                <c:pt idx="20">
                  <c:v>4</c:v>
                </c:pt>
                <c:pt idx="21">
                  <c:v>4</c:v>
                </c:pt>
                <c:pt idx="22">
                  <c:v>3</c:v>
                </c:pt>
                <c:pt idx="23">
                  <c:v>3</c:v>
                </c:pt>
                <c:pt idx="24">
                  <c:v>3</c:v>
                </c:pt>
                <c:pt idx="25">
                  <c:v>3</c:v>
                </c:pt>
                <c:pt idx="26">
                  <c:v>3</c:v>
                </c:pt>
                <c:pt idx="27">
                  <c:v>3</c:v>
                </c:pt>
                <c:pt idx="28">
                  <c:v>4</c:v>
                </c:pt>
                <c:pt idx="29">
                  <c:v>4</c:v>
                </c:pt>
                <c:pt idx="30">
                  <c:v>5</c:v>
                </c:pt>
                <c:pt idx="31">
                  <c:v>5</c:v>
                </c:pt>
                <c:pt idx="32">
                  <c:v>6</c:v>
                </c:pt>
                <c:pt idx="33">
                  <c:v>6</c:v>
                </c:pt>
                <c:pt idx="34">
                  <c:v>7</c:v>
                </c:pt>
                <c:pt idx="35">
                  <c:v>8</c:v>
                </c:pt>
                <c:pt idx="36">
                  <c:v>10</c:v>
                </c:pt>
                <c:pt idx="37">
                  <c:v>12</c:v>
                </c:pt>
                <c:pt idx="38">
                  <c:v>12</c:v>
                </c:pt>
                <c:pt idx="39">
                  <c:v>10</c:v>
                </c:pt>
                <c:pt idx="40">
                  <c:v>9</c:v>
                </c:pt>
                <c:pt idx="41">
                  <c:v>8</c:v>
                </c:pt>
                <c:pt idx="42">
                  <c:v>7</c:v>
                </c:pt>
                <c:pt idx="43">
                  <c:v>6</c:v>
                </c:pt>
                <c:pt idx="44">
                  <c:v>6</c:v>
                </c:pt>
                <c:pt idx="45">
                  <c:v>4</c:v>
                </c:pt>
                <c:pt idx="46">
                  <c:v>4</c:v>
                </c:pt>
                <c:pt idx="47">
                  <c:v>3</c:v>
                </c:pt>
                <c:pt idx="48">
                  <c:v>1</c:v>
                </c:pt>
                <c:pt idx="49">
                  <c:v>0.5</c:v>
                </c:pt>
                <c:pt idx="50">
                  <c:v>0.2</c:v>
                </c:pt>
                <c:pt idx="51">
                  <c:v>3</c:v>
                </c:pt>
                <c:pt idx="52">
                  <c:v>3</c:v>
                </c:pt>
                <c:pt idx="53">
                  <c:v>4</c:v>
                </c:pt>
                <c:pt idx="54">
                  <c:v>4</c:v>
                </c:pt>
                <c:pt idx="55">
                  <c:v>5</c:v>
                </c:pt>
                <c:pt idx="56">
                  <c:v>5</c:v>
                </c:pt>
                <c:pt idx="57">
                  <c:v>6</c:v>
                </c:pt>
                <c:pt idx="58">
                  <c:v>6</c:v>
                </c:pt>
                <c:pt idx="59">
                  <c:v>7</c:v>
                </c:pt>
                <c:pt idx="60">
                  <c:v>8</c:v>
                </c:pt>
                <c:pt idx="61">
                  <c:v>9</c:v>
                </c:pt>
                <c:pt idx="62">
                  <c:v>10</c:v>
                </c:pt>
                <c:pt idx="63">
                  <c:v>10</c:v>
                </c:pt>
                <c:pt idx="64">
                  <c:v>10</c:v>
                </c:pt>
                <c:pt idx="65">
                  <c:v>9</c:v>
                </c:pt>
                <c:pt idx="66">
                  <c:v>8</c:v>
                </c:pt>
                <c:pt idx="67">
                  <c:v>7</c:v>
                </c:pt>
                <c:pt idx="68">
                  <c:v>6</c:v>
                </c:pt>
                <c:pt idx="69">
                  <c:v>6</c:v>
                </c:pt>
                <c:pt idx="70">
                  <c:v>4</c:v>
                </c:pt>
                <c:pt idx="71">
                  <c:v>4</c:v>
                </c:pt>
                <c:pt idx="72">
                  <c:v>3</c:v>
                </c:pt>
                <c:pt idx="73">
                  <c:v>3</c:v>
                </c:pt>
                <c:pt idx="74">
                  <c:v>3</c:v>
                </c:pt>
                <c:pt idx="75">
                  <c:v>3</c:v>
                </c:pt>
                <c:pt idx="76">
                  <c:v>3</c:v>
                </c:pt>
                <c:pt idx="77">
                  <c:v>3</c:v>
                </c:pt>
                <c:pt idx="78">
                  <c:v>4</c:v>
                </c:pt>
                <c:pt idx="79">
                  <c:v>4</c:v>
                </c:pt>
                <c:pt idx="80">
                  <c:v>5</c:v>
                </c:pt>
                <c:pt idx="81">
                  <c:v>5</c:v>
                </c:pt>
                <c:pt idx="82">
                  <c:v>6</c:v>
                </c:pt>
                <c:pt idx="83">
                  <c:v>6</c:v>
                </c:pt>
                <c:pt idx="84">
                  <c:v>7</c:v>
                </c:pt>
                <c:pt idx="85">
                  <c:v>8</c:v>
                </c:pt>
                <c:pt idx="86">
                  <c:v>9</c:v>
                </c:pt>
                <c:pt idx="87">
                  <c:v>10</c:v>
                </c:pt>
                <c:pt idx="88">
                  <c:v>10</c:v>
                </c:pt>
                <c:pt idx="89">
                  <c:v>10</c:v>
                </c:pt>
                <c:pt idx="90">
                  <c:v>9</c:v>
                </c:pt>
                <c:pt idx="91">
                  <c:v>8</c:v>
                </c:pt>
                <c:pt idx="92">
                  <c:v>7</c:v>
                </c:pt>
                <c:pt idx="93">
                  <c:v>6</c:v>
                </c:pt>
                <c:pt idx="94">
                  <c:v>6</c:v>
                </c:pt>
                <c:pt idx="95">
                  <c:v>4</c:v>
                </c:pt>
              </c:numCache>
            </c:numRef>
          </c:val>
          <c:extLst>
            <c:ext xmlns:c16="http://schemas.microsoft.com/office/drawing/2014/chart" uri="{C3380CC4-5D6E-409C-BE32-E72D297353CC}">
              <c16:uniqueId val="{00000000-38B1-4045-9872-90D5F7DC1645}"/>
            </c:ext>
          </c:extLst>
        </c:ser>
        <c:dLbls>
          <c:showLegendKey val="0"/>
          <c:showVal val="0"/>
          <c:showCatName val="0"/>
          <c:showSerName val="0"/>
          <c:showPercent val="0"/>
          <c:showBubbleSize val="0"/>
        </c:dLbls>
        <c:gapWidth val="150"/>
        <c:axId val="221595736"/>
        <c:axId val="222143128"/>
      </c:barChart>
      <c:catAx>
        <c:axId val="221595736"/>
        <c:scaling>
          <c:orientation val="minMax"/>
        </c:scaling>
        <c:delete val="0"/>
        <c:axPos val="b"/>
        <c:title>
          <c:tx>
            <c:rich>
              <a:bodyPr/>
              <a:lstStyle/>
              <a:p>
                <a:pPr>
                  <a:defRPr/>
                </a:pPr>
                <a:r>
                  <a:rPr lang="en-US" dirty="0"/>
                  <a:t>All Intervals in Summarized Period</a:t>
                </a:r>
              </a:p>
            </c:rich>
          </c:tx>
          <c:overlay val="0"/>
        </c:title>
        <c:majorTickMark val="out"/>
        <c:minorTickMark val="none"/>
        <c:tickLblPos val="nextTo"/>
        <c:crossAx val="222143128"/>
        <c:crosses val="autoZero"/>
        <c:auto val="1"/>
        <c:lblAlgn val="ctr"/>
        <c:lblOffset val="100"/>
        <c:noMultiLvlLbl val="0"/>
      </c:catAx>
      <c:valAx>
        <c:axId val="222143128"/>
        <c:scaling>
          <c:orientation val="minMax"/>
        </c:scaling>
        <c:delete val="0"/>
        <c:axPos val="l"/>
        <c:majorGridlines/>
        <c:title>
          <c:tx>
            <c:rich>
              <a:bodyPr rot="-5400000" vert="horz"/>
              <a:lstStyle/>
              <a:p>
                <a:pPr>
                  <a:defRPr/>
                </a:pPr>
                <a:r>
                  <a:rPr lang="en-US" dirty="0"/>
                  <a:t>MW</a:t>
                </a:r>
              </a:p>
            </c:rich>
          </c:tx>
          <c:overlay val="0"/>
        </c:title>
        <c:numFmt formatCode="General" sourceLinked="1"/>
        <c:majorTickMark val="out"/>
        <c:minorTickMark val="none"/>
        <c:tickLblPos val="nextTo"/>
        <c:crossAx val="221595736"/>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607" y="0"/>
          <a:ext cx="960834" cy="306148"/>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66358" y="0"/>
          <a:ext cx="960834" cy="306148"/>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dgm:presLayoutVars>
          <dgm:chMax val="0"/>
          <dgm:chPref val="0"/>
          <dgm:bulletEnabled val="1"/>
        </dgm:presLayoutVars>
      </dgm:prSet>
      <dgm:spPr>
        <a:prstGeom prst="chevron">
          <a:avLst/>
        </a:prstGeom>
      </dgm:spPr>
    </dgm:pt>
  </dgm:ptLst>
  <dgm:cxnLst>
    <dgm:cxn modelId="{E8E05E11-6D88-4E76-9E5C-57B016ECE682}" type="presOf" srcId="{9594CE1C-EB07-4E98-8378-4D59FF29984C}" destId="{18CC4A08-C28A-417D-B332-67A40169C106}" srcOrd="0" destOrd="0" presId="urn:microsoft.com/office/officeart/2005/8/layout/chevron1"/>
    <dgm:cxn modelId="{5AA86665-B9AF-4CF7-BAD8-4BB869562C0C}" type="presOf" srcId="{AA3E9362-DD92-4FC5-B36D-E85FAC5BCE0C}" destId="{9F7C84DD-1154-414E-A863-3AD6336D1053}" srcOrd="0" destOrd="0" presId="urn:microsoft.com/office/officeart/2005/8/layout/chevron1"/>
    <dgm:cxn modelId="{C129276C-C964-4187-B706-57994F9DB477}" type="presOf" srcId="{E37A85E4-F296-41D2-8BCE-9B75E317F3AC}" destId="{74A4DC7A-3B2E-4156-AFA4-9D4D21EDF96C}" srcOrd="0" destOrd="0" presId="urn:microsoft.com/office/officeart/2005/8/layout/chevron1"/>
    <dgm:cxn modelId="{78C5F5A1-1E02-44F6-98CF-375D6F2EEEA0}" srcId="{9594CE1C-EB07-4E98-8378-4D59FF29984C}" destId="{AA3E9362-DD92-4FC5-B36D-E85FAC5BCE0C}" srcOrd="1" destOrd="0" parTransId="{4B251FD8-E84E-4BB0-A3DE-CF69EEB88190}" sibTransId="{7DFC0020-0252-476F-B711-FBCC8ADDB708}"/>
    <dgm:cxn modelId="{2B6634EE-8E2B-4E77-AC05-0818320CFEB4}" srcId="{9594CE1C-EB07-4E98-8378-4D59FF29984C}" destId="{E37A85E4-F296-41D2-8BCE-9B75E317F3AC}" srcOrd="0" destOrd="0" parTransId="{D0CE9282-1212-4B6D-91AE-376F53634ED4}" sibTransId="{30BE27E9-E2CE-4EEE-83AF-0F28FFA76A46}"/>
    <dgm:cxn modelId="{AD50966F-DB24-41FC-8067-B8BBA96A4A62}" type="presParOf" srcId="{18CC4A08-C28A-417D-B332-67A40169C106}" destId="{74A4DC7A-3B2E-4156-AFA4-9D4D21EDF96C}" srcOrd="0" destOrd="0" presId="urn:microsoft.com/office/officeart/2005/8/layout/chevron1"/>
    <dgm:cxn modelId="{683AA96E-3039-4109-AB0A-1B35F2DBC191}" type="presParOf" srcId="{18CC4A08-C28A-417D-B332-67A40169C106}" destId="{AE3DEA43-E449-442D-B87E-6C6F52806DC6}" srcOrd="1" destOrd="0" presId="urn:microsoft.com/office/officeart/2005/8/layout/chevron1"/>
    <dgm:cxn modelId="{906719D1-BE01-4B4A-BB14-4A85DD5CFFE3}"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56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45939"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custLinFactNeighborX="87481">
        <dgm:presLayoutVars>
          <dgm:chMax val="0"/>
          <dgm:chPref val="0"/>
          <dgm:bulletEnabled val="1"/>
        </dgm:presLayoutVars>
      </dgm:prSet>
      <dgm:spPr>
        <a:prstGeom prst="chevron">
          <a:avLst/>
        </a:prstGeom>
      </dgm:spPr>
    </dgm:pt>
  </dgm:ptLst>
  <dgm:cxnLst>
    <dgm:cxn modelId="{2DD8881D-4859-4A52-8120-2E6C24F28E4F}" type="presOf" srcId="{AA3E9362-DD92-4FC5-B36D-E85FAC5BCE0C}" destId="{9F7C84DD-1154-414E-A863-3AD6336D1053}" srcOrd="0" destOrd="0" presId="urn:microsoft.com/office/officeart/2005/8/layout/chevron1"/>
    <dgm:cxn modelId="{5940B927-E4C1-4933-A84D-0D08DF3C1D17}" type="presOf" srcId="{9594CE1C-EB07-4E98-8378-4D59FF29984C}" destId="{18CC4A08-C28A-417D-B332-67A40169C106}" srcOrd="0" destOrd="0" presId="urn:microsoft.com/office/officeart/2005/8/layout/chevron1"/>
    <dgm:cxn modelId="{78C5F5A1-1E02-44F6-98CF-375D6F2EEEA0}" srcId="{9594CE1C-EB07-4E98-8378-4D59FF29984C}" destId="{AA3E9362-DD92-4FC5-B36D-E85FAC5BCE0C}" srcOrd="1" destOrd="0" parTransId="{4B251FD8-E84E-4BB0-A3DE-CF69EEB88190}" sibTransId="{7DFC0020-0252-476F-B711-FBCC8ADDB708}"/>
    <dgm:cxn modelId="{22EB0AC5-D955-4DC8-B62B-2D4E82D1342B}" type="presOf" srcId="{E37A85E4-F296-41D2-8BCE-9B75E317F3AC}" destId="{74A4DC7A-3B2E-4156-AFA4-9D4D21EDF96C}" srcOrd="0" destOrd="0" presId="urn:microsoft.com/office/officeart/2005/8/layout/chevron1"/>
    <dgm:cxn modelId="{2B6634EE-8E2B-4E77-AC05-0818320CFEB4}" srcId="{9594CE1C-EB07-4E98-8378-4D59FF29984C}" destId="{E37A85E4-F296-41D2-8BCE-9B75E317F3AC}" srcOrd="0" destOrd="0" parTransId="{D0CE9282-1212-4B6D-91AE-376F53634ED4}" sibTransId="{30BE27E9-E2CE-4EEE-83AF-0F28FFA76A46}"/>
    <dgm:cxn modelId="{3FD46A57-512B-4F49-8E8D-C3567C1FE6BB}" type="presParOf" srcId="{18CC4A08-C28A-417D-B332-67A40169C106}" destId="{74A4DC7A-3B2E-4156-AFA4-9D4D21EDF96C}" srcOrd="0" destOrd="0" presId="urn:microsoft.com/office/officeart/2005/8/layout/chevron1"/>
    <dgm:cxn modelId="{CA798CD6-C9E9-4F1B-8285-786DA5E9702F}" type="presParOf" srcId="{18CC4A08-C28A-417D-B332-67A40169C106}" destId="{AE3DEA43-E449-442D-B87E-6C6F52806DC6}" srcOrd="1" destOrd="0" presId="urn:microsoft.com/office/officeart/2005/8/layout/chevron1"/>
    <dgm:cxn modelId="{889C3200-A29B-40E2-920A-03B84B2317A2}"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56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3392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Pass</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custLinFactNeighborX="-11155" custLinFactNeighborY="5362">
        <dgm:presLayoutVars>
          <dgm:chMax val="0"/>
          <dgm:chPref val="0"/>
          <dgm:bulletEnabled val="1"/>
        </dgm:presLayoutVars>
      </dgm:prSet>
      <dgm:spPr>
        <a:prstGeom prst="chevron">
          <a:avLst/>
        </a:prstGeom>
      </dgm:spPr>
    </dgm:pt>
  </dgm:ptLst>
  <dgm:cxnLst>
    <dgm:cxn modelId="{78C5F5A1-1E02-44F6-98CF-375D6F2EEEA0}" srcId="{9594CE1C-EB07-4E98-8378-4D59FF29984C}" destId="{AA3E9362-DD92-4FC5-B36D-E85FAC5BCE0C}" srcOrd="1" destOrd="0" parTransId="{4B251FD8-E84E-4BB0-A3DE-CF69EEB88190}" sibTransId="{7DFC0020-0252-476F-B711-FBCC8ADDB708}"/>
    <dgm:cxn modelId="{B23EE3B6-78F7-4FE9-8EBF-395A56365F43}" type="presOf" srcId="{9594CE1C-EB07-4E98-8378-4D59FF29984C}" destId="{18CC4A08-C28A-417D-B332-67A40169C106}" srcOrd="0" destOrd="0" presId="urn:microsoft.com/office/officeart/2005/8/layout/chevron1"/>
    <dgm:cxn modelId="{48CC92DF-7931-450A-8D07-B1A2FCBDAFCF}" type="presOf" srcId="{AA3E9362-DD92-4FC5-B36D-E85FAC5BCE0C}" destId="{9F7C84DD-1154-414E-A863-3AD6336D1053}" srcOrd="0" destOrd="0" presId="urn:microsoft.com/office/officeart/2005/8/layout/chevron1"/>
    <dgm:cxn modelId="{B80E6EE3-F9C1-4906-9ECD-2C23A147D7CB}" type="presOf" srcId="{E37A85E4-F296-41D2-8BCE-9B75E317F3AC}" destId="{74A4DC7A-3B2E-4156-AFA4-9D4D21EDF96C}" srcOrd="0" destOrd="0" presId="urn:microsoft.com/office/officeart/2005/8/layout/chevron1"/>
    <dgm:cxn modelId="{2B6634EE-8E2B-4E77-AC05-0818320CFEB4}" srcId="{9594CE1C-EB07-4E98-8378-4D59FF29984C}" destId="{E37A85E4-F296-41D2-8BCE-9B75E317F3AC}" srcOrd="0" destOrd="0" parTransId="{D0CE9282-1212-4B6D-91AE-376F53634ED4}" sibTransId="{30BE27E9-E2CE-4EEE-83AF-0F28FFA76A46}"/>
    <dgm:cxn modelId="{8CF171DB-5475-46B9-B0F1-CF583B60C006}" type="presParOf" srcId="{18CC4A08-C28A-417D-B332-67A40169C106}" destId="{74A4DC7A-3B2E-4156-AFA4-9D4D21EDF96C}" srcOrd="0" destOrd="0" presId="urn:microsoft.com/office/officeart/2005/8/layout/chevron1"/>
    <dgm:cxn modelId="{F7FD9725-B220-44A0-82DE-F6C6AD6D424C}" type="presParOf" srcId="{18CC4A08-C28A-417D-B332-67A40169C106}" destId="{AE3DEA43-E449-442D-B87E-6C6F52806DC6}" srcOrd="1" destOrd="0" presId="urn:microsoft.com/office/officeart/2005/8/layout/chevron1"/>
    <dgm:cxn modelId="{62395235-5A93-4834-ADA3-9C7F1314656A}"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607" y="0"/>
          <a:ext cx="960834" cy="306148"/>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54681" y="0"/>
        <a:ext cx="654686" cy="306148"/>
      </dsp:txXfrm>
    </dsp:sp>
    <dsp:sp modelId="{9F7C84DD-1154-414E-A863-3AD6336D1053}">
      <dsp:nvSpPr>
        <dsp:cNvPr id="0" name=""/>
        <dsp:cNvSpPr/>
      </dsp:nvSpPr>
      <dsp:spPr>
        <a:xfrm>
          <a:off x="866358" y="0"/>
          <a:ext cx="960834" cy="306148"/>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019432" y="0"/>
        <a:ext cx="654686" cy="306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56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54644" y="0"/>
        <a:ext cx="630295" cy="306156"/>
      </dsp:txXfrm>
    </dsp:sp>
    <dsp:sp modelId="{9F7C84DD-1154-414E-A863-3AD6336D1053}">
      <dsp:nvSpPr>
        <dsp:cNvPr id="0" name=""/>
        <dsp:cNvSpPr/>
      </dsp:nvSpPr>
      <dsp:spPr>
        <a:xfrm>
          <a:off x="845939"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999017" y="0"/>
        <a:ext cx="630295" cy="30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56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Fail</a:t>
          </a:r>
        </a:p>
      </dsp:txBody>
      <dsp:txXfrm>
        <a:off x="154644" y="0"/>
        <a:ext cx="630295" cy="306156"/>
      </dsp:txXfrm>
    </dsp:sp>
    <dsp:sp modelId="{9F7C84DD-1154-414E-A863-3AD6336D1053}">
      <dsp:nvSpPr>
        <dsp:cNvPr id="0" name=""/>
        <dsp:cNvSpPr/>
      </dsp:nvSpPr>
      <dsp:spPr>
        <a:xfrm>
          <a:off x="83392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Pass</a:t>
          </a:r>
        </a:p>
      </dsp:txBody>
      <dsp:txXfrm>
        <a:off x="987004" y="0"/>
        <a:ext cx="630295" cy="3061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4/6/2022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376211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45321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dirty="0"/>
          </a:p>
        </p:txBody>
      </p:sp>
    </p:spTree>
    <p:extLst>
      <p:ext uri="{BB962C8B-B14F-4D97-AF65-F5344CB8AC3E}">
        <p14:creationId xmlns:p14="http://schemas.microsoft.com/office/powerpoint/2010/main" val="206792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6726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172111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3.14.3.3(2)</a:t>
            </a:r>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a:p>
        </p:txBody>
      </p:sp>
    </p:spTree>
    <p:extLst>
      <p:ext uri="{BB962C8B-B14F-4D97-AF65-F5344CB8AC3E}">
        <p14:creationId xmlns:p14="http://schemas.microsoft.com/office/powerpoint/2010/main" val="337807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6.5.9.4.2(1)(a) </a:t>
            </a: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6.5.9.4.2(2)(a)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a:p>
        </p:txBody>
      </p:sp>
    </p:spTree>
    <p:extLst>
      <p:ext uri="{BB962C8B-B14F-4D97-AF65-F5344CB8AC3E}">
        <p14:creationId xmlns:p14="http://schemas.microsoft.com/office/powerpoint/2010/main" val="229341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61</a:t>
            </a:fld>
            <a:endParaRPr lang="en-US"/>
          </a:p>
        </p:txBody>
      </p:sp>
    </p:spTree>
    <p:extLst>
      <p:ext uri="{BB962C8B-B14F-4D97-AF65-F5344CB8AC3E}">
        <p14:creationId xmlns:p14="http://schemas.microsoft.com/office/powerpoint/2010/main" val="47292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63</a:t>
            </a:fld>
            <a:endParaRPr lang="en-US"/>
          </a:p>
        </p:txBody>
      </p:sp>
    </p:spTree>
    <p:extLst>
      <p:ext uri="{BB962C8B-B14F-4D97-AF65-F5344CB8AC3E}">
        <p14:creationId xmlns:p14="http://schemas.microsoft.com/office/powerpoint/2010/main" val="417973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64</a:t>
            </a:fld>
            <a:endParaRPr lang="en-US"/>
          </a:p>
        </p:txBody>
      </p:sp>
    </p:spTree>
    <p:extLst>
      <p:ext uri="{BB962C8B-B14F-4D97-AF65-F5344CB8AC3E}">
        <p14:creationId xmlns:p14="http://schemas.microsoft.com/office/powerpoint/2010/main" val="51033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65</a:t>
            </a:fld>
            <a:endParaRPr lang="en-US"/>
          </a:p>
        </p:txBody>
      </p:sp>
    </p:spTree>
    <p:extLst>
      <p:ext uri="{BB962C8B-B14F-4D97-AF65-F5344CB8AC3E}">
        <p14:creationId xmlns:p14="http://schemas.microsoft.com/office/powerpoint/2010/main" val="140878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p>
        </p:txBody>
      </p:sp>
      <p:sp>
        <p:nvSpPr>
          <p:cNvPr id="4" name="Slide Number Placeholder 3"/>
          <p:cNvSpPr>
            <a:spLocks noGrp="1"/>
          </p:cNvSpPr>
          <p:nvPr>
            <p:ph type="sldNum" sz="quarter" idx="10"/>
          </p:nvPr>
        </p:nvSpPr>
        <p:spPr/>
        <p:txBody>
          <a:bodyPr/>
          <a:lstStyle/>
          <a:p>
            <a:fld id="{F62AC51D-6DAA-4455-8EA7-D54B64909A85}" type="slidenum">
              <a:rPr lang="en-US" smtClean="0"/>
              <a:t>66</a:t>
            </a:fld>
            <a:endParaRPr lang="en-US"/>
          </a:p>
        </p:txBody>
      </p:sp>
    </p:spTree>
    <p:extLst>
      <p:ext uri="{BB962C8B-B14F-4D97-AF65-F5344CB8AC3E}">
        <p14:creationId xmlns:p14="http://schemas.microsoft.com/office/powerpoint/2010/main" val="827893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endParaRPr lang="en-US" dirty="0"/>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67</a:t>
            </a:fld>
            <a:endParaRPr lang="en-US"/>
          </a:p>
        </p:txBody>
      </p:sp>
    </p:spTree>
    <p:extLst>
      <p:ext uri="{BB962C8B-B14F-4D97-AF65-F5344CB8AC3E}">
        <p14:creationId xmlns:p14="http://schemas.microsoft.com/office/powerpoint/2010/main" val="936174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Section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Non-Weather-Sensitive: </a:t>
            </a:r>
            <a:r>
              <a:rPr lang="en-US" sz="1200" b="0" u="none" dirty="0"/>
              <a:t>Section 3.14.3.3 (3)(a)</a:t>
            </a:r>
          </a:p>
          <a:p>
            <a:pPr marL="0" indent="0">
              <a:buNone/>
            </a:pPr>
            <a:r>
              <a:rPr lang="en-US" sz="1200" b="0" u="none" baseline="0" dirty="0"/>
              <a:t>Weather-Sensitive: </a:t>
            </a:r>
            <a:r>
              <a:rPr lang="en-US" sz="1200" b="0" u="none" dirty="0"/>
              <a:t>Section 3.14.3.3 (3)(b)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68</a:t>
            </a:fld>
            <a:endParaRPr lang="en-US"/>
          </a:p>
        </p:txBody>
      </p:sp>
    </p:spTree>
    <p:extLst>
      <p:ext uri="{BB962C8B-B14F-4D97-AF65-F5344CB8AC3E}">
        <p14:creationId xmlns:p14="http://schemas.microsoft.com/office/powerpoint/2010/main" val="206420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69</a:t>
            </a:fld>
            <a:endParaRPr lang="en-US"/>
          </a:p>
        </p:txBody>
      </p:sp>
    </p:spTree>
    <p:extLst>
      <p:ext uri="{BB962C8B-B14F-4D97-AF65-F5344CB8AC3E}">
        <p14:creationId xmlns:p14="http://schemas.microsoft.com/office/powerpoint/2010/main" val="220177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70</a:t>
            </a:fld>
            <a:endParaRPr lang="en-US"/>
          </a:p>
        </p:txBody>
      </p:sp>
    </p:spTree>
    <p:extLst>
      <p:ext uri="{BB962C8B-B14F-4D97-AF65-F5344CB8AC3E}">
        <p14:creationId xmlns:p14="http://schemas.microsoft.com/office/powerpoint/2010/main" val="116110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Scenario 5 </a:t>
            </a:r>
          </a:p>
          <a:p>
            <a:pPr marL="0" indent="0">
              <a:buNone/>
            </a:pPr>
            <a:r>
              <a:rPr lang="en-US" altLang="en-US" sz="1200" dirty="0"/>
              <a:t>Resource 5 (Non-Weather-Sensitive) has a 30 minute ramp, a </a:t>
            </a:r>
            <a:r>
              <a:rPr lang="en-US" altLang="en-US" sz="1200" b="1" dirty="0"/>
              <a:t>TP1</a:t>
            </a:r>
            <a:r>
              <a:rPr lang="en-US" altLang="en-US" sz="1200" dirty="0"/>
              <a:t> (6:00 AM - 8:00 AM) obligation of </a:t>
            </a:r>
            <a:r>
              <a:rPr lang="en-US" altLang="en-US" sz="1200" b="1" dirty="0"/>
              <a:t>10 MW</a:t>
            </a:r>
            <a:r>
              <a:rPr lang="en-US" altLang="en-US" sz="1200" dirty="0"/>
              <a:t>, a </a:t>
            </a:r>
            <a:r>
              <a:rPr lang="en-US" altLang="en-US" sz="1200" b="1" dirty="0"/>
              <a:t>TP2</a:t>
            </a:r>
            <a:r>
              <a:rPr lang="en-US" altLang="en-US" sz="1200" dirty="0"/>
              <a:t> (8:00 AM - 1:00 PM) obligation of </a:t>
            </a:r>
            <a:r>
              <a:rPr lang="en-US" altLang="en-US" sz="1200" b="1" dirty="0"/>
              <a:t>10 MW</a:t>
            </a:r>
            <a:r>
              <a:rPr lang="en-US" altLang="en-US" sz="1200" dirty="0"/>
              <a:t>, a </a:t>
            </a:r>
            <a:r>
              <a:rPr lang="en-US" altLang="en-US" sz="1200" b="1" dirty="0"/>
              <a:t>TP3 </a:t>
            </a:r>
            <a:r>
              <a:rPr lang="en-US" altLang="en-US" sz="1200" dirty="0"/>
              <a:t>(1:00 PM - 4:00 PM) obligation of </a:t>
            </a:r>
            <a:r>
              <a:rPr lang="en-US" altLang="en-US" sz="1200" b="1" dirty="0"/>
              <a:t>10 MW </a:t>
            </a:r>
            <a:r>
              <a:rPr lang="en-US" altLang="en-US" sz="1200" dirty="0"/>
              <a:t>and  a </a:t>
            </a:r>
            <a:r>
              <a:rPr lang="en-US" altLang="en-US" sz="1200" b="1" dirty="0"/>
              <a:t>TP4</a:t>
            </a:r>
            <a:r>
              <a:rPr lang="en-US" altLang="en-US" sz="1200" dirty="0"/>
              <a:t> (4:00 PM - 7:00 PM) obligation of </a:t>
            </a:r>
            <a:r>
              <a:rPr lang="en-US" altLang="en-US" sz="1200" b="1" dirty="0"/>
              <a:t>10 MW </a:t>
            </a:r>
            <a:r>
              <a:rPr lang="en-US" altLang="en-US" sz="1200" dirty="0"/>
              <a:t>.The deployment instruction is issued at 5:30AM on a weekday. Resource 5 started deploying at 6AM. </a:t>
            </a:r>
          </a:p>
          <a:p>
            <a:pPr marL="0" indent="0">
              <a:buNone/>
            </a:pPr>
            <a:endParaRPr lang="en-US" altLang="en-US" sz="1200" dirty="0"/>
          </a:p>
          <a:p>
            <a:pPr marL="0" indent="0">
              <a:buNone/>
            </a:pPr>
            <a:r>
              <a:rPr lang="en-US" altLang="en-US" sz="1200" dirty="0"/>
              <a:t>(a) At 2PM, the cumulative deployment time reaches 8 hours. Can Resource 5 resume its normal operation after 2PM, if recall was never issued?</a:t>
            </a:r>
          </a:p>
          <a:p>
            <a:pPr marL="0" indent="0">
              <a:buNone/>
            </a:pPr>
            <a:endParaRPr lang="en-US" altLang="en-US" sz="1200" dirty="0"/>
          </a:p>
          <a:p>
            <a:pPr marL="0" indent="0">
              <a:buNone/>
            </a:pPr>
            <a:r>
              <a:rPr lang="en-US" altLang="en-US" sz="1200" dirty="0"/>
              <a:t>(b) If the recall was never issued at 6PM, can Resource 5 resume its normal operation after 6PM?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Reference Section</a:t>
            </a:r>
            <a:r>
              <a:rPr lang="en-US" sz="1200" i="1" dirty="0"/>
              <a:t>: </a:t>
            </a:r>
            <a:r>
              <a:rPr lang="en-US" sz="1200" dirty="0"/>
              <a:t>Section 3.14.3.3 (3)(a)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if an ERS deployment is still in effect when the ERS Resource’s cumulative deployment obligation time equals or exceeds eight hours, the ERS Resource must continue to meet its event performance requirements </a:t>
            </a:r>
            <a:r>
              <a:rPr lang="en-US" sz="1200" b="1" i="1" dirty="0"/>
              <a:t>for the next four hours or until ERCOT releases the ERS Resource, whichever comes first.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71</a:t>
            </a:fld>
            <a:endParaRPr lang="en-US"/>
          </a:p>
        </p:txBody>
      </p:sp>
    </p:spTree>
    <p:extLst>
      <p:ext uri="{BB962C8B-B14F-4D97-AF65-F5344CB8AC3E}">
        <p14:creationId xmlns:p14="http://schemas.microsoft.com/office/powerpoint/2010/main" val="2578624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72</a:t>
            </a:fld>
            <a:endParaRPr lang="en-US"/>
          </a:p>
        </p:txBody>
      </p:sp>
    </p:spTree>
    <p:extLst>
      <p:ext uri="{BB962C8B-B14F-4D97-AF65-F5344CB8AC3E}">
        <p14:creationId xmlns:p14="http://schemas.microsoft.com/office/powerpoint/2010/main" val="3273885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Scenario 6 </a:t>
            </a:r>
          </a:p>
          <a:p>
            <a:pPr marL="0" indent="0">
              <a:buNone/>
            </a:pPr>
            <a:r>
              <a:rPr lang="en-US" altLang="en-US" sz="1200" dirty="0"/>
              <a:t>Resource 6 (Weather Sensitive) has a 30 minute ramp, a </a:t>
            </a:r>
            <a:r>
              <a:rPr lang="en-US" altLang="en-US" sz="1200" b="1" dirty="0"/>
              <a:t>TP3 </a:t>
            </a:r>
            <a:r>
              <a:rPr lang="en-US" altLang="en-US" sz="1200" dirty="0"/>
              <a:t>(1:00 PM - 4:00 PM) obligation of 10 MW and a </a:t>
            </a:r>
            <a:r>
              <a:rPr lang="en-US" altLang="en-US" sz="1200" b="1" dirty="0"/>
              <a:t>TP4</a:t>
            </a:r>
            <a:r>
              <a:rPr lang="en-US" altLang="en-US" sz="1200" dirty="0"/>
              <a:t> (4:00 PM - 7:00 PM) obligation of 10 MW. The deployment instruction is issued at 12.30 PM on a weekday. </a:t>
            </a:r>
            <a:r>
              <a:rPr lang="en-US" altLang="en-US" sz="1200" b="1" dirty="0"/>
              <a:t>Resource 6 deployed at 1PM. Prior to the event, Resource 6 has a cumulative deployment time of 7 hours. </a:t>
            </a:r>
          </a:p>
          <a:p>
            <a:pPr marL="0" indent="0">
              <a:buNone/>
            </a:pPr>
            <a:endParaRPr lang="en-US" altLang="en-US" sz="1200" dirty="0"/>
          </a:p>
          <a:p>
            <a:r>
              <a:rPr lang="en-US" altLang="en-US" sz="1200" dirty="0"/>
              <a:t>(a) </a:t>
            </a:r>
            <a:r>
              <a:rPr lang="en-US" i="1" dirty="0"/>
              <a:t>When is the earliest time Resource 6 can resume its normal operation if recall has not yet been issued?</a:t>
            </a:r>
          </a:p>
          <a:p>
            <a:r>
              <a:rPr lang="en-US" b="1" dirty="0">
                <a:solidFill>
                  <a:srgbClr val="FF0000"/>
                </a:solidFill>
              </a:rPr>
              <a:t>4pm</a:t>
            </a:r>
          </a:p>
          <a:p>
            <a:r>
              <a:rPr lang="en-US" dirty="0">
                <a:solidFill>
                  <a:srgbClr val="FF0000"/>
                </a:solidFill>
              </a:rPr>
              <a:t>Because the maximum event deployment obligation time  for Weather Sensitive</a:t>
            </a:r>
          </a:p>
          <a:p>
            <a:r>
              <a:rPr lang="en-US" dirty="0">
                <a:solidFill>
                  <a:srgbClr val="FF0000"/>
                </a:solidFill>
              </a:rPr>
              <a:t>is 3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Reference Section</a:t>
            </a:r>
            <a:r>
              <a:rPr lang="en-US" sz="1200" i="1" dirty="0"/>
              <a:t>: Section 3.14.3.3</a:t>
            </a:r>
            <a:r>
              <a:rPr lang="en-US" sz="1200" dirty="0"/>
              <a:t>(3)(b)(iii)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an ERS deployment is still in effect when the Weather-Sensitive ERS Resource’s cumulative deployment obligation time equals or exceeds eight hours, the ERS Resource must continue to meet its event performance requirements until the three-hour maximum deployment obligation time for that event is met or ERCOT releases the ERS Load, whichever comes first.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73</a:t>
            </a:fld>
            <a:endParaRPr lang="en-US"/>
          </a:p>
        </p:txBody>
      </p:sp>
    </p:spTree>
    <p:extLst>
      <p:ext uri="{BB962C8B-B14F-4D97-AF65-F5344CB8AC3E}">
        <p14:creationId xmlns:p14="http://schemas.microsoft.com/office/powerpoint/2010/main" val="94524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75</a:t>
            </a:fld>
            <a:endParaRPr lang="en-US"/>
          </a:p>
        </p:txBody>
      </p:sp>
    </p:spTree>
    <p:extLst>
      <p:ext uri="{BB962C8B-B14F-4D97-AF65-F5344CB8AC3E}">
        <p14:creationId xmlns:p14="http://schemas.microsoft.com/office/powerpoint/2010/main" val="318415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982008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76</a:t>
            </a:fld>
            <a:endParaRPr lang="en-US"/>
          </a:p>
        </p:txBody>
      </p:sp>
    </p:spTree>
    <p:extLst>
      <p:ext uri="{BB962C8B-B14F-4D97-AF65-F5344CB8AC3E}">
        <p14:creationId xmlns:p14="http://schemas.microsoft.com/office/powerpoint/2010/main" val="114924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3.14.3.1(16)(a)</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77</a:t>
            </a:fld>
            <a:endParaRPr lang="en-US"/>
          </a:p>
        </p:txBody>
      </p:sp>
    </p:spTree>
    <p:extLst>
      <p:ext uri="{BB962C8B-B14F-4D97-AF65-F5344CB8AC3E}">
        <p14:creationId xmlns:p14="http://schemas.microsoft.com/office/powerpoint/2010/main" val="699250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3.14.3.1(16)(b)</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78</a:t>
            </a:fld>
            <a:endParaRPr lang="en-US"/>
          </a:p>
        </p:txBody>
      </p:sp>
    </p:spTree>
    <p:extLst>
      <p:ext uri="{BB962C8B-B14F-4D97-AF65-F5344CB8AC3E}">
        <p14:creationId xmlns:p14="http://schemas.microsoft.com/office/powerpoint/2010/main" val="650825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3.14.3.1(16)(c)</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79</a:t>
            </a:fld>
            <a:endParaRPr lang="en-US"/>
          </a:p>
        </p:txBody>
      </p:sp>
    </p:spTree>
    <p:extLst>
      <p:ext uri="{BB962C8B-B14F-4D97-AF65-F5344CB8AC3E}">
        <p14:creationId xmlns:p14="http://schemas.microsoft.com/office/powerpoint/2010/main" val="491534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Protocol References:</a:t>
            </a:r>
          </a:p>
          <a:p>
            <a:pPr marL="0" indent="0">
              <a:buNone/>
            </a:pPr>
            <a:r>
              <a:rPr lang="en-US" sz="1200" b="0" dirty="0"/>
              <a:t>3.14.3.1(18)(c)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80</a:t>
            </a:fld>
            <a:endParaRPr lang="en-US"/>
          </a:p>
        </p:txBody>
      </p:sp>
    </p:spTree>
    <p:extLst>
      <p:ext uri="{BB962C8B-B14F-4D97-AF65-F5344CB8AC3E}">
        <p14:creationId xmlns:p14="http://schemas.microsoft.com/office/powerpoint/2010/main" val="232832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74520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71804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88099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75810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97776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233797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2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0756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5.bin"/><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3.xml"/><Relationship Id="rId7" Type="http://schemas.openxmlformats.org/officeDocument/2006/relationships/slide" Target="slide56.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48.xml"/><Relationship Id="rId5" Type="http://schemas.openxmlformats.org/officeDocument/2006/relationships/slide" Target="slide3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ercot.com/services/programs/load/eils/documents"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6.emf"/><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3048000"/>
            <a:ext cx="5257800" cy="2092881"/>
          </a:xfrm>
          <a:prstGeom prst="rect">
            <a:avLst/>
          </a:prstGeom>
          <a:noFill/>
        </p:spPr>
        <p:txBody>
          <a:bodyPr wrap="square" rtlCol="0">
            <a:spAutoFit/>
          </a:bodyPr>
          <a:lstStyle/>
          <a:p>
            <a:pPr algn="ctr"/>
            <a:r>
              <a:rPr lang="en-US" sz="2600" b="1" dirty="0"/>
              <a:t>ERS QSE Training 201</a:t>
            </a:r>
          </a:p>
          <a:p>
            <a:pPr algn="ctr"/>
            <a:r>
              <a:rPr lang="en-US" sz="2600" dirty="0"/>
              <a:t>Baseline &amp; Availability Metrics, Test / Event Analysis, Availability Results and Event Deployment</a:t>
            </a:r>
          </a:p>
          <a:p>
            <a:pPr algn="ctr"/>
            <a:endParaRPr lang="en-US" sz="2600"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t>10</a:t>
            </a:fld>
            <a:endParaRPr lang="en-US" dirty="0"/>
          </a:p>
        </p:txBody>
      </p:sp>
      <p:sp>
        <p:nvSpPr>
          <p:cNvPr id="7" name="Content Placeholder 2"/>
          <p:cNvSpPr>
            <a:spLocks noGrp="1"/>
          </p:cNvSpPr>
          <p:nvPr>
            <p:ph idx="1"/>
          </p:nvPr>
        </p:nvSpPr>
        <p:spPr>
          <a:xfrm>
            <a:off x="457200" y="990600"/>
            <a:ext cx="8382000" cy="1447800"/>
          </a:xfrm>
        </p:spPr>
        <p:txBody>
          <a:bodyPr/>
          <a:lstStyle/>
          <a:p>
            <a:pPr marL="0" indent="0" eaLnBrk="1" hangingPunct="1">
              <a:buFontTx/>
              <a:buNone/>
            </a:pPr>
            <a:r>
              <a:rPr lang="en-US" altLang="en-US" sz="2000" b="1" dirty="0"/>
              <a:t>1st MW Percentile – “mw_1st_pctile”</a:t>
            </a:r>
          </a:p>
          <a:p>
            <a:pPr marL="342900" lvl="1" indent="-342900" eaLnBrk="1" hangingPunct="1">
              <a:buFont typeface="Arial" charset="0"/>
              <a:buChar char="•"/>
            </a:pPr>
            <a:r>
              <a:rPr lang="en-US" altLang="en-US" sz="1600" dirty="0"/>
              <a:t>Indicates the ERS Resource’s first percentile load level during the summarized period.  The load for this resource was equal to or greater than this number for 99% of the intervals in the Time Period.</a:t>
            </a:r>
          </a:p>
          <a:p>
            <a:pPr marL="342900" lvl="1" indent="-342900" eaLnBrk="1" hangingPunct="1">
              <a:buFont typeface="Arial" charset="0"/>
              <a:buChar char="•"/>
            </a:pPr>
            <a:r>
              <a:rPr lang="en-US" altLang="en-US" sz="1600" dirty="0"/>
              <a:t>Related to </a:t>
            </a:r>
            <a:r>
              <a:rPr lang="en-US" altLang="en-US" sz="1600" b="1" dirty="0"/>
              <a:t>Alternate</a:t>
            </a:r>
            <a:r>
              <a:rPr lang="en-US" altLang="en-US" sz="1600" dirty="0"/>
              <a:t> Baseline’s Maximum Base Load</a:t>
            </a:r>
          </a:p>
          <a:p>
            <a:pPr marL="0" indent="0" eaLnBrk="1" hangingPunct="1">
              <a:buFontTx/>
              <a:buNone/>
            </a:pPr>
            <a:endParaRPr lang="en-US" altLang="en-US" dirty="0"/>
          </a:p>
        </p:txBody>
      </p:sp>
      <p:graphicFrame>
        <p:nvGraphicFramePr>
          <p:cNvPr id="9" name="Chart 6"/>
          <p:cNvGraphicFramePr>
            <a:graphicFrameLocks/>
          </p:cNvGraphicFramePr>
          <p:nvPr>
            <p:extLst>
              <p:ext uri="{D42A27DB-BD31-4B8C-83A1-F6EECF244321}">
                <p14:modId xmlns:p14="http://schemas.microsoft.com/office/powerpoint/2010/main" val="4200133612"/>
              </p:ext>
            </p:extLst>
          </p:nvPr>
        </p:nvGraphicFramePr>
        <p:xfrm>
          <a:off x="330200" y="2538662"/>
          <a:ext cx="8483600" cy="3657601"/>
        </p:xfrm>
        <a:graphic>
          <a:graphicData uri="http://schemas.openxmlformats.org/presentationml/2006/ole">
            <mc:AlternateContent xmlns:mc="http://schemas.openxmlformats.org/markup-compatibility/2006">
              <mc:Choice xmlns:v="urn:schemas-microsoft-com:vml" Requires="v">
                <p:oleObj spid="_x0000_s1092" r:id="rId4" imgW="8486367" imgH="3877392" progId="Excel.Chart.8">
                  <p:embed/>
                </p:oleObj>
              </mc:Choice>
              <mc:Fallback>
                <p:oleObj r:id="rId4" imgW="8486367" imgH="387739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538662"/>
                        <a:ext cx="8483600" cy="3657601"/>
                      </a:xfrm>
                      <a:prstGeom prst="rect">
                        <a:avLst/>
                      </a:prstGeom>
                      <a:solidFill>
                        <a:schemeClr val="bg1"/>
                      </a:solidFill>
                    </p:spPr>
                  </p:pic>
                </p:oleObj>
              </mc:Fallback>
            </mc:AlternateContent>
          </a:graphicData>
        </a:graphic>
      </p:graphicFrame>
      <p:sp>
        <p:nvSpPr>
          <p:cNvPr id="13" name="Oval 12"/>
          <p:cNvSpPr/>
          <p:nvPr/>
        </p:nvSpPr>
        <p:spPr>
          <a:xfrm>
            <a:off x="647700" y="5486400"/>
            <a:ext cx="762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9"/>
          <p:cNvSpPr txBox="1">
            <a:spLocks noChangeArrowheads="1"/>
          </p:cNvSpPr>
          <p:nvPr/>
        </p:nvSpPr>
        <p:spPr bwMode="auto">
          <a:xfrm>
            <a:off x="1676400" y="35814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0000"/>
                </a:solidFill>
              </a:rPr>
              <a:t>= 0.25 MW, 99% of all intervals are equal to or greater than this number.</a:t>
            </a:r>
          </a:p>
        </p:txBody>
      </p:sp>
      <p:cxnSp>
        <p:nvCxnSpPr>
          <p:cNvPr id="15" name="Straight Arrow Connector 14"/>
          <p:cNvCxnSpPr/>
          <p:nvPr/>
        </p:nvCxnSpPr>
        <p:spPr>
          <a:xfrm flipH="1">
            <a:off x="723900" y="3810000"/>
            <a:ext cx="1028700" cy="16764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4600" y="5867400"/>
            <a:ext cx="3962400" cy="276999"/>
          </a:xfrm>
          <a:prstGeom prst="rect">
            <a:avLst/>
          </a:prstGeom>
          <a:noFill/>
        </p:spPr>
        <p:txBody>
          <a:bodyPr wrap="square" rtlCol="0">
            <a:spAutoFit/>
          </a:bodyPr>
          <a:lstStyle/>
          <a:p>
            <a:pPr algn="ctr"/>
            <a:r>
              <a:rPr lang="en-US" sz="1200" dirty="0"/>
              <a:t>Interval MW for Summarized Period in Ascending Order</a:t>
            </a:r>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 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6248400" y="1219200"/>
            <a:ext cx="990600" cy="510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82F56CA3-888D-4056-899C-BBC61EF9437D}"/>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11</a:t>
            </a:fld>
            <a:endParaRPr lang="en-US" dirty="0"/>
          </a:p>
        </p:txBody>
      </p:sp>
    </p:spTree>
    <p:extLst>
      <p:ext uri="{BB962C8B-B14F-4D97-AF65-F5344CB8AC3E}">
        <p14:creationId xmlns:p14="http://schemas.microsoft.com/office/powerpoint/2010/main" val="3075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6" name="Content Placeholder 2"/>
          <p:cNvSpPr>
            <a:spLocks noGrp="1"/>
          </p:cNvSpPr>
          <p:nvPr>
            <p:ph idx="1"/>
          </p:nvPr>
        </p:nvSpPr>
        <p:spPr>
          <a:xfrm>
            <a:off x="457200" y="914400"/>
            <a:ext cx="8382000" cy="1743620"/>
          </a:xfrm>
        </p:spPr>
        <p:txBody>
          <a:bodyPr/>
          <a:lstStyle/>
          <a:p>
            <a:pPr marL="0" indent="0">
              <a:buNone/>
              <a:defRPr/>
            </a:pPr>
            <a:r>
              <a:rPr lang="en-US" sz="2000" b="1" dirty="0"/>
              <a:t>5th MW Percentile – “mw_5th_pctile”</a:t>
            </a:r>
          </a:p>
          <a:p>
            <a:pPr eaLnBrk="1" hangingPunct="1">
              <a:defRPr/>
            </a:pPr>
            <a:r>
              <a:rPr lang="en-US" sz="1600" b="0" dirty="0"/>
              <a:t>Indicates the ERS Resource’s 5</a:t>
            </a:r>
            <a:r>
              <a:rPr lang="en-US" sz="1600" b="0" baseline="30000" dirty="0"/>
              <a:t>th</a:t>
            </a:r>
            <a:r>
              <a:rPr lang="en-US" sz="1600" b="0" dirty="0"/>
              <a:t> percentile load level during the summarized period.  The load for this resource was less than this number for 5% of the intervals in the Time Period, and equal to or greater than this number for 95% of the intervals in the Time Period</a:t>
            </a:r>
          </a:p>
          <a:p>
            <a:pPr eaLnBrk="1" hangingPunct="1">
              <a:defRPr/>
            </a:pPr>
            <a:r>
              <a:rPr lang="en-US" sz="1600" b="0" dirty="0"/>
              <a:t>Related to </a:t>
            </a:r>
            <a:r>
              <a:rPr lang="en-US" sz="1600" dirty="0"/>
              <a:t>Default</a:t>
            </a:r>
            <a:r>
              <a:rPr lang="en-US" sz="1600" b="0" dirty="0"/>
              <a:t> Baseline’s Offer/Availability Calculation</a:t>
            </a:r>
          </a:p>
        </p:txBody>
      </p:sp>
      <p:sp>
        <p:nvSpPr>
          <p:cNvPr id="9" name="Slide Number Placeholder 5"/>
          <p:cNvSpPr txBox="1">
            <a:spLocks/>
          </p:cNvSpPr>
          <p:nvPr/>
        </p:nvSpPr>
        <p:spPr>
          <a:xfrm>
            <a:off x="8763000" y="6561138"/>
            <a:ext cx="2286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10" name="Chart 6"/>
          <p:cNvGraphicFramePr>
            <a:graphicFrameLocks/>
          </p:cNvGraphicFramePr>
          <p:nvPr>
            <p:extLst>
              <p:ext uri="{D42A27DB-BD31-4B8C-83A1-F6EECF244321}">
                <p14:modId xmlns:p14="http://schemas.microsoft.com/office/powerpoint/2010/main" val="1759739356"/>
              </p:ext>
            </p:extLst>
          </p:nvPr>
        </p:nvGraphicFramePr>
        <p:xfrm>
          <a:off x="330200" y="2538662"/>
          <a:ext cx="8483600" cy="3657601"/>
        </p:xfrm>
        <a:graphic>
          <a:graphicData uri="http://schemas.openxmlformats.org/presentationml/2006/ole">
            <mc:AlternateContent xmlns:mc="http://schemas.openxmlformats.org/markup-compatibility/2006">
              <mc:Choice xmlns:v="urn:schemas-microsoft-com:vml" Requires="v">
                <p:oleObj spid="_x0000_s2115" r:id="rId4" imgW="8486367" imgH="3877392" progId="Excel.Chart.8">
                  <p:embed/>
                </p:oleObj>
              </mc:Choice>
              <mc:Fallback>
                <p:oleObj r:id="rId4" imgW="8486367" imgH="387739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538662"/>
                        <a:ext cx="8483600" cy="3657601"/>
                      </a:xfrm>
                      <a:prstGeom prst="rect">
                        <a:avLst/>
                      </a:prstGeom>
                      <a:solidFill>
                        <a:schemeClr val="bg1"/>
                      </a:solidFill>
                    </p:spPr>
                  </p:pic>
                </p:oleObj>
              </mc:Fallback>
            </mc:AlternateContent>
          </a:graphicData>
        </a:graphic>
      </p:graphicFrame>
      <p:sp>
        <p:nvSpPr>
          <p:cNvPr id="11" name="Oval 10"/>
          <p:cNvSpPr/>
          <p:nvPr/>
        </p:nvSpPr>
        <p:spPr>
          <a:xfrm>
            <a:off x="971938" y="5410200"/>
            <a:ext cx="762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9"/>
          <p:cNvSpPr txBox="1">
            <a:spLocks noChangeArrowheads="1"/>
          </p:cNvSpPr>
          <p:nvPr/>
        </p:nvSpPr>
        <p:spPr bwMode="auto">
          <a:xfrm>
            <a:off x="1676400" y="35814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0000"/>
                </a:solidFill>
              </a:rPr>
              <a:t>= 0.50 MW, 95% of all intervals are equal to or greater than this number.</a:t>
            </a:r>
          </a:p>
        </p:txBody>
      </p:sp>
      <p:cxnSp>
        <p:nvCxnSpPr>
          <p:cNvPr id="13" name="Straight Arrow Connector 12"/>
          <p:cNvCxnSpPr/>
          <p:nvPr/>
        </p:nvCxnSpPr>
        <p:spPr>
          <a:xfrm flipH="1">
            <a:off x="971938" y="3810000"/>
            <a:ext cx="780662" cy="16002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14600" y="5867400"/>
            <a:ext cx="3962400" cy="276999"/>
          </a:xfrm>
          <a:prstGeom prst="rect">
            <a:avLst/>
          </a:prstGeom>
          <a:noFill/>
        </p:spPr>
        <p:txBody>
          <a:bodyPr wrap="square" rtlCol="0">
            <a:spAutoFit/>
          </a:bodyPr>
          <a:lstStyle/>
          <a:p>
            <a:pPr algn="ctr"/>
            <a:r>
              <a:rPr lang="en-US" sz="1200" dirty="0"/>
              <a:t>Interval MW for Summarized Period in Ascending Order</a:t>
            </a:r>
          </a:p>
        </p:txBody>
      </p:sp>
      <p:sp>
        <p:nvSpPr>
          <p:cNvPr id="17" name="Slide Number Placeholder 5">
            <a:extLst>
              <a:ext uri="{FF2B5EF4-FFF2-40B4-BE49-F238E27FC236}">
                <a16:creationId xmlns:a16="http://schemas.microsoft.com/office/drawing/2014/main" id="{F4A33E30-B5EA-482F-9ED8-A6B9003F3281}"/>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12</a:t>
            </a:fld>
            <a:endParaRPr lang="en-US" dirty="0"/>
          </a:p>
        </p:txBody>
      </p:sp>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 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7239000" y="1200912"/>
            <a:ext cx="566928"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4502748D-9B92-46AD-839E-79016B7FD42C}"/>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13</a:t>
            </a:fld>
            <a:endParaRPr lang="en-US" dirty="0"/>
          </a:p>
        </p:txBody>
      </p:sp>
    </p:spTree>
    <p:extLst>
      <p:ext uri="{BB962C8B-B14F-4D97-AF65-F5344CB8AC3E}">
        <p14:creationId xmlns:p14="http://schemas.microsoft.com/office/powerpoint/2010/main" val="496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2209800" y="3714750"/>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number of intervals in summarized period</a:t>
            </a:r>
          </a:p>
        </p:txBody>
      </p:sp>
      <p:sp>
        <p:nvSpPr>
          <p:cNvPr id="6" name="TextBox 3"/>
          <p:cNvSpPr txBox="1">
            <a:spLocks noChangeArrowheads="1"/>
          </p:cNvSpPr>
          <p:nvPr/>
        </p:nvSpPr>
        <p:spPr bwMode="auto">
          <a:xfrm>
            <a:off x="762000" y="3352800"/>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avg_mw = sum of interval MW in summarized period </a:t>
            </a:r>
          </a:p>
        </p:txBody>
      </p:sp>
      <p:sp>
        <p:nvSpPr>
          <p:cNvPr id="7" name="TextBox 4"/>
          <p:cNvSpPr txBox="1">
            <a:spLocks noChangeArrowheads="1"/>
          </p:cNvSpPr>
          <p:nvPr/>
        </p:nvSpPr>
        <p:spPr bwMode="auto">
          <a:xfrm>
            <a:off x="2209800" y="3478212"/>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_____________________________________________</a:t>
            </a:r>
          </a:p>
        </p:txBody>
      </p:sp>
      <p:sp>
        <p:nvSpPr>
          <p:cNvPr id="2" name="Title 1"/>
          <p:cNvSpPr>
            <a:spLocks noGrp="1"/>
          </p:cNvSpPr>
          <p:nvPr>
            <p:ph type="title"/>
          </p:nvPr>
        </p:nvSpPr>
        <p:spPr/>
        <p:txBody>
          <a:bodyPr/>
          <a:lstStyle/>
          <a:p>
            <a:r>
              <a:rPr lang="en-US" dirty="0"/>
              <a:t>ERID Availability Metrics</a:t>
            </a:r>
          </a:p>
        </p:txBody>
      </p:sp>
      <p:sp>
        <p:nvSpPr>
          <p:cNvPr id="5" name="Content Placeholder 2"/>
          <p:cNvSpPr>
            <a:spLocks noGrp="1"/>
          </p:cNvSpPr>
          <p:nvPr>
            <p:ph idx="1"/>
          </p:nvPr>
        </p:nvSpPr>
        <p:spPr>
          <a:xfrm>
            <a:off x="457200" y="1219200"/>
            <a:ext cx="8382000" cy="1219200"/>
          </a:xfrm>
        </p:spPr>
        <p:txBody>
          <a:bodyPr/>
          <a:lstStyle/>
          <a:p>
            <a:pPr marL="0" indent="0">
              <a:buNone/>
              <a:defRPr/>
            </a:pPr>
            <a:r>
              <a:rPr lang="en-US" altLang="en-US" sz="2000" b="1" dirty="0"/>
              <a:t>Average MW – “avg_mw”</a:t>
            </a:r>
          </a:p>
          <a:p>
            <a:pPr lvl="1" eaLnBrk="1" hangingPunct="1">
              <a:buFont typeface="Arial" charset="0"/>
              <a:buChar char="•"/>
            </a:pPr>
            <a:r>
              <a:rPr lang="en-US" altLang="en-US" sz="1600" dirty="0"/>
              <a:t>Represents the average actual Load during the summarized period</a:t>
            </a:r>
          </a:p>
          <a:p>
            <a:pPr lvl="1" eaLnBrk="1" hangingPunct="1">
              <a:buFont typeface="Arial" charset="0"/>
              <a:buChar char="•"/>
            </a:pPr>
            <a:r>
              <a:rPr lang="en-US" altLang="en-US" sz="1600" dirty="0"/>
              <a:t>avg_mw calculation excludes intervals where testing, events, or unavailability occurred</a:t>
            </a:r>
          </a:p>
          <a:p>
            <a:pPr lvl="1" eaLnBrk="1" hangingPunct="1">
              <a:buFont typeface="Arial" charset="0"/>
              <a:buChar char="•"/>
            </a:pPr>
            <a:r>
              <a:rPr lang="en-US" altLang="en-US" sz="1600" dirty="0"/>
              <a:t>Related to </a:t>
            </a:r>
            <a:r>
              <a:rPr lang="en-US" altLang="en-US" sz="1600" b="1" dirty="0"/>
              <a:t>Alternate</a:t>
            </a:r>
            <a:r>
              <a:rPr lang="en-US" altLang="en-US" sz="1600" dirty="0"/>
              <a:t> Baseline’s Offer/Availability Calculation</a:t>
            </a:r>
          </a:p>
        </p:txBody>
      </p:sp>
      <p:sp>
        <p:nvSpPr>
          <p:cNvPr id="9" name="TextBox 6"/>
          <p:cNvSpPr txBox="1">
            <a:spLocks noChangeArrowheads="1"/>
          </p:cNvSpPr>
          <p:nvPr/>
        </p:nvSpPr>
        <p:spPr bwMode="auto">
          <a:xfrm>
            <a:off x="1066800" y="4843462"/>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*avg_mw calculation is not necessarily the amount of load that can be offered, i.e., maximum base load is not considered</a:t>
            </a:r>
          </a:p>
        </p:txBody>
      </p:sp>
      <p:sp>
        <p:nvSpPr>
          <p:cNvPr id="10" name="Slide Number Placeholder 5">
            <a:extLst>
              <a:ext uri="{FF2B5EF4-FFF2-40B4-BE49-F238E27FC236}">
                <a16:creationId xmlns:a16="http://schemas.microsoft.com/office/drawing/2014/main" id="{DAF7FB2C-F1ED-457C-A0E5-34FBCA1125C6}"/>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14</a:t>
            </a:fld>
            <a:endParaRPr lang="en-US" dirty="0"/>
          </a:p>
        </p:txBody>
      </p:sp>
    </p:spTree>
    <p:extLst>
      <p:ext uri="{BB962C8B-B14F-4D97-AF65-F5344CB8AC3E}">
        <p14:creationId xmlns:p14="http://schemas.microsoft.com/office/powerpoint/2010/main" val="326815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 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7791450" y="1200912"/>
            <a:ext cx="8763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1871CC9-EF01-4A27-9D06-CC4881DB75E0}"/>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15</a:t>
            </a:fld>
            <a:endParaRPr lang="en-US" dirty="0"/>
          </a:p>
        </p:txBody>
      </p:sp>
    </p:spTree>
    <p:extLst>
      <p:ext uri="{BB962C8B-B14F-4D97-AF65-F5344CB8AC3E}">
        <p14:creationId xmlns:p14="http://schemas.microsoft.com/office/powerpoint/2010/main" val="39569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Availability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7" name="Content Placeholder 2"/>
          <p:cNvSpPr>
            <a:spLocks noGrp="1"/>
          </p:cNvSpPr>
          <p:nvPr>
            <p:ph idx="1"/>
          </p:nvPr>
        </p:nvSpPr>
        <p:spPr>
          <a:xfrm>
            <a:off x="457200" y="1447800"/>
            <a:ext cx="8382000" cy="4038600"/>
          </a:xfrm>
        </p:spPr>
        <p:txBody>
          <a:bodyPr/>
          <a:lstStyle/>
          <a:p>
            <a:pPr eaLnBrk="1" hangingPunct="1">
              <a:defRPr/>
            </a:pPr>
            <a:r>
              <a:rPr lang="en-US" sz="2600" dirty="0"/>
              <a:t>Minimum Count of ESIIDs – “min_esiid_ct”</a:t>
            </a:r>
          </a:p>
          <a:p>
            <a:pPr marL="0" lvl="1" indent="0" eaLnBrk="1" hangingPunct="1">
              <a:buFontTx/>
              <a:buNone/>
              <a:defRPr/>
            </a:pPr>
            <a:r>
              <a:rPr lang="en-US" sz="2000" dirty="0"/>
              <a:t>For aggregations, indicates the number of sites used to calculate  metrics. Only sites with complete data are included in the calculations, so the number reported may be less than the number of sites submitted in an aggregation.</a:t>
            </a:r>
          </a:p>
          <a:p>
            <a:pPr marL="0" indent="0" eaLnBrk="1" hangingPunct="1">
              <a:buFontTx/>
              <a:buNone/>
              <a:defRPr/>
            </a:pPr>
            <a:endParaRPr lang="en-US" dirty="0"/>
          </a:p>
        </p:txBody>
      </p:sp>
    </p:spTree>
    <p:extLst>
      <p:ext uri="{BB962C8B-B14F-4D97-AF65-F5344CB8AC3E}">
        <p14:creationId xmlns:p14="http://schemas.microsoft.com/office/powerpoint/2010/main" val="9045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5" name="Content Placeholder 2"/>
          <p:cNvSpPr>
            <a:spLocks noGrp="1"/>
          </p:cNvSpPr>
          <p:nvPr>
            <p:ph idx="1"/>
          </p:nvPr>
        </p:nvSpPr>
        <p:spPr>
          <a:xfrm>
            <a:off x="457200" y="1371600"/>
            <a:ext cx="8382000" cy="685800"/>
          </a:xfrm>
        </p:spPr>
        <p:txBody>
          <a:bodyPr/>
          <a:lstStyle/>
          <a:p>
            <a:pPr marL="0" indent="0" eaLnBrk="1" hangingPunct="1">
              <a:buFontTx/>
              <a:buNone/>
              <a:defRPr/>
            </a:pPr>
            <a:r>
              <a:rPr lang="en-US" sz="1800" b="0" dirty="0"/>
              <a:t>Baseline_Info Tab in ERID – Metrics for Baselines</a:t>
            </a:r>
          </a:p>
          <a:p>
            <a:pPr eaLnBrk="1" hangingPunct="1">
              <a:defRPr/>
            </a:pPr>
            <a:r>
              <a:rPr lang="en-US" sz="1800" b="0" dirty="0"/>
              <a:t>How well does a baseline represent the actual load?</a:t>
            </a:r>
          </a:p>
        </p:txBody>
      </p:sp>
      <p:pic>
        <p:nvPicPr>
          <p:cNvPr id="9" name="Picture 8">
            <a:extLst>
              <a:ext uri="{FF2B5EF4-FFF2-40B4-BE49-F238E27FC236}">
                <a16:creationId xmlns:a16="http://schemas.microsoft.com/office/drawing/2014/main" id="{5A09760A-E0FE-4059-859A-AA4A8A7E0B5F}"/>
              </a:ext>
            </a:extLst>
          </p:cNvPr>
          <p:cNvPicPr>
            <a:picLocks noChangeAspect="1"/>
          </p:cNvPicPr>
          <p:nvPr/>
        </p:nvPicPr>
        <p:blipFill>
          <a:blip r:embed="rId2"/>
          <a:stretch>
            <a:fillRect/>
          </a:stretch>
        </p:blipFill>
        <p:spPr>
          <a:xfrm>
            <a:off x="368647" y="2133600"/>
            <a:ext cx="8406706" cy="3900518"/>
          </a:xfrm>
          <a:prstGeom prst="rect">
            <a:avLst/>
          </a:prstGeom>
        </p:spPr>
      </p:pic>
    </p:spTree>
    <p:extLst>
      <p:ext uri="{BB962C8B-B14F-4D97-AF65-F5344CB8AC3E}">
        <p14:creationId xmlns:p14="http://schemas.microsoft.com/office/powerpoint/2010/main" val="349924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2590800" y="1914636"/>
            <a:ext cx="685800"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8030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graphicFrame>
        <p:nvGraphicFramePr>
          <p:cNvPr id="5" name="Chart 9"/>
          <p:cNvGraphicFramePr>
            <a:graphicFrameLocks/>
          </p:cNvGraphicFramePr>
          <p:nvPr>
            <p:extLst>
              <p:ext uri="{D42A27DB-BD31-4B8C-83A1-F6EECF244321}">
                <p14:modId xmlns:p14="http://schemas.microsoft.com/office/powerpoint/2010/main" val="3498192000"/>
              </p:ext>
            </p:extLst>
          </p:nvPr>
        </p:nvGraphicFramePr>
        <p:xfrm>
          <a:off x="4622800" y="2895600"/>
          <a:ext cx="4597400" cy="2463800"/>
        </p:xfrm>
        <a:graphic>
          <a:graphicData uri="http://schemas.openxmlformats.org/presentationml/2006/ole">
            <mc:AlternateContent xmlns:mc="http://schemas.openxmlformats.org/markup-compatibility/2006">
              <mc:Choice xmlns:v="urn:schemas-microsoft-com:vml" Requires="v">
                <p:oleObj spid="_x0000_s3204" r:id="rId3" imgW="4596782" imgH="2462997" progId="Excel.Chart.8">
                  <p:embed/>
                </p:oleObj>
              </mc:Choice>
              <mc:Fallback>
                <p:oleObj r:id="rId3" imgW="4596782" imgH="246299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2895600"/>
                        <a:ext cx="45974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Chart 11"/>
          <p:cNvGraphicFramePr>
            <a:graphicFrameLocks/>
          </p:cNvGraphicFramePr>
          <p:nvPr>
            <p:extLst>
              <p:ext uri="{D42A27DB-BD31-4B8C-83A1-F6EECF244321}">
                <p14:modId xmlns:p14="http://schemas.microsoft.com/office/powerpoint/2010/main" val="4065099873"/>
              </p:ext>
            </p:extLst>
          </p:nvPr>
        </p:nvGraphicFramePr>
        <p:xfrm>
          <a:off x="127000" y="2895600"/>
          <a:ext cx="4597400" cy="2463800"/>
        </p:xfrm>
        <a:graphic>
          <a:graphicData uri="http://schemas.openxmlformats.org/presentationml/2006/ole">
            <mc:AlternateContent xmlns:mc="http://schemas.openxmlformats.org/markup-compatibility/2006">
              <mc:Choice xmlns:v="urn:schemas-microsoft-com:vml" Requires="v">
                <p:oleObj spid="_x0000_s3205" r:id="rId5" imgW="4596782" imgH="2462997" progId="Excel.Chart.8">
                  <p:embed/>
                </p:oleObj>
              </mc:Choice>
              <mc:Fallback>
                <p:oleObj r:id="rId5" imgW="4596782" imgH="246299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2895600"/>
                        <a:ext cx="45974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4"/>
          <p:cNvSpPr txBox="1">
            <a:spLocks noChangeArrowheads="1"/>
          </p:cNvSpPr>
          <p:nvPr/>
        </p:nvSpPr>
        <p:spPr bwMode="auto">
          <a:xfrm>
            <a:off x="1371600" y="3098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Baseline 1</a:t>
            </a:r>
          </a:p>
        </p:txBody>
      </p:sp>
      <p:sp>
        <p:nvSpPr>
          <p:cNvPr id="8" name="TextBox 5"/>
          <p:cNvSpPr txBox="1">
            <a:spLocks noChangeArrowheads="1"/>
          </p:cNvSpPr>
          <p:nvPr/>
        </p:nvSpPr>
        <p:spPr bwMode="auto">
          <a:xfrm>
            <a:off x="5943600" y="30988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Baseline 2</a:t>
            </a:r>
          </a:p>
        </p:txBody>
      </p:sp>
      <p:sp>
        <p:nvSpPr>
          <p:cNvPr id="10" name="Content Placeholder 2"/>
          <p:cNvSpPr txBox="1">
            <a:spLocks/>
          </p:cNvSpPr>
          <p:nvPr/>
        </p:nvSpPr>
        <p:spPr bwMode="auto">
          <a:xfrm>
            <a:off x="4572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The percent of variation in actual load that is explained by variation in the baseline load is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Rsquare</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a:t>
            </a:r>
          </a:p>
        </p:txBody>
      </p:sp>
      <p:sp>
        <p:nvSpPr>
          <p:cNvPr id="11" name="TextBox 7"/>
          <p:cNvSpPr txBox="1">
            <a:spLocks noChangeArrowheads="1"/>
          </p:cNvSpPr>
          <p:nvPr/>
        </p:nvSpPr>
        <p:spPr bwMode="auto">
          <a:xfrm>
            <a:off x="457200" y="19812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dirty="0">
                <a:solidFill>
                  <a:srgbClr val="000000"/>
                </a:solidFill>
                <a:cs typeface="Arial" charset="0"/>
              </a:rPr>
              <a:t>Baseline 2 follows the variation in the actual load better than Baseline 1, so Baseline 2 will have a higher Rsquare.</a:t>
            </a:r>
            <a:endParaRPr lang="en-US" altLang="en-US" sz="2000" baseline="-25000" dirty="0">
              <a:solidFill>
                <a:srgbClr val="000000"/>
              </a:solidFill>
              <a:cs typeface="Arial" charset="0"/>
            </a:endParaRPr>
          </a:p>
        </p:txBody>
      </p:sp>
      <p:sp>
        <p:nvSpPr>
          <p:cNvPr id="12" name="TextBox 3"/>
          <p:cNvSpPr txBox="1">
            <a:spLocks noChangeArrowheads="1"/>
          </p:cNvSpPr>
          <p:nvPr/>
        </p:nvSpPr>
        <p:spPr bwMode="auto">
          <a:xfrm>
            <a:off x="838200" y="5638800"/>
            <a:ext cx="746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dirty="0"/>
              <a:t>*An Rsquare of 100% would indicate a perfect baseline </a:t>
            </a:r>
            <a:endParaRPr lang="en-US" altLang="en-US" dirty="0"/>
          </a:p>
        </p:txBody>
      </p:sp>
    </p:spTree>
    <p:extLst>
      <p:ext uri="{BB962C8B-B14F-4D97-AF65-F5344CB8AC3E}">
        <p14:creationId xmlns:p14="http://schemas.microsoft.com/office/powerpoint/2010/main" val="211422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Outline</a:t>
            </a:r>
          </a:p>
          <a:p>
            <a:pPr marL="0" indent="0">
              <a:buNone/>
            </a:pPr>
            <a:endParaRPr lang="en-US" b="1" dirty="0"/>
          </a:p>
          <a:p>
            <a:r>
              <a:rPr lang="en-US" sz="2000" dirty="0">
                <a:hlinkClick r:id="rId3" action="ppaction://hlinksldjump"/>
              </a:rPr>
              <a:t>Default Baseline Types</a:t>
            </a:r>
            <a:endParaRPr lang="en-US" sz="2000" dirty="0"/>
          </a:p>
          <a:p>
            <a:r>
              <a:rPr lang="en-US" sz="2000" dirty="0">
                <a:hlinkClick r:id="rId4" action="ppaction://hlinksldjump"/>
              </a:rPr>
              <a:t>ERID Availability and Baseline Metrics</a:t>
            </a:r>
            <a:endParaRPr lang="en-US" sz="2000" dirty="0"/>
          </a:p>
          <a:p>
            <a:r>
              <a:rPr lang="en-US" altLang="en-US" sz="2000" dirty="0">
                <a:hlinkClick r:id="rId5" action="ppaction://hlinksldjump"/>
              </a:rPr>
              <a:t>Resource Level Test / Event Metrics</a:t>
            </a:r>
            <a:endParaRPr lang="en-US" altLang="en-US" sz="2000" dirty="0"/>
          </a:p>
          <a:p>
            <a:r>
              <a:rPr lang="en-US" altLang="en-US" sz="2000" dirty="0">
                <a:hlinkClick r:id="rId6" action="ppaction://hlinksldjump"/>
              </a:rPr>
              <a:t>Standard Contract Term (SCT) QSE Level Availability Results</a:t>
            </a:r>
            <a:endParaRPr lang="en-US" altLang="en-US" sz="2000" dirty="0"/>
          </a:p>
          <a:p>
            <a:r>
              <a:rPr lang="en-US" altLang="en-US" sz="2000" dirty="0">
                <a:hlinkClick r:id="rId7" action="ppaction://hlinksldjump"/>
              </a:rPr>
              <a:t>ERS Deployment and Contract Period Renewal Review</a:t>
            </a:r>
            <a:endParaRPr lang="en-US" altLang="en-US" sz="2000" dirty="0"/>
          </a:p>
          <a:p>
            <a:r>
              <a:rPr lang="en-US" altLang="en-US" sz="2000" dirty="0">
                <a:hlinkClick r:id="rId8" action="ppaction://hlinksldjump"/>
              </a:rPr>
              <a:t>ERS Settlement Timeline</a:t>
            </a:r>
            <a:endParaRPr lang="en-US" sz="2000" dirty="0"/>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3276600" y="1914636"/>
            <a:ext cx="533400"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8755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07797562"/>
              </p:ext>
            </p:extLst>
          </p:nvPr>
        </p:nvGraphicFramePr>
        <p:xfrm>
          <a:off x="279400" y="2159000"/>
          <a:ext cx="8788400" cy="4064000"/>
        </p:xfrm>
        <a:graphic>
          <a:graphicData uri="http://schemas.openxmlformats.org/presentationml/2006/ole">
            <mc:AlternateContent xmlns:mc="http://schemas.openxmlformats.org/markup-compatibility/2006">
              <mc:Choice xmlns:v="urn:schemas-microsoft-com:vml" Requires="v">
                <p:oleObj spid="_x0000_s4163" r:id="rId3" imgW="8791194" imgH="4066384" progId="Excel.Chart.8">
                  <p:embed/>
                </p:oleObj>
              </mc:Choice>
              <mc:Fallback>
                <p:oleObj r:id="rId3" imgW="8791194" imgH="406638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2159000"/>
                        <a:ext cx="87884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eft Brace 5"/>
          <p:cNvSpPr/>
          <p:nvPr/>
        </p:nvSpPr>
        <p:spPr>
          <a:xfrm>
            <a:off x="6324600" y="2743200"/>
            <a:ext cx="304800" cy="4572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7" name="TextBox 6"/>
          <p:cNvSpPr txBox="1">
            <a:spLocks noChangeArrowheads="1"/>
          </p:cNvSpPr>
          <p:nvPr/>
        </p:nvSpPr>
        <p:spPr bwMode="auto">
          <a:xfrm>
            <a:off x="1447800" y="2392363"/>
            <a:ext cx="601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Average absolute percent difference using all intervals</a:t>
            </a:r>
          </a:p>
        </p:txBody>
      </p:sp>
      <p:sp>
        <p:nvSpPr>
          <p:cNvPr id="8" name="Left Brace 7"/>
          <p:cNvSpPr/>
          <p:nvPr/>
        </p:nvSpPr>
        <p:spPr>
          <a:xfrm>
            <a:off x="5067300" y="3884613"/>
            <a:ext cx="304800" cy="2286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9" name="Left Brace 8"/>
          <p:cNvSpPr/>
          <p:nvPr/>
        </p:nvSpPr>
        <p:spPr>
          <a:xfrm>
            <a:off x="3829050" y="4254500"/>
            <a:ext cx="304800" cy="3048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10" name="TextBox 9"/>
          <p:cNvSpPr txBox="1">
            <a:spLocks noChangeArrowheads="1"/>
          </p:cNvSpPr>
          <p:nvPr/>
        </p:nvSpPr>
        <p:spPr bwMode="auto">
          <a:xfrm>
            <a:off x="942975" y="51816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1</a:t>
            </a:r>
          </a:p>
        </p:txBody>
      </p:sp>
      <p:sp>
        <p:nvSpPr>
          <p:cNvPr id="11" name="TextBox 10"/>
          <p:cNvSpPr txBox="1">
            <a:spLocks noChangeArrowheads="1"/>
          </p:cNvSpPr>
          <p:nvPr/>
        </p:nvSpPr>
        <p:spPr bwMode="auto">
          <a:xfrm>
            <a:off x="1981200" y="4638675"/>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2</a:t>
            </a:r>
          </a:p>
        </p:txBody>
      </p:sp>
      <p:sp>
        <p:nvSpPr>
          <p:cNvPr id="12" name="TextBox 11"/>
          <p:cNvSpPr txBox="1">
            <a:spLocks noChangeArrowheads="1"/>
          </p:cNvSpPr>
          <p:nvPr/>
        </p:nvSpPr>
        <p:spPr bwMode="auto">
          <a:xfrm>
            <a:off x="3181350" y="4197350"/>
            <a:ext cx="70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3</a:t>
            </a:r>
          </a:p>
        </p:txBody>
      </p:sp>
      <p:sp>
        <p:nvSpPr>
          <p:cNvPr id="13" name="TextBox 12"/>
          <p:cNvSpPr txBox="1">
            <a:spLocks noChangeArrowheads="1"/>
          </p:cNvSpPr>
          <p:nvPr/>
        </p:nvSpPr>
        <p:spPr bwMode="auto">
          <a:xfrm>
            <a:off x="4400550" y="3814763"/>
            <a:ext cx="70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4</a:t>
            </a:r>
          </a:p>
        </p:txBody>
      </p:sp>
      <p:sp>
        <p:nvSpPr>
          <p:cNvPr id="14" name="TextBox 13"/>
          <p:cNvSpPr txBox="1">
            <a:spLocks noChangeArrowheads="1"/>
          </p:cNvSpPr>
          <p:nvPr/>
        </p:nvSpPr>
        <p:spPr bwMode="auto">
          <a:xfrm>
            <a:off x="2228850" y="2803525"/>
            <a:ext cx="4095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Diff</a:t>
            </a:r>
            <a:r>
              <a:rPr lang="en-US" altLang="en-US" sz="1600" baseline="-25000" dirty="0"/>
              <a:t>5 </a:t>
            </a:r>
            <a:r>
              <a:rPr lang="en-US" altLang="en-US" sz="1600" dirty="0"/>
              <a:t>=</a:t>
            </a:r>
            <a:r>
              <a:rPr lang="en-US" altLang="en-US" sz="1600" baseline="-25000" dirty="0"/>
              <a:t> </a:t>
            </a:r>
            <a:r>
              <a:rPr lang="en-US" altLang="en-US" sz="1600" dirty="0"/>
              <a:t>Baseline </a:t>
            </a:r>
            <a:r>
              <a:rPr lang="en-US" altLang="en-US" sz="1600" baseline="-25000" dirty="0"/>
              <a:t>Interval</a:t>
            </a:r>
            <a:r>
              <a:rPr lang="en-US" altLang="en-US" sz="1600" dirty="0"/>
              <a:t> </a:t>
            </a:r>
            <a:r>
              <a:rPr lang="en-US" altLang="en-US" sz="1600" baseline="-25000" dirty="0"/>
              <a:t>5</a:t>
            </a:r>
            <a:r>
              <a:rPr lang="en-US" altLang="en-US" sz="1600" dirty="0"/>
              <a:t> – Actual Load </a:t>
            </a:r>
            <a:r>
              <a:rPr lang="en-US" altLang="en-US" sz="1600" baseline="-25000" dirty="0"/>
              <a:t>Interval 5</a:t>
            </a:r>
          </a:p>
        </p:txBody>
      </p:sp>
      <p:sp>
        <p:nvSpPr>
          <p:cNvPr id="15" name="TextBox 14"/>
          <p:cNvSpPr txBox="1">
            <a:spLocks noRot="1" noChangeAspect="1" noMove="1" noResize="1" noEditPoints="1" noAdjustHandles="1" noChangeArrowheads="1" noChangeShapeType="1" noTextEdit="1"/>
          </p:cNvSpPr>
          <p:nvPr/>
        </p:nvSpPr>
        <p:spPr>
          <a:xfrm>
            <a:off x="3170586" y="4823341"/>
            <a:ext cx="4754213" cy="807080"/>
          </a:xfrm>
          <a:prstGeom prst="rect">
            <a:avLst/>
          </a:prstGeom>
          <a:blipFill rotWithShape="1">
            <a:blip r:embed="rId5"/>
            <a:stretch>
              <a:fillRect/>
            </a:stretch>
          </a:blipFill>
        </p:spPr>
        <p:txBody>
          <a:bodyPr/>
          <a:lstStyle/>
          <a:p>
            <a:r>
              <a:rPr lang="en-US" dirty="0">
                <a:noFill/>
              </a:rPr>
              <a:t> </a:t>
            </a:r>
          </a:p>
        </p:txBody>
      </p:sp>
      <p:sp>
        <p:nvSpPr>
          <p:cNvPr id="17" name="Content Placeholder 2"/>
          <p:cNvSpPr txBox="1">
            <a:spLocks/>
          </p:cNvSpPr>
          <p:nvPr/>
        </p:nvSpPr>
        <p:spPr bwMode="auto">
          <a:xfrm>
            <a:off x="457200" y="914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MAPE </a:t>
            </a:r>
          </a:p>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rPr>
              <a:t>Mean Absolute Percent Error - Average absolute difference between the actual load and the baseline estimate, as a percent of the actual load</a:t>
            </a:r>
            <a:endParaRPr kumimoji="0" lang="en-US" altLang="en-US" sz="1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87618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6" name="Content Placeholder 2"/>
          <p:cNvSpPr txBox="1">
            <a:spLocks/>
          </p:cNvSpPr>
          <p:nvPr/>
        </p:nvSpPr>
        <p:spPr bwMode="auto">
          <a:xfrm>
            <a:off x="457200" y="11430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It is important to compare </a:t>
            </a:r>
            <a:r>
              <a:rPr kumimoji="0" lang="en-US" sz="2000" b="0" i="0" u="sng" strike="noStrike" kern="0" cap="none" spc="0" normalizeH="0" baseline="0" noProof="0" dirty="0">
                <a:ln>
                  <a:noFill/>
                </a:ln>
                <a:solidFill>
                  <a:srgbClr val="000000"/>
                </a:solidFill>
                <a:effectLst/>
                <a:uLnTx/>
                <a:uFillTx/>
                <a:latin typeface="Arial"/>
                <a:ea typeface="+mn-ea"/>
                <a:cs typeface="+mn-cs"/>
              </a:rPr>
              <a:t>MAPE</a:t>
            </a:r>
            <a:r>
              <a:rPr kumimoji="0" lang="en-US" sz="2000" b="0" i="0" u="none" strike="noStrike" kern="0" cap="none" spc="0" normalizeH="0" baseline="0" noProof="0" dirty="0">
                <a:ln>
                  <a:noFill/>
                </a:ln>
                <a:solidFill>
                  <a:srgbClr val="000000"/>
                </a:solidFill>
                <a:effectLst/>
                <a:uLnTx/>
                <a:uFillTx/>
                <a:latin typeface="Arial"/>
                <a:ea typeface="+mn-ea"/>
                <a:cs typeface="+mn-cs"/>
              </a:rPr>
              <a:t> to planned </a:t>
            </a:r>
            <a:r>
              <a:rPr kumimoji="0" lang="en-US" sz="2000" b="0" i="0" u="sng" strike="noStrike" kern="0" cap="none" spc="0" normalizeH="0" baseline="0" noProof="0" dirty="0">
                <a:ln>
                  <a:noFill/>
                </a:ln>
                <a:solidFill>
                  <a:srgbClr val="000000"/>
                </a:solidFill>
                <a:effectLst/>
                <a:uLnTx/>
                <a:uFillTx/>
                <a:latin typeface="Arial"/>
                <a:ea typeface="+mn-ea"/>
                <a:cs typeface="+mn-cs"/>
              </a:rPr>
              <a:t>MW reduction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Arial"/>
                <a:ea typeface="+mn-ea"/>
                <a:cs typeface="+mn-cs"/>
              </a:rPr>
              <a:t>Problem Cases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MW reduction is small in comparison to premise level metering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Example: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3.895 Average MW load</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0.35 MW obligation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6% MAPE</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MW reduction is entire premise load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Example: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1 MW Average MW load</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1 MW obligation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6% MAPE</a:t>
            </a:r>
          </a:p>
        </p:txBody>
      </p:sp>
    </p:spTree>
    <p:extLst>
      <p:ext uri="{BB962C8B-B14F-4D97-AF65-F5344CB8AC3E}">
        <p14:creationId xmlns:p14="http://schemas.microsoft.com/office/powerpoint/2010/main" val="3048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Using 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5" name="TextBox 4"/>
          <p:cNvSpPr txBox="1"/>
          <p:nvPr/>
        </p:nvSpPr>
        <p:spPr>
          <a:xfrm>
            <a:off x="495300" y="990600"/>
            <a:ext cx="8229600" cy="4924425"/>
          </a:xfrm>
          <a:prstGeom prst="rect">
            <a:avLst/>
          </a:prstGeom>
          <a:noFill/>
        </p:spPr>
        <p:txBody>
          <a:bodyPr wrap="square" rtlCol="0">
            <a:spAutoFit/>
          </a:bodyPr>
          <a:lstStyle/>
          <a:p>
            <a:r>
              <a:rPr lang="en-US" sz="2000" u="sng" dirty="0"/>
              <a:t>Small MW Reduction Example</a:t>
            </a:r>
          </a:p>
          <a:p>
            <a:endParaRPr lang="en-US" sz="2000" dirty="0"/>
          </a:p>
          <a:p>
            <a:r>
              <a:rPr lang="en-US" sz="2000" dirty="0"/>
              <a:t>MAPE = 4.04%</a:t>
            </a:r>
          </a:p>
          <a:p>
            <a:r>
              <a:rPr lang="en-US" sz="2000" dirty="0"/>
              <a:t>AVG_MW = 3.895</a:t>
            </a:r>
          </a:p>
          <a:p>
            <a:r>
              <a:rPr lang="en-US" sz="2000" dirty="0"/>
              <a:t>MW_5</a:t>
            </a:r>
            <a:r>
              <a:rPr lang="en-US" sz="2000" baseline="30000" dirty="0"/>
              <a:t>th</a:t>
            </a:r>
            <a:r>
              <a:rPr lang="en-US" sz="2000" dirty="0"/>
              <a:t>_pctile = 3.401</a:t>
            </a:r>
          </a:p>
          <a:p>
            <a:r>
              <a:rPr lang="en-US" sz="2000" dirty="0"/>
              <a:t>MW_1</a:t>
            </a:r>
            <a:r>
              <a:rPr lang="en-US" sz="2000" baseline="30000" dirty="0"/>
              <a:t>st</a:t>
            </a:r>
            <a:r>
              <a:rPr lang="en-US" sz="2000" dirty="0"/>
              <a:t>_pctile = 2.939</a:t>
            </a:r>
          </a:p>
          <a:p>
            <a:r>
              <a:rPr lang="en-US" sz="2000" i="1" dirty="0"/>
              <a:t>Offer = 0.35</a:t>
            </a:r>
          </a:p>
          <a:p>
            <a:endParaRPr lang="en-US" sz="2000" dirty="0"/>
          </a:p>
          <a:p>
            <a:r>
              <a:rPr lang="en-US" sz="2000" dirty="0"/>
              <a:t>Using the MAPE with the Average MW, we can conclude that there will be an average baseline error equal to,</a:t>
            </a:r>
          </a:p>
          <a:p>
            <a:endParaRPr lang="en-US" sz="2000" dirty="0"/>
          </a:p>
          <a:p>
            <a:r>
              <a:rPr lang="en-US" sz="2000" dirty="0"/>
              <a:t>	Average MW Error = </a:t>
            </a:r>
            <a:r>
              <a:rPr lang="en-US" sz="2000" i="1" dirty="0"/>
              <a:t>MAPE * Average MW = </a:t>
            </a:r>
            <a:r>
              <a:rPr lang="en-US" sz="2000" dirty="0"/>
              <a:t>0.116</a:t>
            </a:r>
          </a:p>
          <a:p>
            <a:endParaRPr lang="en-US" sz="2000" dirty="0"/>
          </a:p>
          <a:p>
            <a:r>
              <a:rPr lang="en-US" sz="2000" dirty="0"/>
              <a:t>With an offer of 0.350 MW, the average </a:t>
            </a:r>
            <a:r>
              <a:rPr lang="en-US" sz="2000" u="sng" dirty="0"/>
              <a:t>baseline error is 33% of the offer</a:t>
            </a:r>
            <a:r>
              <a:rPr lang="en-US" sz="2000" dirty="0"/>
              <a:t>. This could lead to test/event performance issues.</a:t>
            </a:r>
          </a:p>
          <a:p>
            <a:endParaRPr lang="en-US" sz="1400" dirty="0"/>
          </a:p>
        </p:txBody>
      </p:sp>
    </p:spTree>
    <p:extLst>
      <p:ext uri="{BB962C8B-B14F-4D97-AF65-F5344CB8AC3E}">
        <p14:creationId xmlns:p14="http://schemas.microsoft.com/office/powerpoint/2010/main" val="261573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3" t="665" r="2500" b="32793"/>
          <a:stretch/>
        </p:blipFill>
        <p:spPr bwMode="auto">
          <a:xfrm>
            <a:off x="312820" y="1066800"/>
            <a:ext cx="860257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090863" y="5486400"/>
            <a:ext cx="7519737" cy="457200"/>
          </a:xfrm>
        </p:spPr>
        <p:txBody>
          <a:bodyPr/>
          <a:lstStyle/>
          <a:p>
            <a:pPr marL="0" indent="0" eaLnBrk="1" hangingPunct="1">
              <a:buFontTx/>
              <a:buNone/>
            </a:pPr>
            <a:r>
              <a:rPr lang="en-US" altLang="en-US" sz="1800" b="0" dirty="0"/>
              <a:t>MAPE Scenario 1: Baseline estimates are above actual for all intervals</a:t>
            </a:r>
          </a:p>
        </p:txBody>
      </p:sp>
    </p:spTree>
    <p:extLst>
      <p:ext uri="{BB962C8B-B14F-4D97-AF65-F5344CB8AC3E}">
        <p14:creationId xmlns:p14="http://schemas.microsoft.com/office/powerpoint/2010/main" val="272791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 t="876" r="2500" b="37019"/>
          <a:stretch/>
        </p:blipFill>
        <p:spPr bwMode="auto">
          <a:xfrm>
            <a:off x="304800" y="914400"/>
            <a:ext cx="8726905"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2: Baseline estimates are equally above and below actual with some baseline estimates below 95% of actual.</a:t>
            </a:r>
          </a:p>
        </p:txBody>
      </p:sp>
    </p:spTree>
    <p:extLst>
      <p:ext uri="{BB962C8B-B14F-4D97-AF65-F5344CB8AC3E}">
        <p14:creationId xmlns:p14="http://schemas.microsoft.com/office/powerpoint/2010/main" val="283660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3: Baseline estimates are always below actual with majority of estimates below 95% of actual.</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876" r="1666" b="37019"/>
          <a:stretch/>
        </p:blipFill>
        <p:spPr bwMode="auto">
          <a:xfrm>
            <a:off x="304800" y="882314"/>
            <a:ext cx="86868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41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4: Baseline estimates are always below 95% of actual.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878" r="2500" b="38124"/>
          <a:stretch/>
        </p:blipFill>
        <p:spPr bwMode="auto">
          <a:xfrm>
            <a:off x="381000" y="990600"/>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3809999" y="1914636"/>
            <a:ext cx="4965353"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03379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6" name="Content Placeholder 2"/>
          <p:cNvSpPr txBox="1">
            <a:spLocks/>
          </p:cNvSpPr>
          <p:nvPr/>
        </p:nvSpPr>
        <p:spPr bwMode="auto">
          <a:xfrm>
            <a:off x="495300" y="1524000"/>
            <a:ext cx="838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P90_kW_Confidence, P95_kW_Confidence ,</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P99_kW_Confidence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Based on historical data, the kW amount by which a QSE may consider de-rating an offer to achieve a 90%, 95%, or 99% probability of meeting event performance requirements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Note that all baselines should be expected to underestimate and overestimate the actual load in an unpredictable way</a:t>
            </a:r>
          </a:p>
        </p:txBody>
      </p:sp>
      <p:sp>
        <p:nvSpPr>
          <p:cNvPr id="7" name="TextBox 3"/>
          <p:cNvSpPr txBox="1">
            <a:spLocks noChangeArrowheads="1"/>
          </p:cNvSpPr>
          <p:nvPr/>
        </p:nvSpPr>
        <p:spPr bwMode="auto">
          <a:xfrm>
            <a:off x="20052" y="5257800"/>
            <a:ext cx="912394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*Offer is in MW and Confidence is in kW</a:t>
            </a:r>
          </a:p>
        </p:txBody>
      </p:sp>
    </p:spTree>
    <p:extLst>
      <p:ext uri="{BB962C8B-B14F-4D97-AF65-F5344CB8AC3E}">
        <p14:creationId xmlns:p14="http://schemas.microsoft.com/office/powerpoint/2010/main" val="236405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Review Default Baseline Types</a:t>
            </a:r>
          </a:p>
        </p:txBody>
      </p:sp>
    </p:spTree>
    <p:extLst>
      <p:ext uri="{BB962C8B-B14F-4D97-AF65-F5344CB8AC3E}">
        <p14:creationId xmlns:p14="http://schemas.microsoft.com/office/powerpoint/2010/main" val="112863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537803257"/>
              </p:ext>
            </p:extLst>
          </p:nvPr>
        </p:nvGraphicFramePr>
        <p:xfrm>
          <a:off x="228600" y="762000"/>
          <a:ext cx="8966200" cy="5486400"/>
        </p:xfrm>
        <a:graphic>
          <a:graphicData uri="http://schemas.openxmlformats.org/presentationml/2006/ole">
            <mc:AlternateContent xmlns:mc="http://schemas.openxmlformats.org/markup-compatibility/2006">
              <mc:Choice xmlns:v="urn:schemas-microsoft-com:vml" Requires="v">
                <p:oleObj spid="_x0000_s5187" r:id="rId3" imgW="9242337" imgH="5663675" progId="Excel.Chart.8">
                  <p:embed/>
                </p:oleObj>
              </mc:Choice>
              <mc:Fallback>
                <p:oleObj r:id="rId3" imgW="9242337" imgH="566367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8966200" cy="5486400"/>
                      </a:xfrm>
                      <a:prstGeom prst="rect">
                        <a:avLst/>
                      </a:prstGeom>
                      <a:noFill/>
                    </p:spPr>
                  </p:pic>
                </p:oleObj>
              </mc:Fallback>
            </mc:AlternateContent>
          </a:graphicData>
        </a:graphic>
      </p:graphicFrame>
      <p:sp>
        <p:nvSpPr>
          <p:cNvPr id="6" name="TextBox 13"/>
          <p:cNvSpPr txBox="1">
            <a:spLocks noChangeArrowheads="1"/>
          </p:cNvSpPr>
          <p:nvPr/>
        </p:nvSpPr>
        <p:spPr bwMode="auto">
          <a:xfrm>
            <a:off x="4419600" y="1092200"/>
            <a:ext cx="4267200" cy="584200"/>
          </a:xfrm>
          <a:prstGeom prst="rect">
            <a:avLst/>
          </a:prstGeom>
          <a:no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600" dirty="0"/>
              <a:t>Baseline is estimating above actual load</a:t>
            </a:r>
          </a:p>
          <a:p>
            <a:pPr eaLnBrk="1" hangingPunct="1">
              <a:buFont typeface="Arial" charset="0"/>
              <a:buChar char="•"/>
            </a:pPr>
            <a:r>
              <a:rPr lang="en-US" altLang="en-US" sz="1600" dirty="0"/>
              <a:t>Response calculated is higher than offer</a:t>
            </a:r>
          </a:p>
        </p:txBody>
      </p:sp>
    </p:spTree>
    <p:extLst>
      <p:ext uri="{BB962C8B-B14F-4D97-AF65-F5344CB8AC3E}">
        <p14:creationId xmlns:p14="http://schemas.microsoft.com/office/powerpoint/2010/main" val="208862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graphicFrame>
        <p:nvGraphicFramePr>
          <p:cNvPr id="7" name="Chart 4"/>
          <p:cNvGraphicFramePr>
            <a:graphicFrameLocks noGrp="1"/>
          </p:cNvGraphicFramePr>
          <p:nvPr>
            <p:extLst>
              <p:ext uri="{D42A27DB-BD31-4B8C-83A1-F6EECF244321}">
                <p14:modId xmlns:p14="http://schemas.microsoft.com/office/powerpoint/2010/main" val="3985901000"/>
              </p:ext>
            </p:extLst>
          </p:nvPr>
        </p:nvGraphicFramePr>
        <p:xfrm>
          <a:off x="152400" y="838200"/>
          <a:ext cx="9042400" cy="5410200"/>
        </p:xfrm>
        <a:graphic>
          <a:graphicData uri="http://schemas.openxmlformats.org/presentationml/2006/ole">
            <mc:AlternateContent xmlns:mc="http://schemas.openxmlformats.org/markup-compatibility/2006">
              <mc:Choice xmlns:v="urn:schemas-microsoft-com:vml" Requires="v">
                <p:oleObj spid="_x0000_s6211" r:id="rId3" imgW="9242337" imgH="5663675" progId="Excel.Chart.8">
                  <p:embed/>
                </p:oleObj>
              </mc:Choice>
              <mc:Fallback>
                <p:oleObj r:id="rId3" imgW="9242337" imgH="566367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9042400" cy="5410200"/>
                      </a:xfrm>
                      <a:prstGeom prst="rect">
                        <a:avLst/>
                      </a:prstGeom>
                      <a:noFill/>
                    </p:spPr>
                  </p:pic>
                </p:oleObj>
              </mc:Fallback>
            </mc:AlternateContent>
          </a:graphicData>
        </a:graphic>
      </p:graphicFrame>
    </p:spTree>
    <p:extLst>
      <p:ext uri="{BB962C8B-B14F-4D97-AF65-F5344CB8AC3E}">
        <p14:creationId xmlns:p14="http://schemas.microsoft.com/office/powerpoint/2010/main" val="182934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
        <p:nvSpPr>
          <p:cNvPr id="5" name="Content Placeholder 2"/>
          <p:cNvSpPr>
            <a:spLocks noGrp="1"/>
          </p:cNvSpPr>
          <p:nvPr>
            <p:ph idx="1"/>
          </p:nvPr>
        </p:nvSpPr>
        <p:spPr>
          <a:xfrm>
            <a:off x="605526" y="1066800"/>
            <a:ext cx="8233673" cy="533400"/>
          </a:xfrm>
        </p:spPr>
        <p:txBody>
          <a:bodyPr/>
          <a:lstStyle/>
          <a:p>
            <a:pPr eaLnBrk="1" hangingPunct="1"/>
            <a:r>
              <a:rPr lang="en-US" altLang="en-US" sz="2600" dirty="0"/>
              <a:t>Higher Confidence level requires larger de-rate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6488"/>
            <a:ext cx="8459788"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62" y="1600200"/>
            <a:ext cx="1796438"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942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066800" y="2438400"/>
            <a:ext cx="7620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Review of Resource </a:t>
            </a:r>
          </a:p>
          <a:p>
            <a:pPr algn="ctr"/>
            <a:r>
              <a:rPr lang="en-US" altLang="en-US" sz="3200" dirty="0"/>
              <a:t>Level Test and Event Metrics</a:t>
            </a:r>
            <a:br>
              <a:rPr lang="en-US" altLang="en-US" sz="2400" dirty="0"/>
            </a:br>
            <a:endParaRPr lang="en-US" altLang="en-US" sz="2400" dirty="0"/>
          </a:p>
        </p:txBody>
      </p:sp>
    </p:spTree>
    <p:extLst>
      <p:ext uri="{BB962C8B-B14F-4D97-AF65-F5344CB8AC3E}">
        <p14:creationId xmlns:p14="http://schemas.microsoft.com/office/powerpoint/2010/main" val="250323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1430984"/>
            <a:ext cx="7391400" cy="2900321"/>
          </a:xfrm>
          <a:prstGeom prst="rect">
            <a:avLst/>
          </a:prstGeom>
        </p:spPr>
      </p:pic>
      <p:sp>
        <p:nvSpPr>
          <p:cNvPr id="5" name="Title 4"/>
          <p:cNvSpPr>
            <a:spLocks noGrp="1"/>
          </p:cNvSpPr>
          <p:nvPr>
            <p:ph type="title"/>
          </p:nvPr>
        </p:nvSpPr>
        <p:spPr/>
        <p:txBody>
          <a:bodyPr/>
          <a:lstStyle/>
          <a:p>
            <a:r>
              <a:rPr lang="en-US" dirty="0"/>
              <a:t>Test / Event Performance Metrics – All Baselines</a:t>
            </a:r>
          </a:p>
        </p:txBody>
      </p:sp>
      <p:cxnSp>
        <p:nvCxnSpPr>
          <p:cNvPr id="38" name="Straight Arrow Connector 37"/>
          <p:cNvCxnSpPr/>
          <p:nvPr/>
        </p:nvCxnSpPr>
        <p:spPr>
          <a:xfrm flipH="1" flipV="1">
            <a:off x="3886200" y="2420937"/>
            <a:ext cx="1447800" cy="2193925"/>
          </a:xfrm>
          <a:prstGeom prst="straightConnector1">
            <a:avLst/>
          </a:prstGeom>
          <a:noFill/>
          <a:ln w="19050" cap="flat" cmpd="sng" algn="ctr">
            <a:solidFill>
              <a:srgbClr val="FF9900"/>
            </a:solidFill>
            <a:prstDash val="solid"/>
            <a:tailEnd type="arrow"/>
          </a:ln>
          <a:effectLst/>
        </p:spPr>
      </p:cxnSp>
      <p:cxnSp>
        <p:nvCxnSpPr>
          <p:cNvPr id="39" name="Straight Arrow Connector 38"/>
          <p:cNvCxnSpPr/>
          <p:nvPr/>
        </p:nvCxnSpPr>
        <p:spPr>
          <a:xfrm flipH="1" flipV="1">
            <a:off x="6934200" y="4244975"/>
            <a:ext cx="190500" cy="369887"/>
          </a:xfrm>
          <a:prstGeom prst="straightConnector1">
            <a:avLst/>
          </a:prstGeom>
          <a:noFill/>
          <a:ln w="19050" cap="flat" cmpd="sng" algn="ctr">
            <a:solidFill>
              <a:srgbClr val="FF9900"/>
            </a:solidFill>
            <a:prstDash val="solid"/>
            <a:tailEnd type="arrow"/>
          </a:ln>
          <a:effectLst/>
        </p:spPr>
      </p:cxnSp>
      <p:sp>
        <p:nvSpPr>
          <p:cNvPr id="40" name="Rectangle 39"/>
          <p:cNvSpPr/>
          <p:nvPr/>
        </p:nvSpPr>
        <p:spPr>
          <a:xfrm>
            <a:off x="4852988" y="4522787"/>
            <a:ext cx="3933825" cy="865188"/>
          </a:xfrm>
          <a:prstGeom prst="rect">
            <a:avLst/>
          </a:prstGeom>
          <a:solidFill>
            <a:srgbClr val="FFFFFF"/>
          </a:solidFill>
          <a:ln w="25400" cap="flat" cmpd="sng" algn="ctr">
            <a:solidFill>
              <a:srgbClr val="FFC000"/>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sng" strike="noStrike" kern="0" cap="none" spc="0" normalizeH="0" baseline="0" noProof="0" dirty="0">
                <a:ln>
                  <a:noFill/>
                </a:ln>
                <a:solidFill>
                  <a:srgbClr val="FF0000"/>
                </a:solidFill>
                <a:effectLst/>
                <a:uLnTx/>
                <a:uFillTx/>
                <a:latin typeface="Arial"/>
                <a:ea typeface="+mn-ea"/>
                <a:cs typeface="+mn-cs"/>
              </a:rPr>
              <a:t>Successful Test Performance  </a:t>
            </a:r>
            <a:r>
              <a:rPr kumimoji="0" lang="en-US" sz="1400" b="0" i="0" u="none" strike="noStrike" kern="0" cap="none" spc="0" normalizeH="0" baseline="0" noProof="0" dirty="0">
                <a:ln>
                  <a:noFill/>
                </a:ln>
                <a:solidFill>
                  <a:srgbClr val="000000"/>
                </a:solidFill>
                <a:effectLst/>
                <a:uLnTx/>
                <a:uFillTx/>
                <a:latin typeface="Arial"/>
                <a:ea typeface="+mn-ea"/>
                <a:cs typeface="+mn-cs"/>
              </a:rPr>
              <a:t>=  Resource must pass </a:t>
            </a:r>
            <a:r>
              <a:rPr kumimoji="0" lang="en-US" sz="1400" b="1" i="0" u="sng" strike="noStrike" kern="0" cap="none" spc="0" normalizeH="0" baseline="0" noProof="0" dirty="0">
                <a:ln>
                  <a:noFill/>
                </a:ln>
                <a:solidFill>
                  <a:srgbClr val="000000"/>
                </a:solidFill>
                <a:effectLst/>
                <a:uLnTx/>
                <a:uFillTx/>
                <a:latin typeface="Arial"/>
                <a:ea typeface="+mn-ea"/>
                <a:cs typeface="+mn-cs"/>
              </a:rPr>
              <a:t>both</a:t>
            </a:r>
            <a:r>
              <a:rPr kumimoji="0" lang="en-US" sz="1400" b="0" i="0" u="none" strike="noStrike" kern="0" cap="none" spc="0" normalizeH="0" baseline="0" noProof="0" dirty="0">
                <a:ln>
                  <a:noFill/>
                </a:ln>
                <a:solidFill>
                  <a:srgbClr val="000000"/>
                </a:solidFill>
                <a:effectLst/>
                <a:uLnTx/>
                <a:uFillTx/>
                <a:latin typeface="Arial"/>
                <a:ea typeface="+mn-ea"/>
                <a:cs typeface="+mn-cs"/>
              </a:rPr>
              <a:t> eventpf  &amp;  first full interval with a 0.95 or greater</a:t>
            </a:r>
            <a:r>
              <a:rPr kumimoji="0" lang="en-US" sz="1100" b="0" i="0" u="none" strike="noStrike" kern="0" cap="none" spc="0" normalizeH="0" baseline="0" noProof="0" dirty="0">
                <a:ln>
                  <a:noFill/>
                </a:ln>
                <a:solidFill>
                  <a:srgbClr val="000000"/>
                </a:solidFill>
                <a:effectLst/>
                <a:uLnTx/>
                <a:uFillTx/>
                <a:latin typeface="Arial"/>
                <a:ea typeface="+mn-ea"/>
                <a:cs typeface="+mn-cs"/>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Down Arrow 40"/>
          <p:cNvSpPr/>
          <p:nvPr/>
        </p:nvSpPr>
        <p:spPr>
          <a:xfrm>
            <a:off x="6629400" y="1222375"/>
            <a:ext cx="381000" cy="284162"/>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TextBox 41"/>
          <p:cNvSpPr txBox="1"/>
          <p:nvPr/>
        </p:nvSpPr>
        <p:spPr>
          <a:xfrm>
            <a:off x="6096000" y="973137"/>
            <a:ext cx="1447800" cy="276225"/>
          </a:xfrm>
          <a:prstGeom prst="rect">
            <a:avLst/>
          </a:prstGeom>
          <a:solidFill>
            <a:srgbClr val="DAEDEF">
              <a:lumMod val="90000"/>
            </a:srgbClr>
          </a:solidFill>
          <a:ln>
            <a:solidFill>
              <a:srgbClr val="BBE0E3">
                <a:lumMod val="5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First Full Interval</a:t>
            </a:r>
          </a:p>
        </p:txBody>
      </p:sp>
      <p:sp>
        <p:nvSpPr>
          <p:cNvPr id="43" name="TextBox 24"/>
          <p:cNvSpPr txBox="1"/>
          <p:nvPr/>
        </p:nvSpPr>
        <p:spPr>
          <a:xfrm>
            <a:off x="876300" y="5168900"/>
            <a:ext cx="2971800" cy="398462"/>
          </a:xfrm>
          <a:prstGeom prst="rect">
            <a:avLst/>
          </a:prstGeom>
          <a:solidFill>
            <a:srgbClr val="FFFFFF"/>
          </a:solidFill>
          <a:ln w="25400" cmpd="sng">
            <a:solidFill>
              <a:srgbClr val="7030A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(900 – 740) / 900 = </a:t>
            </a:r>
            <a:r>
              <a:rPr kumimoji="0" lang="en-US" sz="1100" b="1" i="0" u="none" strike="noStrike" kern="0" cap="none" spc="0" normalizeH="0" baseline="0" noProof="0" dirty="0">
                <a:ln>
                  <a:noFill/>
                </a:ln>
                <a:solidFill>
                  <a:srgbClr val="FF0000"/>
                </a:solidFill>
                <a:effectLst/>
                <a:uLnTx/>
                <a:uFillTx/>
                <a:latin typeface="Arial"/>
                <a:ea typeface="+mn-ea"/>
                <a:cs typeface="+mn-cs"/>
              </a:rPr>
              <a:t>0.1777778</a:t>
            </a:r>
          </a:p>
        </p:txBody>
      </p:sp>
      <p:cxnSp>
        <p:nvCxnSpPr>
          <p:cNvPr id="44" name="Straight Arrow Connector 43"/>
          <p:cNvCxnSpPr/>
          <p:nvPr/>
        </p:nvCxnSpPr>
        <p:spPr>
          <a:xfrm flipV="1">
            <a:off x="2057400" y="2420937"/>
            <a:ext cx="457200" cy="2286000"/>
          </a:xfrm>
          <a:prstGeom prst="straightConnector1">
            <a:avLst/>
          </a:prstGeom>
          <a:noFill/>
          <a:ln w="19050" cap="flat" cmpd="sng" algn="ctr">
            <a:solidFill>
              <a:srgbClr val="7030A0"/>
            </a:solidFill>
            <a:prstDash val="solid"/>
            <a:tailEnd type="arrow"/>
          </a:ln>
          <a:effectLst/>
        </p:spPr>
      </p:cxnSp>
      <p:sp>
        <p:nvSpPr>
          <p:cNvPr id="45" name="TextBox 24"/>
          <p:cNvSpPr txBox="1"/>
          <p:nvPr/>
        </p:nvSpPr>
        <p:spPr>
          <a:xfrm>
            <a:off x="890588" y="4510087"/>
            <a:ext cx="3009900" cy="461963"/>
          </a:xfrm>
          <a:prstGeom prst="rect">
            <a:avLst/>
          </a:prstGeom>
          <a:solidFill>
            <a:srgbClr val="FFFFFF"/>
          </a:solidFill>
          <a:ln w="25400" cmpd="sng">
            <a:solidFill>
              <a:srgbClr val="7030A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Int_Frac = (900sec – (12min*60 sec+20sec) ) / 900sec</a:t>
            </a:r>
          </a:p>
        </p:txBody>
      </p:sp>
      <p:cxnSp>
        <p:nvCxnSpPr>
          <p:cNvPr id="46" name="Straight Arrow Connector 45"/>
          <p:cNvCxnSpPr/>
          <p:nvPr/>
        </p:nvCxnSpPr>
        <p:spPr>
          <a:xfrm flipV="1">
            <a:off x="3852863" y="2286000"/>
            <a:ext cx="1731962" cy="2882902"/>
          </a:xfrm>
          <a:prstGeom prst="straightConnector1">
            <a:avLst/>
          </a:prstGeom>
          <a:noFill/>
          <a:ln w="19050" cap="flat" cmpd="sng" algn="ctr">
            <a:solidFill>
              <a:srgbClr val="7030A0"/>
            </a:solidFill>
            <a:prstDash val="solid"/>
            <a:tailEnd type="arrow"/>
          </a:ln>
          <a:effectLst/>
        </p:spPr>
      </p:cxnSp>
      <p:sp>
        <p:nvSpPr>
          <p:cNvPr id="47" name="TextBox 46"/>
          <p:cNvSpPr txBox="1"/>
          <p:nvPr/>
        </p:nvSpPr>
        <p:spPr>
          <a:xfrm>
            <a:off x="4114800" y="5500687"/>
            <a:ext cx="4876800" cy="900113"/>
          </a:xfrm>
          <a:prstGeom prst="rect">
            <a:avLst/>
          </a:prstGeom>
          <a:gradFill>
            <a:gsLst>
              <a:gs pos="0">
                <a:srgbClr val="BBE0E3">
                  <a:shade val="30000"/>
                  <a:satMod val="115000"/>
                </a:srgbClr>
              </a:gs>
              <a:gs pos="15000">
                <a:srgbClr val="DAEDEF"/>
              </a:gs>
              <a:gs pos="100000">
                <a:srgbClr val="BBE0E3">
                  <a:shade val="100000"/>
                  <a:satMod val="115000"/>
                </a:srgbClr>
              </a:gs>
            </a:gsLst>
            <a:lin ang="5400000" scaled="0"/>
          </a:gradFill>
        </p:spPr>
        <p:txBody>
          <a:bodyPr>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Curt_start  = VDI + ramp (10 or 30min)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Eventpf - time weighted average of the interval performance factors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Int_frac - fraction of the interval that is in the test/event</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Int_Wt - percent of time in the test/event for the interval </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MW_Actual - metered load for the Resource</a:t>
            </a:r>
          </a:p>
        </p:txBody>
      </p:sp>
      <p:sp>
        <p:nvSpPr>
          <p:cNvPr id="48" name="Rectangle 47"/>
          <p:cNvSpPr/>
          <p:nvPr/>
        </p:nvSpPr>
        <p:spPr>
          <a:xfrm>
            <a:off x="413205" y="1053058"/>
            <a:ext cx="3897990" cy="338554"/>
          </a:xfrm>
          <a:prstGeom prst="rect">
            <a:avLst/>
          </a:prstGeom>
          <a:noFill/>
        </p:spPr>
        <p:txBody>
          <a:bodyPr wrap="none">
            <a:spAutoFit/>
          </a:bodyPr>
          <a:lstStyle/>
          <a:p>
            <a:pPr algn="ctr" fontAlgn="base">
              <a:spcBef>
                <a:spcPct val="0"/>
              </a:spcBef>
              <a:spcAft>
                <a:spcPct val="0"/>
              </a:spcAft>
              <a:defRPr/>
            </a:pPr>
            <a:r>
              <a:rPr lang="en-US" sz="1600" dirty="0">
                <a:ln w="3175">
                  <a:solidFill>
                    <a:srgbClr val="333399">
                      <a:satMod val="140000"/>
                    </a:srgbClr>
                  </a:solidFill>
                  <a:prstDash val="solid"/>
                  <a:miter lim="800000"/>
                </a:ln>
                <a:noFill/>
                <a:effectLst>
                  <a:outerShdw blurRad="25500" dist="23000" dir="7020000" algn="tl">
                    <a:srgbClr val="000000">
                      <a:alpha val="50000"/>
                    </a:srgbClr>
                  </a:outerShdw>
                </a:effectLst>
                <a:cs typeface="Arial" charset="0"/>
              </a:rPr>
              <a:t>Example of Resource Test/Event Results</a:t>
            </a:r>
          </a:p>
        </p:txBody>
      </p:sp>
      <p:sp>
        <p:nvSpPr>
          <p:cNvPr id="49" name="Rectangle 48"/>
          <p:cNvSpPr/>
          <p:nvPr/>
        </p:nvSpPr>
        <p:spPr>
          <a:xfrm>
            <a:off x="4419600" y="2208212"/>
            <a:ext cx="1165225" cy="6858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0" name="Rectangle 49"/>
          <p:cNvSpPr/>
          <p:nvPr/>
        </p:nvSpPr>
        <p:spPr>
          <a:xfrm>
            <a:off x="3533774" y="1475392"/>
            <a:ext cx="885825" cy="2286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Rectangle 50"/>
          <p:cNvSpPr/>
          <p:nvPr/>
        </p:nvSpPr>
        <p:spPr>
          <a:xfrm>
            <a:off x="2017078" y="1462692"/>
            <a:ext cx="802322" cy="2413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Slide Number Placeholder 3">
            <a:extLst>
              <a:ext uri="{FF2B5EF4-FFF2-40B4-BE49-F238E27FC236}">
                <a16:creationId xmlns:a16="http://schemas.microsoft.com/office/drawing/2014/main" id="{535F40DF-6A9E-4F09-9378-82D18529E2E1}"/>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34</a:t>
            </a:fld>
            <a:endParaRPr lang="en-US" dirty="0"/>
          </a:p>
        </p:txBody>
      </p:sp>
    </p:spTree>
    <p:extLst>
      <p:ext uri="{BB962C8B-B14F-4D97-AF65-F5344CB8AC3E}">
        <p14:creationId xmlns:p14="http://schemas.microsoft.com/office/powerpoint/2010/main" val="35837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Review Test Results for</a:t>
            </a:r>
            <a:br>
              <a:rPr lang="en-US" altLang="en-US" sz="3200" dirty="0"/>
            </a:br>
            <a:r>
              <a:rPr lang="en-US" altLang="en-US" sz="3200" dirty="0"/>
              <a:t>Default Baseline Resources</a:t>
            </a:r>
            <a:br>
              <a:rPr lang="en-US" altLang="en-US" sz="2400" dirty="0"/>
            </a:br>
            <a:endParaRPr lang="en-US" altLang="en-US" sz="2400" dirty="0"/>
          </a:p>
        </p:txBody>
      </p:sp>
    </p:spTree>
    <p:extLst>
      <p:ext uri="{BB962C8B-B14F-4D97-AF65-F5344CB8AC3E}">
        <p14:creationId xmlns:p14="http://schemas.microsoft.com/office/powerpoint/2010/main" val="176757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ERS Test Results - Default Baseline </a:t>
            </a:r>
            <a:br>
              <a:rPr lang="en-US" dirty="0"/>
            </a:br>
            <a:r>
              <a:rPr lang="en-US" sz="2400" dirty="0"/>
              <a:t>Adjusted Baseline Estimates (MW_Base_Adj )</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7873"/>
          <a:stretch/>
        </p:blipFill>
        <p:spPr bwMode="auto">
          <a:xfrm>
            <a:off x="685800" y="1352550"/>
            <a:ext cx="7620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239000" y="3429001"/>
            <a:ext cx="666750" cy="1982787"/>
          </a:xfrm>
          <a:prstGeom prst="straightConnector1">
            <a:avLst/>
          </a:prstGeom>
          <a:noFill/>
          <a:ln w="19050" cap="flat" cmpd="sng" algn="ctr">
            <a:solidFill>
              <a:srgbClr val="00B050"/>
            </a:solidFill>
            <a:prstDash val="solid"/>
            <a:tailEnd type="arrow"/>
          </a:ln>
          <a:effectLst/>
        </p:spPr>
      </p:cxnSp>
      <p:sp>
        <p:nvSpPr>
          <p:cNvPr id="7" name="TextBox 6"/>
          <p:cNvSpPr txBox="1"/>
          <p:nvPr/>
        </p:nvSpPr>
        <p:spPr>
          <a:xfrm>
            <a:off x="685800" y="5294314"/>
            <a:ext cx="4572000" cy="573086"/>
          </a:xfrm>
          <a:prstGeom prst="rect">
            <a:avLst/>
          </a:prstGeom>
          <a:solidFill>
            <a:srgbClr val="FFFFFF"/>
          </a:solidFill>
          <a:ln w="25400" cmpd="sng">
            <a:solidFill>
              <a:srgbClr val="92D05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50000"/>
              </a:lnSpc>
              <a:spcBef>
                <a:spcPct val="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 = Unadjusted Baseline estimates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  *  Event-day adjustment(EDA) = </a:t>
            </a:r>
            <a:r>
              <a:rPr kumimoji="0" lang="en-US" sz="1200" b="1" i="0" u="sng" strike="noStrike" kern="0" cap="none" spc="0" normalizeH="0" baseline="0" noProof="0" dirty="0">
                <a:ln>
                  <a:noFill/>
                </a:ln>
                <a:solidFill>
                  <a:srgbClr val="FF0000"/>
                </a:solidFill>
                <a:effectLst/>
                <a:uLnTx/>
                <a:uFillTx/>
                <a:latin typeface="Arial"/>
                <a:ea typeface="+mn-ea"/>
                <a:cs typeface="+mn-cs"/>
              </a:rPr>
              <a:t>MW_Base_Adj</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 name="TextBox 7"/>
          <p:cNvSpPr txBox="1"/>
          <p:nvPr/>
        </p:nvSpPr>
        <p:spPr>
          <a:xfrm>
            <a:off x="5791200" y="5411788"/>
            <a:ext cx="2362200" cy="338137"/>
          </a:xfrm>
          <a:prstGeom prst="rect">
            <a:avLst/>
          </a:prstGeom>
          <a:noFill/>
          <a:ln w="19050">
            <a:solidFill>
              <a:srgbClr val="92D050"/>
            </a:solidFill>
          </a:ln>
        </p:spPr>
        <p:txBody>
          <a:bodyPr wrap="square">
            <a:spAutoFit/>
          </a:bodyPr>
          <a:lstStyle/>
          <a:p>
            <a:pPr fontAlgn="base">
              <a:spcBef>
                <a:spcPct val="0"/>
              </a:spcBef>
              <a:spcAft>
                <a:spcPct val="0"/>
              </a:spcAft>
              <a:defRPr/>
            </a:pPr>
            <a:r>
              <a:rPr lang="en-US" sz="1600" dirty="0">
                <a:solidFill>
                  <a:srgbClr val="000000"/>
                </a:solidFill>
                <a:cs typeface="Arial" charset="0"/>
              </a:rPr>
              <a:t>.636 * EDA = </a:t>
            </a:r>
            <a:r>
              <a:rPr lang="en-US" sz="1600" b="1" u="sng" dirty="0">
                <a:solidFill>
                  <a:srgbClr val="FF0000"/>
                </a:solidFill>
                <a:cs typeface="Arial" charset="0"/>
              </a:rPr>
              <a:t>0.621</a:t>
            </a:r>
          </a:p>
        </p:txBody>
      </p:sp>
      <p:sp>
        <p:nvSpPr>
          <p:cNvPr id="9" name="TextBox 8"/>
          <p:cNvSpPr txBox="1"/>
          <p:nvPr/>
        </p:nvSpPr>
        <p:spPr>
          <a:xfrm>
            <a:off x="685800" y="4495800"/>
            <a:ext cx="7620000" cy="685800"/>
          </a:xfrm>
          <a:prstGeom prst="rect">
            <a:avLst/>
          </a:prstGeom>
          <a:solidFill>
            <a:srgbClr val="FFFFFF"/>
          </a:solidFill>
          <a:ln w="25400" cmpd="sng">
            <a:solidFill>
              <a:srgbClr val="92D050"/>
            </a:solidFill>
          </a:ln>
          <a:effectLst/>
        </p:spPr>
        <p:txBody>
          <a:bodyPr anchor="ctr"/>
          <a:lstStyle>
            <a:defPPr>
              <a:defRPr lang="en-US"/>
            </a:defPPr>
            <a:lvl1pPr marL="0" indent="0">
              <a:lnSpc>
                <a:spcPct val="150000"/>
              </a:lnSpc>
              <a:spcAft>
                <a:spcPts val="600"/>
              </a:spcAft>
              <a:defRPr sz="1200">
                <a:solidFill>
                  <a:schemeClr val="dk1"/>
                </a:solidFill>
                <a:latin typeface="+mn-lt"/>
              </a:defRPr>
            </a:lvl1pPr>
            <a:lvl2pPr indent="0">
              <a:defRPr sz="1100">
                <a:solidFill>
                  <a:schemeClr val="dk1"/>
                </a:solidFill>
                <a:latin typeface="+mn-lt"/>
              </a:defRPr>
            </a:lvl2pPr>
            <a:lvl3pPr indent="0">
              <a:defRPr sz="1100">
                <a:solidFill>
                  <a:schemeClr val="dk1"/>
                </a:solidFill>
                <a:latin typeface="+mn-lt"/>
              </a:defRPr>
            </a:lvl3pPr>
            <a:lvl4pPr indent="0">
              <a:defRPr sz="1100">
                <a:solidFill>
                  <a:schemeClr val="dk1"/>
                </a:solidFill>
                <a:latin typeface="+mn-lt"/>
              </a:defRPr>
            </a:lvl4pPr>
            <a:lvl5pPr indent="0">
              <a:defRPr sz="1100">
                <a:solidFill>
                  <a:schemeClr val="dk1"/>
                </a:solidFill>
                <a:latin typeface="+mn-lt"/>
              </a:defRPr>
            </a:lvl5pPr>
            <a:lvl6pPr indent="0">
              <a:defRPr sz="1100">
                <a:solidFill>
                  <a:schemeClr val="dk1"/>
                </a:solidFill>
                <a:latin typeface="+mn-lt"/>
              </a:defRPr>
            </a:lvl6pPr>
            <a:lvl7pPr indent="0">
              <a:defRPr sz="1100">
                <a:solidFill>
                  <a:schemeClr val="dk1"/>
                </a:solidFill>
                <a:latin typeface="+mn-lt"/>
              </a:defRPr>
            </a:lvl7pPr>
            <a:lvl8pPr indent="0">
              <a:defRPr sz="1100">
                <a:solidFill>
                  <a:schemeClr val="dk1"/>
                </a:solidFill>
                <a:latin typeface="+mn-lt"/>
              </a:defRPr>
            </a:lvl8pPr>
            <a:lvl9pPr indent="0">
              <a:defRPr sz="1100">
                <a:solidFill>
                  <a:schemeClr val="dk1"/>
                </a:solidFill>
                <a:latin typeface="+mn-lt"/>
              </a:defRPr>
            </a:lvl9pPr>
          </a:lstStyle>
          <a:p>
            <a:pPr marL="0" marR="0" lvl="0" indent="0" defTabSz="914400" eaLnBrk="1" fontAlgn="base" latinLnBrk="0" hangingPunct="1">
              <a:lnSpc>
                <a:spcPct val="100000"/>
              </a:lnSpc>
              <a:spcBef>
                <a:spcPct val="0"/>
              </a:spcBef>
              <a:spcAft>
                <a:spcPts val="60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00000"/>
              </a:lnSpc>
              <a:spcBef>
                <a:spcPct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To improve the accuracy of the baseline an event-day adjustment is applied to the unadjusted baseline estimates.  For more information see Default Baseline Methodology.doc posted at </a:t>
            </a:r>
            <a:r>
              <a:rPr kumimoji="0" lang="en-US" sz="1100" b="0" i="0" u="none" strike="noStrike" kern="0" cap="none" spc="0" normalizeH="0" baseline="0" noProof="0" dirty="0">
                <a:ln>
                  <a:noFill/>
                </a:ln>
                <a:solidFill>
                  <a:srgbClr val="000000"/>
                </a:solidFill>
                <a:effectLst/>
                <a:uLnTx/>
                <a:uFillTx/>
                <a:latin typeface="Arial"/>
                <a:ea typeface="+mn-ea"/>
                <a:cs typeface="+mn-cs"/>
                <a:hlinkClick r:id="rId3"/>
              </a:rPr>
              <a:t>https://www.ercot.com/services/programs/load/eils/documents</a:t>
            </a:r>
            <a:endParaRPr kumimoji="0" lang="en-US" sz="11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50000"/>
              </a:lnSpc>
              <a:spcBef>
                <a:spcPct val="0"/>
              </a:spcBef>
              <a:spcAft>
                <a:spcPts val="60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Slide Number Placeholder 3">
            <a:extLst>
              <a:ext uri="{FF2B5EF4-FFF2-40B4-BE49-F238E27FC236}">
                <a16:creationId xmlns:a16="http://schemas.microsoft.com/office/drawing/2014/main" id="{8D5C4752-A517-4A93-8E31-E569557BFE9E}"/>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25516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MW Reduction (MW_Reduction)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sp>
        <p:nvSpPr>
          <p:cNvPr id="5" name="TextBox 6"/>
          <p:cNvSpPr txBox="1"/>
          <p:nvPr/>
        </p:nvSpPr>
        <p:spPr>
          <a:xfrm>
            <a:off x="2209800" y="4824413"/>
            <a:ext cx="3505200" cy="409575"/>
          </a:xfrm>
          <a:prstGeom prst="rect">
            <a:avLst/>
          </a:prstGeom>
          <a:noFill/>
          <a:ln w="25400" cmpd="sng">
            <a:solidFill>
              <a:srgbClr val="00B0F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(MW_Base_Adj - MW_Actual) = </a:t>
            </a:r>
            <a:r>
              <a:rPr kumimoji="0" lang="en-US" sz="1200" b="1" i="0" u="sng" strike="noStrike" kern="0" cap="none" spc="0" normalizeH="0" baseline="0" noProof="0" dirty="0">
                <a:ln>
                  <a:noFill/>
                </a:ln>
                <a:solidFill>
                  <a:srgbClr val="FF0000"/>
                </a:solidFill>
                <a:effectLst/>
                <a:uLnTx/>
                <a:uFillTx/>
                <a:latin typeface="Arial"/>
                <a:ea typeface="+mn-ea"/>
                <a:cs typeface="+mn-cs"/>
              </a:rPr>
              <a:t>MW_Reduction</a:t>
            </a:r>
          </a:p>
        </p:txBody>
      </p:sp>
      <p:sp>
        <p:nvSpPr>
          <p:cNvPr id="6" name="TextBox 19"/>
          <p:cNvSpPr txBox="1">
            <a:spLocks noChangeArrowheads="1"/>
          </p:cNvSpPr>
          <p:nvPr/>
        </p:nvSpPr>
        <p:spPr bwMode="auto">
          <a:xfrm>
            <a:off x="2209800" y="5353050"/>
            <a:ext cx="3505200" cy="277813"/>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G8 – G6 = </a:t>
            </a:r>
            <a:r>
              <a:rPr lang="en-US" altLang="en-US" sz="1200" b="1" u="sng" dirty="0">
                <a:solidFill>
                  <a:srgbClr val="FF0000"/>
                </a:solidFill>
                <a:cs typeface="Arial" charset="0"/>
              </a:rPr>
              <a:t>G9</a:t>
            </a:r>
          </a:p>
        </p:txBody>
      </p:sp>
      <p:sp>
        <p:nvSpPr>
          <p:cNvPr id="7" name="TextBox 25"/>
          <p:cNvSpPr txBox="1">
            <a:spLocks noChangeArrowheads="1"/>
          </p:cNvSpPr>
          <p:nvPr/>
        </p:nvSpPr>
        <p:spPr bwMode="auto">
          <a:xfrm>
            <a:off x="2209800" y="5756275"/>
            <a:ext cx="3505200" cy="33972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.621 – .577 = </a:t>
            </a:r>
            <a:r>
              <a:rPr lang="en-US" altLang="en-US" sz="1600" u="sng" dirty="0">
                <a:solidFill>
                  <a:srgbClr val="FF0000"/>
                </a:solidFill>
                <a:cs typeface="Arial" charset="0"/>
              </a:rPr>
              <a:t>.044</a:t>
            </a: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8" r="-1538" b="14676"/>
          <a:stretch/>
        </p:blipFill>
        <p:spPr bwMode="auto">
          <a:xfrm>
            <a:off x="533400" y="1447800"/>
            <a:ext cx="7924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5678905" y="3768891"/>
            <a:ext cx="1752600" cy="2022476"/>
          </a:xfrm>
          <a:prstGeom prst="straightConnector1">
            <a:avLst/>
          </a:prstGeom>
          <a:noFill/>
          <a:ln w="19050" cap="flat" cmpd="sng" algn="ctr">
            <a:solidFill>
              <a:srgbClr val="00B0F0"/>
            </a:solidFill>
            <a:prstDash val="solid"/>
            <a:tailEnd type="arrow"/>
          </a:ln>
          <a:effectLst/>
        </p:spPr>
      </p:cxnSp>
    </p:spTree>
    <p:extLst>
      <p:ext uri="{BB962C8B-B14F-4D97-AF65-F5344CB8AC3E}">
        <p14:creationId xmlns:p14="http://schemas.microsoft.com/office/powerpoint/2010/main" val="3280454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Interval Performance (Int_PF)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
        <p:nvSpPr>
          <p:cNvPr id="5" name="TextBox 6"/>
          <p:cNvSpPr txBox="1"/>
          <p:nvPr/>
        </p:nvSpPr>
        <p:spPr>
          <a:xfrm>
            <a:off x="2209800" y="4965867"/>
            <a:ext cx="4114800" cy="381000"/>
          </a:xfrm>
          <a:prstGeom prst="rect">
            <a:avLst/>
          </a:prstGeom>
          <a:noFill/>
          <a:ln w="25400" cmpd="sng">
            <a:solidFill>
              <a:srgbClr val="CC00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MIN(1,MAX(0,MW_Reduction/(Int_Frac*MW_Oblig))) = </a:t>
            </a:r>
            <a:r>
              <a:rPr kumimoji="0" lang="en-US" sz="1100" b="1" i="0" u="sng" strike="noStrike" kern="0" cap="none" spc="0" normalizeH="0" baseline="0" noProof="0" dirty="0">
                <a:ln>
                  <a:noFill/>
                </a:ln>
                <a:solidFill>
                  <a:srgbClr val="FF0000"/>
                </a:solidFill>
                <a:effectLst/>
                <a:uLnTx/>
                <a:uFillTx/>
                <a:latin typeface="Arial"/>
                <a:ea typeface="+mn-ea"/>
                <a:cs typeface="+mn-cs"/>
              </a:rPr>
              <a:t>Int_PF</a:t>
            </a:r>
            <a:r>
              <a:rPr kumimoji="0" lang="en-US" sz="1100" b="0" i="0" u="none" strike="noStrike" kern="0" cap="none" spc="0" normalizeH="0" baseline="0" noProof="0" dirty="0">
                <a:ln>
                  <a:noFill/>
                </a:ln>
                <a:solidFill>
                  <a:srgbClr val="000000"/>
                </a:solidFill>
                <a:effectLst/>
                <a:uLnTx/>
                <a:uFillTx/>
                <a:latin typeface="Arial"/>
                <a:ea typeface="+mn-ea"/>
                <a:cs typeface="+mn-cs"/>
              </a:rPr>
              <a:t> </a:t>
            </a:r>
          </a:p>
        </p:txBody>
      </p:sp>
      <p:sp>
        <p:nvSpPr>
          <p:cNvPr id="6" name="TextBox 19"/>
          <p:cNvSpPr txBox="1">
            <a:spLocks noChangeArrowheads="1"/>
          </p:cNvSpPr>
          <p:nvPr/>
        </p:nvSpPr>
        <p:spPr bwMode="auto">
          <a:xfrm>
            <a:off x="2209800" y="5472113"/>
            <a:ext cx="4114800" cy="276225"/>
          </a:xfrm>
          <a:prstGeom prst="rect">
            <a:avLst/>
          </a:prstGeom>
          <a:noFill/>
          <a:ln w="222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MIN(1,MAX(0,G9/(G4*G10))) = </a:t>
            </a:r>
            <a:r>
              <a:rPr lang="en-US" altLang="en-US" sz="1200" b="1" u="sng" dirty="0">
                <a:solidFill>
                  <a:srgbClr val="FF0000"/>
                </a:solidFill>
                <a:cs typeface="Arial" charset="0"/>
              </a:rPr>
              <a:t>G11</a:t>
            </a:r>
          </a:p>
        </p:txBody>
      </p:sp>
      <p:sp>
        <p:nvSpPr>
          <p:cNvPr id="7" name="TextBox 25"/>
          <p:cNvSpPr txBox="1">
            <a:spLocks noChangeArrowheads="1"/>
          </p:cNvSpPr>
          <p:nvPr/>
        </p:nvSpPr>
        <p:spPr bwMode="auto">
          <a:xfrm>
            <a:off x="2209800" y="5864225"/>
            <a:ext cx="4114800" cy="3079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MIN(1,MAX(0,0.044/(1.0 * 0.275 ))) =  </a:t>
            </a:r>
            <a:r>
              <a:rPr lang="en-US" altLang="en-US" sz="1400" u="sng" dirty="0">
                <a:solidFill>
                  <a:srgbClr val="FF0000"/>
                </a:solidFill>
                <a:cs typeface="Arial" charset="0"/>
              </a:rPr>
              <a:t>0.1605323</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3" t="1437" r="-456" b="10083"/>
          <a:stretch/>
        </p:blipFill>
        <p:spPr bwMode="auto">
          <a:xfrm>
            <a:off x="533400" y="1416050"/>
            <a:ext cx="77724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6324600" y="4343400"/>
            <a:ext cx="1219200" cy="1571792"/>
          </a:xfrm>
          <a:prstGeom prst="straightConnector1">
            <a:avLst/>
          </a:prstGeom>
          <a:noFill/>
          <a:ln w="19050" cap="flat" cmpd="sng" algn="ctr">
            <a:solidFill>
              <a:srgbClr val="CC0000"/>
            </a:solidFill>
            <a:prstDash val="solid"/>
            <a:tailEnd type="arrow"/>
          </a:ln>
          <a:effectLst/>
        </p:spPr>
      </p:cxnSp>
    </p:spTree>
    <p:extLst>
      <p:ext uri="{BB962C8B-B14F-4D97-AF65-F5344CB8AC3E}">
        <p14:creationId xmlns:p14="http://schemas.microsoft.com/office/powerpoint/2010/main" val="1319395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Event Performance (eventpf)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sp>
        <p:nvSpPr>
          <p:cNvPr id="5" name="TextBox 6"/>
          <p:cNvSpPr txBox="1"/>
          <p:nvPr/>
        </p:nvSpPr>
        <p:spPr>
          <a:xfrm>
            <a:off x="2286000" y="4724400"/>
            <a:ext cx="2895600" cy="304800"/>
          </a:xfrm>
          <a:prstGeom prst="rect">
            <a:avLst/>
          </a:prstGeom>
          <a:noFill/>
          <a:ln w="25400" cmpd="sng">
            <a:solidFill>
              <a:srgbClr val="FF33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sum(of all (Int_Wt * Int_PF)) =  </a:t>
            </a:r>
            <a:r>
              <a:rPr kumimoji="0" lang="en-US" sz="1200" b="1" i="0" u="sng" strike="noStrike" kern="0" cap="none" spc="0" normalizeH="0" baseline="0" noProof="0" dirty="0">
                <a:ln>
                  <a:noFill/>
                </a:ln>
                <a:solidFill>
                  <a:srgbClr val="FF0000"/>
                </a:solidFill>
                <a:effectLst/>
                <a:uLnTx/>
                <a:uFillTx/>
                <a:latin typeface="Arial"/>
                <a:ea typeface="+mn-ea"/>
                <a:cs typeface="+mn-cs"/>
              </a:rPr>
              <a:t>eventPF</a:t>
            </a:r>
            <a:r>
              <a:rPr kumimoji="0" lang="en-US" sz="1200" b="0" i="0" u="sng" strike="noStrike" kern="0" cap="none" spc="0" normalizeH="0" baseline="0" noProof="0" dirty="0">
                <a:ln>
                  <a:noFill/>
                </a:ln>
                <a:solidFill>
                  <a:srgbClr val="000000"/>
                </a:solidFill>
                <a:effectLst/>
                <a:uLnTx/>
                <a:uFillTx/>
                <a:latin typeface="Arial"/>
                <a:ea typeface="+mn-ea"/>
                <a:cs typeface="+mn-cs"/>
              </a:rPr>
              <a:t> </a:t>
            </a:r>
          </a:p>
        </p:txBody>
      </p:sp>
      <p:sp>
        <p:nvSpPr>
          <p:cNvPr id="6" name="TextBox 19"/>
          <p:cNvSpPr txBox="1">
            <a:spLocks noChangeArrowheads="1"/>
          </p:cNvSpPr>
          <p:nvPr/>
        </p:nvSpPr>
        <p:spPr bwMode="auto">
          <a:xfrm>
            <a:off x="2286000" y="5154446"/>
            <a:ext cx="1905000" cy="276225"/>
          </a:xfrm>
          <a:prstGeom prst="rect">
            <a:avLst/>
          </a:prstGeom>
          <a:noFill/>
          <a:ln w="222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F5*F11+G5*G11 = </a:t>
            </a:r>
            <a:r>
              <a:rPr lang="en-US" altLang="en-US" sz="1200" b="1" u="sng" dirty="0">
                <a:solidFill>
                  <a:srgbClr val="FF0000"/>
                </a:solidFill>
                <a:cs typeface="Arial" charset="0"/>
              </a:rPr>
              <a:t>D4</a:t>
            </a:r>
          </a:p>
        </p:txBody>
      </p:sp>
      <p:sp>
        <p:nvSpPr>
          <p:cNvPr id="7" name="TextBox 25"/>
          <p:cNvSpPr txBox="1">
            <a:spLocks noChangeArrowheads="1"/>
          </p:cNvSpPr>
          <p:nvPr/>
        </p:nvSpPr>
        <p:spPr bwMode="auto">
          <a:xfrm>
            <a:off x="2286000" y="5546558"/>
            <a:ext cx="4800600" cy="30797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 0.1928251* 1.0 + 0.8071749  * 0.1605323  =  </a:t>
            </a:r>
            <a:r>
              <a:rPr lang="en-US" altLang="en-US" sz="1400" u="sng" dirty="0">
                <a:solidFill>
                  <a:srgbClr val="FF0000"/>
                </a:solidFill>
                <a:cs typeface="Arial" charset="0"/>
              </a:rPr>
              <a:t>0.3224028</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 t="854" r="-1101" b="11538"/>
          <a:stretch/>
        </p:blipFill>
        <p:spPr bwMode="auto">
          <a:xfrm>
            <a:off x="533400" y="1339515"/>
            <a:ext cx="7696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4381500" y="2590801"/>
            <a:ext cx="1562100" cy="2955757"/>
          </a:xfrm>
          <a:prstGeom prst="straightConnector1">
            <a:avLst/>
          </a:prstGeom>
          <a:noFill/>
          <a:ln w="19050" cap="flat" cmpd="sng" algn="ctr">
            <a:solidFill>
              <a:srgbClr val="FF0000"/>
            </a:solidFill>
            <a:prstDash val="solid"/>
            <a:tailEnd type="arrow"/>
          </a:ln>
          <a:effectLst/>
        </p:spPr>
      </p:cxnSp>
    </p:spTree>
    <p:extLst>
      <p:ext uri="{BB962C8B-B14F-4D97-AF65-F5344CB8AC3E}">
        <p14:creationId xmlns:p14="http://schemas.microsoft.com/office/powerpoint/2010/main" val="97286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Review Default Baseline Types</a:t>
            </a:r>
            <a:endParaRPr lang="en-US" b="1" dirty="0">
              <a:solidFill>
                <a:schemeClr val="accent1"/>
              </a:solidFill>
            </a:endParaRPr>
          </a:p>
        </p:txBody>
      </p:sp>
      <p:sp>
        <p:nvSpPr>
          <p:cNvPr id="7" name="Content Placeholder 7"/>
          <p:cNvSpPr txBox="1">
            <a:spLocks/>
          </p:cNvSpPr>
          <p:nvPr/>
        </p:nvSpPr>
        <p:spPr bwMode="auto">
          <a:xfrm>
            <a:off x="457200" y="990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Default Baseline (Drop By) - An estimate of the ERS Load’s level of electric energy usage under “business as usual” conditions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Default Baseline Types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Regression (Reg)</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Middle 8-of-10 (M810)</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Matching Day Pair (MDP)</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sz="1200" kern="0" noProof="0" dirty="0">
                <a:solidFill>
                  <a:srgbClr val="000000"/>
                </a:solidFill>
                <a:latin typeface="Arial"/>
              </a:rPr>
              <a:t>Nearest 20 (</a:t>
            </a:r>
            <a:r>
              <a:rPr lang="en-US" sz="1200" kern="0" noProof="0" dirty="0" err="1">
                <a:solidFill>
                  <a:srgbClr val="000000"/>
                </a:solidFill>
                <a:latin typeface="Arial"/>
              </a:rPr>
              <a:t>Near20</a:t>
            </a:r>
            <a:r>
              <a:rPr lang="en-US" sz="1200" kern="0" noProof="0" dirty="0">
                <a:solidFill>
                  <a:srgbClr val="000000"/>
                </a:solidFill>
                <a:latin typeface="Arial"/>
              </a:rPr>
              <a: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dirty="0">
                <a:ln>
                  <a:noFill/>
                </a:ln>
                <a:solidFill>
                  <a:srgbClr val="000000"/>
                </a:solidFill>
                <a:effectLst/>
                <a:uLnTx/>
                <a:uFillTx/>
                <a:latin typeface="Arial"/>
              </a:rPr>
              <a:t>Mid</a:t>
            </a:r>
            <a:r>
              <a:rPr kumimoji="0" lang="en-US" sz="1200" b="0" i="0" u="none" strike="noStrike" kern="0" cap="none" spc="0" normalizeH="0" dirty="0">
                <a:ln>
                  <a:noFill/>
                </a:ln>
                <a:solidFill>
                  <a:srgbClr val="000000"/>
                </a:solidFill>
                <a:effectLst/>
                <a:uLnTx/>
                <a:uFillTx/>
                <a:latin typeface="Arial"/>
              </a:rPr>
              <a:t> 8 of 10 (</a:t>
            </a:r>
            <a:r>
              <a:rPr kumimoji="0" lang="en-US" sz="1200" b="0" i="0" u="none" strike="noStrike" kern="0" cap="none" spc="0" normalizeH="0" dirty="0" err="1">
                <a:ln>
                  <a:noFill/>
                </a:ln>
                <a:solidFill>
                  <a:srgbClr val="000000"/>
                </a:solidFill>
                <a:effectLst/>
                <a:uLnTx/>
                <a:uFillTx/>
                <a:latin typeface="Arial"/>
              </a:rPr>
              <a:t>Mid8of10</a:t>
            </a:r>
            <a:r>
              <a:rPr kumimoji="0" lang="en-US" sz="1200" b="0" i="0" u="none" strike="noStrike" kern="0" cap="none" spc="0" normalizeH="0" dirty="0">
                <a:ln>
                  <a:noFill/>
                </a:ln>
                <a:solidFill>
                  <a:srgbClr val="000000"/>
                </a:solidFill>
                <a:effectLst/>
                <a:uLnTx/>
                <a:uFillTx/>
                <a:latin typeface="Arial"/>
              </a:rPr>
              <a:t>)</a:t>
            </a:r>
            <a:endParaRPr kumimoji="0" lang="en-US" sz="1200" b="0" i="0" u="none" strike="noStrike" kern="0" cap="none" spc="0" normalizeH="0" baseline="0" noProof="0" dirty="0">
              <a:ln>
                <a:noFill/>
              </a:ln>
              <a:solidFill>
                <a:srgbClr val="000000"/>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Control Group</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QSE specifies: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Capacity Offer (Curtailable MW)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Event/Test the MW amount the Resource will reduce their load by</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Availability 95% of the hours must be at or above this MW level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Alternate Baseline (Drop To) – Available for all Loads but must be used for  Load’s that cannot be accurately baselined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QSE specifies: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Maximum Base Load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Event/Test – Resource is expected to reduce Load to a level at or below this MW value for the duration of an event/test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Availability the Maximum Base Load is subtracted from the Actual Load to determine the Curtailable MW</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Capacity Offer (Curtailable MW)</a:t>
            </a:r>
            <a:endParaRPr kumimoji="0" lang="en-US" sz="1400" b="0" i="0" u="none" strike="noStrike" kern="0" cap="none" spc="0" normalizeH="0" baseline="0" noProof="0" dirty="0">
              <a:ln>
                <a:noFill/>
              </a:ln>
              <a:solidFill>
                <a:srgbClr val="000000"/>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ndParaRPr>
          </a:p>
        </p:txBody>
      </p:sp>
      <p:sp>
        <p:nvSpPr>
          <p:cNvPr id="5" name="Slide Number Placeholder 5">
            <a:extLst>
              <a:ext uri="{FF2B5EF4-FFF2-40B4-BE49-F238E27FC236}">
                <a16:creationId xmlns:a16="http://schemas.microsoft.com/office/drawing/2014/main" id="{11C000AD-0A7A-466E-BCF8-B78E2FBDC242}"/>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4</a:t>
            </a:fld>
            <a:endParaRPr lang="en-US" dirty="0"/>
          </a:p>
        </p:txBody>
      </p:sp>
    </p:spTree>
    <p:extLst>
      <p:ext uri="{BB962C8B-B14F-4D97-AF65-F5344CB8AC3E}">
        <p14:creationId xmlns:p14="http://schemas.microsoft.com/office/powerpoint/2010/main" val="102405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txBox="1">
            <a:spLocks noChangeArrowheads="1"/>
          </p:cNvSpPr>
          <p:nvPr/>
        </p:nvSpPr>
        <p:spPr>
          <a:xfrm>
            <a:off x="1066800" y="1905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en-US" sz="3200" dirty="0"/>
            </a:br>
            <a:r>
              <a:rPr lang="en-US" altLang="en-US" sz="3200" dirty="0"/>
              <a:t> Review Test Results for Alternate Baseline Resources</a:t>
            </a:r>
            <a:br>
              <a:rPr lang="en-US" altLang="en-US" sz="2400" dirty="0"/>
            </a:br>
            <a:endParaRPr lang="en-US" altLang="en-US" sz="2400" dirty="0"/>
          </a:p>
        </p:txBody>
      </p:sp>
    </p:spTree>
    <p:extLst>
      <p:ext uri="{BB962C8B-B14F-4D97-AF65-F5344CB8AC3E}">
        <p14:creationId xmlns:p14="http://schemas.microsoft.com/office/powerpoint/2010/main" val="3786026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62000" y="1430984"/>
            <a:ext cx="7391400" cy="2900321"/>
          </a:xfrm>
          <a:prstGeom prst="rect">
            <a:avLst/>
          </a:prstGeom>
        </p:spPr>
      </p:pic>
      <p:sp>
        <p:nvSpPr>
          <p:cNvPr id="3" name="Title 2"/>
          <p:cNvSpPr>
            <a:spLocks noGrp="1"/>
          </p:cNvSpPr>
          <p:nvPr>
            <p:ph type="title"/>
          </p:nvPr>
        </p:nvSpPr>
        <p:spPr/>
        <p:txBody>
          <a:bodyPr/>
          <a:lstStyle/>
          <a:p>
            <a:r>
              <a:rPr lang="en-US" dirty="0"/>
              <a:t>ERS Test Results - Alternate Baseline</a:t>
            </a:r>
            <a:br>
              <a:rPr lang="en-US" dirty="0"/>
            </a:br>
            <a:r>
              <a:rPr lang="en-US" sz="2400" dirty="0"/>
              <a:t>Adjusted Baseline Estimates (MW_Base_Adj )</a:t>
            </a:r>
          </a:p>
        </p:txBody>
      </p:sp>
      <p:sp>
        <p:nvSpPr>
          <p:cNvPr id="6" name="TextBox 5"/>
          <p:cNvSpPr txBox="1">
            <a:spLocks noChangeArrowheads="1"/>
          </p:cNvSpPr>
          <p:nvPr/>
        </p:nvSpPr>
        <p:spPr bwMode="auto">
          <a:xfrm>
            <a:off x="5029199" y="4978484"/>
            <a:ext cx="3733801" cy="1200329"/>
          </a:xfrm>
          <a:prstGeom prst="rect">
            <a:avLst/>
          </a:prstGeom>
          <a:solidFill>
            <a:schemeClr val="bg1"/>
          </a:solidFill>
          <a:ln w="25400">
            <a:solidFill>
              <a:srgbClr val="92D050"/>
            </a:solidFill>
            <a:prstDash val="dash"/>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i="1" u="sng" dirty="0"/>
              <a:t>Alternate baseline</a:t>
            </a:r>
            <a:r>
              <a:rPr lang="en-US" altLang="en-US" sz="1200" dirty="0"/>
              <a:t> - </a:t>
            </a:r>
            <a:r>
              <a:rPr lang="en-US" altLang="en-US" sz="1200" dirty="0">
                <a:solidFill>
                  <a:srgbClr val="000000"/>
                </a:solidFill>
              </a:rPr>
              <a:t>MW_Base_Adj  for the fi</a:t>
            </a:r>
            <a:r>
              <a:rPr lang="en-US" altLang="en-US" sz="1200" dirty="0"/>
              <a:t>rst  partial interval is determined using one of the default baseline (i.e. Nearest 20 or Mid 8 of 10).</a:t>
            </a:r>
          </a:p>
          <a:p>
            <a:pPr eaLnBrk="1" hangingPunct="1"/>
            <a:r>
              <a:rPr lang="en-US" altLang="en-US" sz="1200" b="1" dirty="0">
                <a:solidFill>
                  <a:srgbClr val="FF0000"/>
                </a:solidFill>
              </a:rPr>
              <a:t>Exception: </a:t>
            </a:r>
            <a:r>
              <a:rPr lang="en-US" altLang="en-US" sz="1200" dirty="0"/>
              <a:t>If the actual load for the first partial interval is less than the maximum base load, the EIPF for that interval shall be set to one. </a:t>
            </a:r>
          </a:p>
        </p:txBody>
      </p:sp>
      <p:cxnSp>
        <p:nvCxnSpPr>
          <p:cNvPr id="7" name="Straight Arrow Connector 6"/>
          <p:cNvCxnSpPr>
            <a:stCxn id="8" idx="3"/>
          </p:cNvCxnSpPr>
          <p:nvPr/>
        </p:nvCxnSpPr>
        <p:spPr>
          <a:xfrm>
            <a:off x="4131942" y="1848520"/>
            <a:ext cx="1476375" cy="3706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93717" y="1747713"/>
            <a:ext cx="1038225" cy="201613"/>
          </a:xfrm>
          <a:prstGeom prst="rect">
            <a:avLst/>
          </a:prstGeom>
          <a:solidFill>
            <a:schemeClr val="bg1"/>
          </a:solidFill>
          <a:ln>
            <a:solidFill>
              <a:srgbClr val="00B050"/>
            </a:solidFill>
          </a:ln>
          <a:effectLst>
            <a:outerShdw blurRad="50800" dist="50800" dir="5400000" algn="ctr" rotWithShape="0">
              <a:srgbClr val="92D050"/>
            </a:outerShdw>
          </a:effectLst>
        </p:spPr>
        <p:txBody>
          <a:bodyPr>
            <a:spAutoFit/>
          </a:bodyPr>
          <a:lstStyle/>
          <a:p>
            <a:pPr>
              <a:defRPr/>
            </a:pPr>
            <a:r>
              <a:rPr lang="en-US" sz="700" dirty="0">
                <a:cs typeface="+mn-cs"/>
              </a:rPr>
              <a:t>First Partial Interval</a:t>
            </a:r>
          </a:p>
        </p:txBody>
      </p:sp>
      <p:sp>
        <p:nvSpPr>
          <p:cNvPr id="9" name="TextBox 6"/>
          <p:cNvSpPr txBox="1"/>
          <p:nvPr/>
        </p:nvSpPr>
        <p:spPr>
          <a:xfrm>
            <a:off x="914400" y="4765675"/>
            <a:ext cx="3581400" cy="409575"/>
          </a:xfrm>
          <a:prstGeom prst="rect">
            <a:avLst/>
          </a:prstGeom>
          <a:solidFill>
            <a:schemeClr val="lt1"/>
          </a:solidFill>
          <a:ln w="25400" cmpd="sng">
            <a:solidFill>
              <a:srgbClr val="92D05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dirty="0"/>
              <a:t>MW_Base_Adj = (MW_Oblig + MW_Max_Base)</a:t>
            </a:r>
          </a:p>
        </p:txBody>
      </p:sp>
      <p:cxnSp>
        <p:nvCxnSpPr>
          <p:cNvPr id="10" name="Straight Arrow Connector 9"/>
          <p:cNvCxnSpPr/>
          <p:nvPr/>
        </p:nvCxnSpPr>
        <p:spPr>
          <a:xfrm flipV="1">
            <a:off x="4495798" y="3276600"/>
            <a:ext cx="2209802" cy="237648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5276850"/>
            <a:ext cx="3581399" cy="276225"/>
          </a:xfrm>
          <a:prstGeom prst="rect">
            <a:avLst/>
          </a:prstGeom>
          <a:noFill/>
          <a:ln w="22225">
            <a:solidFill>
              <a:srgbClr val="92D050"/>
            </a:solidFill>
          </a:ln>
        </p:spPr>
        <p:txBody>
          <a:bodyPr wrap="square">
            <a:spAutoFit/>
          </a:bodyPr>
          <a:lstStyle/>
          <a:p>
            <a:pPr>
              <a:defRPr/>
            </a:pPr>
            <a:r>
              <a:rPr lang="en-US" sz="1200" dirty="0">
                <a:latin typeface="+mn-lt"/>
                <a:cs typeface="+mn-cs"/>
              </a:rPr>
              <a:t>G10 + G11 = G8</a:t>
            </a:r>
          </a:p>
        </p:txBody>
      </p:sp>
      <p:sp>
        <p:nvSpPr>
          <p:cNvPr id="12" name="TextBox 11"/>
          <p:cNvSpPr txBox="1"/>
          <p:nvPr/>
        </p:nvSpPr>
        <p:spPr>
          <a:xfrm>
            <a:off x="914399" y="5637213"/>
            <a:ext cx="3581399" cy="338137"/>
          </a:xfrm>
          <a:prstGeom prst="rect">
            <a:avLst/>
          </a:prstGeom>
          <a:noFill/>
          <a:ln w="19050">
            <a:solidFill>
              <a:srgbClr val="92D050"/>
            </a:solidFill>
          </a:ln>
        </p:spPr>
        <p:txBody>
          <a:bodyPr wrap="square">
            <a:spAutoFit/>
          </a:bodyPr>
          <a:lstStyle/>
          <a:p>
            <a:pPr>
              <a:defRPr/>
            </a:pPr>
            <a:r>
              <a:rPr lang="en-US" sz="1600" dirty="0">
                <a:latin typeface="+mn-lt"/>
                <a:cs typeface="+mn-cs"/>
              </a:rPr>
              <a:t>7.500  + 0.059 = </a:t>
            </a:r>
            <a:r>
              <a:rPr lang="en-US" sz="1600" dirty="0">
                <a:solidFill>
                  <a:srgbClr val="FF0000"/>
                </a:solidFill>
                <a:latin typeface="+mn-lt"/>
                <a:cs typeface="+mn-cs"/>
              </a:rPr>
              <a:t>7.559</a:t>
            </a:r>
          </a:p>
        </p:txBody>
      </p:sp>
      <p:sp>
        <p:nvSpPr>
          <p:cNvPr id="14" name="Slide Number Placeholder 3">
            <a:extLst>
              <a:ext uri="{FF2B5EF4-FFF2-40B4-BE49-F238E27FC236}">
                <a16:creationId xmlns:a16="http://schemas.microsoft.com/office/drawing/2014/main" id="{4C1F3A52-5795-4D14-B138-471E25A60AFC}"/>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4132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46379" y="1458516"/>
            <a:ext cx="7927442" cy="3062287"/>
          </a:xfrm>
          <a:prstGeom prst="rect">
            <a:avLst/>
          </a:prstGeom>
        </p:spPr>
      </p:pic>
      <p:sp>
        <p:nvSpPr>
          <p:cNvPr id="2" name="Title 1"/>
          <p:cNvSpPr>
            <a:spLocks noGrp="1"/>
          </p:cNvSpPr>
          <p:nvPr>
            <p:ph type="title"/>
          </p:nvPr>
        </p:nvSpPr>
        <p:spPr/>
        <p:txBody>
          <a:bodyPr/>
          <a:lstStyle/>
          <a:p>
            <a:r>
              <a:rPr lang="en-US" dirty="0"/>
              <a:t>ERS Test Results - Alternate Baseline</a:t>
            </a:r>
            <a:br>
              <a:rPr lang="en-US" dirty="0"/>
            </a:br>
            <a:r>
              <a:rPr lang="en-US" sz="2400" dirty="0"/>
              <a:t>MW Reduction (MW_Reduction)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dirty="0"/>
          </a:p>
        </p:txBody>
      </p:sp>
      <p:sp>
        <p:nvSpPr>
          <p:cNvPr id="5" name="TextBox 6"/>
          <p:cNvSpPr txBox="1"/>
          <p:nvPr/>
        </p:nvSpPr>
        <p:spPr>
          <a:xfrm>
            <a:off x="2514600" y="4724400"/>
            <a:ext cx="3429000" cy="409575"/>
          </a:xfrm>
          <a:prstGeom prst="rect">
            <a:avLst/>
          </a:prstGeom>
          <a:noFill/>
          <a:ln w="25400" cmpd="sng">
            <a:solidFill>
              <a:srgbClr val="00B0F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MW_Reduction = (MW_Base_Adj - MW_Actual)</a:t>
            </a:r>
          </a:p>
        </p:txBody>
      </p:sp>
      <p:sp>
        <p:nvSpPr>
          <p:cNvPr id="6" name="TextBox 19"/>
          <p:cNvSpPr txBox="1">
            <a:spLocks noChangeArrowheads="1"/>
          </p:cNvSpPr>
          <p:nvPr/>
        </p:nvSpPr>
        <p:spPr bwMode="auto">
          <a:xfrm>
            <a:off x="2514600" y="5270499"/>
            <a:ext cx="3429000" cy="277813"/>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MW_Reduction = G8 – G6 = G9</a:t>
            </a:r>
          </a:p>
        </p:txBody>
      </p:sp>
      <p:sp>
        <p:nvSpPr>
          <p:cNvPr id="7" name="TextBox 25"/>
          <p:cNvSpPr txBox="1">
            <a:spLocks noChangeArrowheads="1"/>
          </p:cNvSpPr>
          <p:nvPr/>
        </p:nvSpPr>
        <p:spPr bwMode="auto">
          <a:xfrm>
            <a:off x="2505074" y="5656262"/>
            <a:ext cx="3438525" cy="33972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7.559 – 1.749 = </a:t>
            </a:r>
            <a:r>
              <a:rPr lang="en-US" altLang="en-US" sz="1600" dirty="0">
                <a:solidFill>
                  <a:srgbClr val="FF0000"/>
                </a:solidFill>
                <a:cs typeface="Arial" charset="0"/>
              </a:rPr>
              <a:t>5.810</a:t>
            </a:r>
          </a:p>
        </p:txBody>
      </p:sp>
      <p:cxnSp>
        <p:nvCxnSpPr>
          <p:cNvPr id="9" name="Straight Arrow Connector 8"/>
          <p:cNvCxnSpPr>
            <a:stCxn id="7" idx="3"/>
          </p:cNvCxnSpPr>
          <p:nvPr/>
        </p:nvCxnSpPr>
        <p:spPr>
          <a:xfrm flipV="1">
            <a:off x="5943599" y="3657600"/>
            <a:ext cx="838201" cy="2168525"/>
          </a:xfrm>
          <a:prstGeom prst="straightConnector1">
            <a:avLst/>
          </a:prstGeom>
          <a:noFill/>
          <a:ln w="19050" cap="flat" cmpd="sng" algn="ctr">
            <a:solidFill>
              <a:srgbClr val="00B0F0"/>
            </a:solidFill>
            <a:prstDash val="solid"/>
            <a:tailEnd type="arrow"/>
          </a:ln>
          <a:effectLst/>
        </p:spPr>
      </p:cxnSp>
      <p:sp>
        <p:nvSpPr>
          <p:cNvPr id="14" name="Rectangle 13"/>
          <p:cNvSpPr/>
          <p:nvPr/>
        </p:nvSpPr>
        <p:spPr>
          <a:xfrm>
            <a:off x="6736080" y="2735579"/>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36080" y="3207543"/>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36080" y="3454003"/>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0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Alternate Baseline</a:t>
            </a:r>
            <a:br>
              <a:rPr lang="en-US" dirty="0"/>
            </a:br>
            <a:r>
              <a:rPr lang="en-US" sz="2400" dirty="0"/>
              <a:t>Interval Performance (Int_PF)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dirty="0"/>
          </a:p>
        </p:txBody>
      </p:sp>
      <p:sp>
        <p:nvSpPr>
          <p:cNvPr id="5" name="TextBox 6"/>
          <p:cNvSpPr txBox="1"/>
          <p:nvPr/>
        </p:nvSpPr>
        <p:spPr>
          <a:xfrm>
            <a:off x="1143000" y="4800600"/>
            <a:ext cx="4419600" cy="409575"/>
          </a:xfrm>
          <a:prstGeom prst="rect">
            <a:avLst/>
          </a:prstGeom>
          <a:noFill/>
          <a:ln w="25400" cmpd="sng">
            <a:solidFill>
              <a:srgbClr val="CC00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Int_PF = MIN(1,MAX(0,MW_Reduction/(Int_Frac*MW_Oblig)))</a:t>
            </a:r>
          </a:p>
        </p:txBody>
      </p:sp>
      <p:sp>
        <p:nvSpPr>
          <p:cNvPr id="6" name="TextBox 19"/>
          <p:cNvSpPr txBox="1">
            <a:spLocks noChangeArrowheads="1"/>
          </p:cNvSpPr>
          <p:nvPr/>
        </p:nvSpPr>
        <p:spPr bwMode="auto">
          <a:xfrm>
            <a:off x="1143000" y="5310188"/>
            <a:ext cx="4419600" cy="277812"/>
          </a:xfrm>
          <a:prstGeom prst="rect">
            <a:avLst/>
          </a:prstGeom>
          <a:noFill/>
          <a:ln w="222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MIN(1,MAX(0,G9/(G4*G10))) = G12</a:t>
            </a:r>
          </a:p>
        </p:txBody>
      </p:sp>
      <p:sp>
        <p:nvSpPr>
          <p:cNvPr id="7" name="TextBox 25"/>
          <p:cNvSpPr txBox="1">
            <a:spLocks noChangeArrowheads="1"/>
          </p:cNvSpPr>
          <p:nvPr/>
        </p:nvSpPr>
        <p:spPr bwMode="auto">
          <a:xfrm>
            <a:off x="1143000" y="5703888"/>
            <a:ext cx="4419600" cy="3079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MIN(1,MAX(0,5.810/(1.0 * 7.500 ))) =  </a:t>
            </a:r>
            <a:r>
              <a:rPr lang="en-US" altLang="en-US" sz="1400" dirty="0">
                <a:solidFill>
                  <a:srgbClr val="FF0000"/>
                </a:solidFill>
                <a:cs typeface="Arial" charset="0"/>
              </a:rPr>
              <a:t>0.7746666</a:t>
            </a:r>
          </a:p>
        </p:txBody>
      </p:sp>
      <p:cxnSp>
        <p:nvCxnSpPr>
          <p:cNvPr id="9" name="Straight Arrow Connector 8"/>
          <p:cNvCxnSpPr/>
          <p:nvPr/>
        </p:nvCxnSpPr>
        <p:spPr>
          <a:xfrm flipV="1">
            <a:off x="5562600" y="4410869"/>
            <a:ext cx="1219200" cy="1293019"/>
          </a:xfrm>
          <a:prstGeom prst="straightConnector1">
            <a:avLst/>
          </a:prstGeom>
          <a:noFill/>
          <a:ln w="19050" cap="flat" cmpd="sng" algn="ctr">
            <a:solidFill>
              <a:srgbClr val="CC0000"/>
            </a:solidFill>
            <a:prstDash val="solid"/>
            <a:tailEnd type="arrow"/>
          </a:ln>
          <a:effectLst/>
        </p:spPr>
      </p:cxnSp>
      <p:pic>
        <p:nvPicPr>
          <p:cNvPr id="3" name="Picture 2"/>
          <p:cNvPicPr>
            <a:picLocks noChangeAspect="1"/>
          </p:cNvPicPr>
          <p:nvPr/>
        </p:nvPicPr>
        <p:blipFill>
          <a:blip r:embed="rId2"/>
          <a:stretch>
            <a:fillRect/>
          </a:stretch>
        </p:blipFill>
        <p:spPr>
          <a:xfrm>
            <a:off x="685800" y="1486695"/>
            <a:ext cx="7586662" cy="2957233"/>
          </a:xfrm>
          <a:prstGeom prst="rect">
            <a:avLst/>
          </a:prstGeom>
        </p:spPr>
      </p:pic>
      <p:sp>
        <p:nvSpPr>
          <p:cNvPr id="11" name="Rectangle 10"/>
          <p:cNvSpPr/>
          <p:nvPr/>
        </p:nvSpPr>
        <p:spPr>
          <a:xfrm>
            <a:off x="6492240" y="22098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15100" y="343030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15100" y="3657618"/>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70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375261"/>
            <a:ext cx="8110537" cy="3168316"/>
          </a:xfrm>
          <a:prstGeom prst="rect">
            <a:avLst/>
          </a:prstGeom>
        </p:spPr>
      </p:pic>
      <p:sp>
        <p:nvSpPr>
          <p:cNvPr id="2" name="Title 1"/>
          <p:cNvSpPr>
            <a:spLocks noGrp="1"/>
          </p:cNvSpPr>
          <p:nvPr>
            <p:ph type="title"/>
          </p:nvPr>
        </p:nvSpPr>
        <p:spPr/>
        <p:txBody>
          <a:bodyPr/>
          <a:lstStyle/>
          <a:p>
            <a:r>
              <a:rPr lang="en-US" dirty="0"/>
              <a:t>ERS Test Results - Alternate Baseline</a:t>
            </a:r>
            <a:br>
              <a:rPr lang="en-US" dirty="0"/>
            </a:br>
            <a:r>
              <a:rPr lang="en-US" sz="2400" dirty="0"/>
              <a:t>Test/Event Performance (eventpf)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dirty="0"/>
          </a:p>
        </p:txBody>
      </p:sp>
      <p:sp>
        <p:nvSpPr>
          <p:cNvPr id="5" name="TextBox 6"/>
          <p:cNvSpPr txBox="1"/>
          <p:nvPr/>
        </p:nvSpPr>
        <p:spPr>
          <a:xfrm>
            <a:off x="1143000" y="4724400"/>
            <a:ext cx="2895600" cy="328863"/>
          </a:xfrm>
          <a:prstGeom prst="rect">
            <a:avLst/>
          </a:prstGeom>
          <a:noFill/>
          <a:ln w="19050" cmpd="sng">
            <a:solidFill>
              <a:srgbClr val="FF33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EventPF =  sum(of all (Int_Wt * Int_PF))</a:t>
            </a:r>
          </a:p>
        </p:txBody>
      </p:sp>
      <p:sp>
        <p:nvSpPr>
          <p:cNvPr id="6" name="TextBox 19"/>
          <p:cNvSpPr txBox="1">
            <a:spLocks noChangeArrowheads="1"/>
          </p:cNvSpPr>
          <p:nvPr/>
        </p:nvSpPr>
        <p:spPr bwMode="auto">
          <a:xfrm>
            <a:off x="1143000" y="5170488"/>
            <a:ext cx="2895600" cy="27622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F5*F12+G5*G12+H5*H12 = D4</a:t>
            </a:r>
          </a:p>
        </p:txBody>
      </p:sp>
      <p:sp>
        <p:nvSpPr>
          <p:cNvPr id="7" name="TextBox 25"/>
          <p:cNvSpPr txBox="1">
            <a:spLocks noChangeArrowheads="1"/>
          </p:cNvSpPr>
          <p:nvPr/>
        </p:nvSpPr>
        <p:spPr bwMode="auto">
          <a:xfrm>
            <a:off x="1143000" y="5562600"/>
            <a:ext cx="6400800" cy="307777"/>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0.0816327* 1.0 + .04591837 *.7746666 +.04591837 * .0751666 =  </a:t>
            </a:r>
            <a:r>
              <a:rPr lang="en-US" altLang="en-US" sz="1400" dirty="0">
                <a:solidFill>
                  <a:srgbClr val="FF0000"/>
                </a:solidFill>
                <a:cs typeface="Arial" charset="0"/>
              </a:rPr>
              <a:t>0.7978826</a:t>
            </a:r>
          </a:p>
        </p:txBody>
      </p:sp>
      <p:cxnSp>
        <p:nvCxnSpPr>
          <p:cNvPr id="9" name="Straight Arrow Connector 8"/>
          <p:cNvCxnSpPr/>
          <p:nvPr/>
        </p:nvCxnSpPr>
        <p:spPr>
          <a:xfrm flipH="1" flipV="1">
            <a:off x="4038600" y="2438400"/>
            <a:ext cx="2667000" cy="3124200"/>
          </a:xfrm>
          <a:prstGeom prst="straightConnector1">
            <a:avLst/>
          </a:prstGeom>
          <a:noFill/>
          <a:ln w="19050" cap="flat" cmpd="sng" algn="ctr">
            <a:solidFill>
              <a:srgbClr val="FF0000"/>
            </a:solidFill>
            <a:prstDash val="solid"/>
            <a:tailEnd type="arrow"/>
          </a:ln>
          <a:effectLst/>
        </p:spPr>
      </p:cxnSp>
      <p:sp>
        <p:nvSpPr>
          <p:cNvPr id="10" name="Rectangle 9"/>
          <p:cNvSpPr/>
          <p:nvPr/>
        </p:nvSpPr>
        <p:spPr>
          <a:xfrm>
            <a:off x="5715000" y="24384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14160" y="244696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20940" y="244696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15000" y="4258631"/>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4160" y="42672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20940" y="42672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22098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46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431530" cy="549067"/>
          </a:xfrm>
        </p:spPr>
        <p:txBody>
          <a:bodyPr/>
          <a:lstStyle/>
          <a:p>
            <a:r>
              <a:rPr lang="en-US" dirty="0"/>
              <a:t>ERS Test Performance Factor (ERSTESTPF)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dirty="0"/>
          </a:p>
        </p:txBody>
      </p:sp>
      <p:sp>
        <p:nvSpPr>
          <p:cNvPr id="28" name="TextBox 1"/>
          <p:cNvSpPr txBox="1">
            <a:spLocks noChangeArrowheads="1"/>
          </p:cNvSpPr>
          <p:nvPr/>
        </p:nvSpPr>
        <p:spPr bwMode="auto">
          <a:xfrm>
            <a:off x="457199" y="3707770"/>
            <a:ext cx="835533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FontTx/>
              <a:buNone/>
            </a:pPr>
            <a:r>
              <a:rPr lang="en-US" altLang="en-US" sz="1800" b="0" dirty="0">
                <a:solidFill>
                  <a:srgbClr val="000000"/>
                </a:solidFill>
                <a:cs typeface="Arial" charset="0"/>
              </a:rPr>
              <a:t>* </a:t>
            </a:r>
            <a:r>
              <a:rPr lang="en-US" altLang="en-US" sz="1400" b="0" dirty="0">
                <a:solidFill>
                  <a:srgbClr val="000000"/>
                </a:solidFill>
                <a:cs typeface="Arial" charset="0"/>
              </a:rPr>
              <a:t>Testing – ERSTESTPF will be set to 1 if the Resource subsequently passes an event during the SCT</a:t>
            </a:r>
          </a:p>
        </p:txBody>
      </p:sp>
      <p:grpSp>
        <p:nvGrpSpPr>
          <p:cNvPr id="53" name="Group 52"/>
          <p:cNvGrpSpPr/>
          <p:nvPr/>
        </p:nvGrpSpPr>
        <p:grpSpPr>
          <a:xfrm>
            <a:off x="549441" y="4322258"/>
            <a:ext cx="2971800" cy="1295400"/>
            <a:chOff x="381000" y="3429000"/>
            <a:chExt cx="2971800" cy="1295400"/>
          </a:xfrm>
        </p:grpSpPr>
        <p:cxnSp>
          <p:nvCxnSpPr>
            <p:cNvPr id="27" name="Straight Arrow Connector 26"/>
            <p:cNvCxnSpPr/>
            <p:nvPr/>
          </p:nvCxnSpPr>
          <p:spPr>
            <a:xfrm flipV="1">
              <a:off x="2133600" y="4159250"/>
              <a:ext cx="0" cy="215900"/>
            </a:xfrm>
            <a:prstGeom prst="straightConnector1">
              <a:avLst/>
            </a:prstGeom>
            <a:noFill/>
            <a:ln w="9525" cap="flat" cmpd="sng" algn="ctr">
              <a:solidFill>
                <a:srgbClr val="2D2D8A"/>
              </a:solidFill>
              <a:prstDash val="solid"/>
              <a:tailEnd type="arrow"/>
            </a:ln>
            <a:effectLst/>
          </p:spPr>
        </p:cxnSp>
        <p:sp>
          <p:nvSpPr>
            <p:cNvPr id="29" name="TextBox 28"/>
            <p:cNvSpPr txBox="1"/>
            <p:nvPr/>
          </p:nvSpPr>
          <p:spPr>
            <a:xfrm>
              <a:off x="1652597" y="4400550"/>
              <a:ext cx="1516053" cy="261610"/>
            </a:xfrm>
            <a:prstGeom prst="rect">
              <a:avLst/>
            </a:prstGeom>
            <a:noFill/>
            <a:ln w="12700">
              <a:solidFill>
                <a:srgbClr val="333399">
                  <a:satMod val="140000"/>
                </a:srgbClr>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Payment Reduction </a:t>
              </a:r>
            </a:p>
          </p:txBody>
        </p:sp>
        <p:graphicFrame>
          <p:nvGraphicFramePr>
            <p:cNvPr id="30" name="Diagram 29"/>
            <p:cNvGraphicFramePr/>
            <p:nvPr/>
          </p:nvGraphicFramePr>
          <p:xfrm>
            <a:off x="685800" y="3822700"/>
            <a:ext cx="1828800" cy="30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p:cNvSpPr txBox="1">
              <a:spLocks noChangeArrowheads="1"/>
            </p:cNvSpPr>
            <p:nvPr/>
          </p:nvSpPr>
          <p:spPr bwMode="auto">
            <a:xfrm>
              <a:off x="381000" y="34417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 </a:t>
              </a:r>
              <a:r>
                <a:rPr lang="en-US" altLang="en-US" sz="1200" b="1" dirty="0">
                  <a:solidFill>
                    <a:srgbClr val="000000"/>
                  </a:solidFill>
                  <a:cs typeface="Arial" charset="0"/>
                </a:rPr>
                <a:t>Example1: Standard Contract Term 1</a:t>
              </a:r>
            </a:p>
          </p:txBody>
        </p:sp>
        <p:sp>
          <p:nvSpPr>
            <p:cNvPr id="33" name="Flowchart: Process 32"/>
            <p:cNvSpPr/>
            <p:nvPr/>
          </p:nvSpPr>
          <p:spPr>
            <a:xfrm>
              <a:off x="457200" y="3429000"/>
              <a:ext cx="2895599" cy="1295400"/>
            </a:xfrm>
            <a:prstGeom prst="flowChartProcess">
              <a:avLst/>
            </a:prstGeom>
            <a:noFill/>
            <a:ln w="25400" cap="flat" cmpd="sng" algn="ctr">
              <a:solidFill>
                <a:srgbClr val="9FC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2" name="Group 51"/>
          <p:cNvGrpSpPr/>
          <p:nvPr/>
        </p:nvGrpSpPr>
        <p:grpSpPr>
          <a:xfrm>
            <a:off x="3581400" y="5016081"/>
            <a:ext cx="5231131" cy="1384719"/>
            <a:chOff x="3652519" y="4863681"/>
            <a:chExt cx="5231131" cy="1384719"/>
          </a:xfrm>
        </p:grpSpPr>
        <p:grpSp>
          <p:nvGrpSpPr>
            <p:cNvPr id="51" name="Group 50"/>
            <p:cNvGrpSpPr/>
            <p:nvPr/>
          </p:nvGrpSpPr>
          <p:grpSpPr>
            <a:xfrm>
              <a:off x="3652519" y="4863681"/>
              <a:ext cx="5231131" cy="1384719"/>
              <a:chOff x="3652519" y="4863681"/>
              <a:chExt cx="5231131" cy="1384719"/>
            </a:xfrm>
          </p:grpSpPr>
          <p:sp>
            <p:nvSpPr>
              <p:cNvPr id="35" name="TextBox 37"/>
              <p:cNvSpPr txBox="1">
                <a:spLocks noChangeArrowheads="1"/>
              </p:cNvSpPr>
              <p:nvPr/>
            </p:nvSpPr>
            <p:spPr bwMode="auto">
              <a:xfrm>
                <a:off x="3652519" y="4863681"/>
                <a:ext cx="5231130" cy="3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charset="0"/>
                    <a:cs typeface="Arial" charset="0"/>
                  </a:rPr>
                  <a:t> </a:t>
                </a:r>
                <a:r>
                  <a:rPr kumimoji="0" lang="en-US" altLang="en-US" sz="1200" b="1" i="0" u="none" strike="noStrike" kern="0" cap="none" spc="0" normalizeH="0" baseline="0" noProof="0" dirty="0">
                    <a:ln>
                      <a:noFill/>
                    </a:ln>
                    <a:solidFill>
                      <a:srgbClr val="000000"/>
                    </a:solidFill>
                    <a:effectLst/>
                    <a:uLnTx/>
                    <a:uFillTx/>
                    <a:latin typeface="Arial" charset="0"/>
                    <a:cs typeface="Arial" charset="0"/>
                  </a:rPr>
                  <a:t>Example 2: Standard Contract Term 1        Standard Contract Term 2</a:t>
                </a:r>
              </a:p>
            </p:txBody>
          </p:sp>
          <p:sp>
            <p:nvSpPr>
              <p:cNvPr id="37" name="Rectangle 36"/>
              <p:cNvSpPr/>
              <p:nvPr/>
            </p:nvSpPr>
            <p:spPr bwMode="auto">
              <a:xfrm>
                <a:off x="3733800" y="4881563"/>
                <a:ext cx="5149850" cy="1366837"/>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40" name="Straight Arrow Connector 39"/>
            <p:cNvCxnSpPr>
              <a:endCxn id="43" idx="3"/>
            </p:cNvCxnSpPr>
            <p:nvPr/>
          </p:nvCxnSpPr>
          <p:spPr bwMode="auto">
            <a:xfrm flipH="1" flipV="1">
              <a:off x="8487085" y="5397511"/>
              <a:ext cx="268288" cy="190500"/>
            </a:xfrm>
            <a:prstGeom prst="straightConnector1">
              <a:avLst/>
            </a:prstGeom>
            <a:noFill/>
            <a:ln w="9525" cap="flat" cmpd="sng" algn="ctr">
              <a:solidFill>
                <a:srgbClr val="2D2D8A"/>
              </a:solidFill>
              <a:prstDash val="solid"/>
              <a:tailEnd type="arrow"/>
            </a:ln>
            <a:effectLst/>
          </p:spPr>
        </p:cxnSp>
        <p:graphicFrame>
          <p:nvGraphicFramePr>
            <p:cNvPr id="41" name="Diagram 40"/>
            <p:cNvGraphicFramePr/>
            <p:nvPr/>
          </p:nvGraphicFramePr>
          <p:xfrm>
            <a:off x="4267200" y="5284521"/>
            <a:ext cx="1782391" cy="306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2" name="TextBox 41"/>
            <p:cNvSpPr txBox="1"/>
            <p:nvPr/>
          </p:nvSpPr>
          <p:spPr bwMode="auto">
            <a:xfrm>
              <a:off x="4315509" y="5894053"/>
              <a:ext cx="1768475" cy="246063"/>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Payment Reduction SCT1 </a:t>
              </a:r>
            </a:p>
          </p:txBody>
        </p:sp>
        <p:graphicFrame>
          <p:nvGraphicFramePr>
            <p:cNvPr id="43" name="Diagram 42"/>
            <p:cNvGraphicFramePr/>
            <p:nvPr/>
          </p:nvGraphicFramePr>
          <p:xfrm>
            <a:off x="6705600" y="5245134"/>
            <a:ext cx="1782391" cy="3061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TextBox 43"/>
            <p:cNvSpPr txBox="1"/>
            <p:nvPr/>
          </p:nvSpPr>
          <p:spPr bwMode="auto">
            <a:xfrm>
              <a:off x="6758298" y="5892811"/>
              <a:ext cx="1770062" cy="246062"/>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Payment Reduction SCT2 </a:t>
              </a:r>
            </a:p>
          </p:txBody>
        </p:sp>
        <p:cxnSp>
          <p:nvCxnSpPr>
            <p:cNvPr id="45" name="Straight Connector 44"/>
            <p:cNvCxnSpPr/>
            <p:nvPr/>
          </p:nvCxnSpPr>
          <p:spPr bwMode="auto">
            <a:xfrm flipV="1">
              <a:off x="6477000" y="5217413"/>
              <a:ext cx="0" cy="974725"/>
            </a:xfrm>
            <a:prstGeom prst="line">
              <a:avLst/>
            </a:prstGeom>
            <a:noFill/>
            <a:ln w="15875" cap="flat" cmpd="sng" algn="ctr">
              <a:solidFill>
                <a:srgbClr val="DAEDEF">
                  <a:lumMod val="50000"/>
                </a:srgbClr>
              </a:solidFill>
              <a:prstDash val="solid"/>
            </a:ln>
            <a:effectLst/>
          </p:spPr>
        </p:cxnSp>
        <p:sp>
          <p:nvSpPr>
            <p:cNvPr id="46" name="TextBox 45"/>
            <p:cNvSpPr txBox="1"/>
            <p:nvPr/>
          </p:nvSpPr>
          <p:spPr bwMode="auto">
            <a:xfrm>
              <a:off x="7380598" y="5588011"/>
              <a:ext cx="1414462" cy="246062"/>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No test for one year  </a:t>
              </a:r>
            </a:p>
          </p:txBody>
        </p:sp>
        <p:cxnSp>
          <p:nvCxnSpPr>
            <p:cNvPr id="47" name="Straight Arrow Connector 46"/>
            <p:cNvCxnSpPr/>
            <p:nvPr/>
          </p:nvCxnSpPr>
          <p:spPr bwMode="auto">
            <a:xfrm flipV="1">
              <a:off x="5552171" y="5583237"/>
              <a:ext cx="0" cy="319088"/>
            </a:xfrm>
            <a:prstGeom prst="straightConnector1">
              <a:avLst/>
            </a:prstGeom>
            <a:noFill/>
            <a:ln w="9525" cap="flat" cmpd="sng" algn="ctr">
              <a:solidFill>
                <a:srgbClr val="2D2D8A"/>
              </a:solidFill>
              <a:prstDash val="solid"/>
              <a:tailEnd type="arrow"/>
            </a:ln>
            <a:effectLst/>
          </p:spPr>
        </p:cxnSp>
        <p:cxnSp>
          <p:nvCxnSpPr>
            <p:cNvPr id="48" name="Straight Arrow Connector 47"/>
            <p:cNvCxnSpPr/>
            <p:nvPr/>
          </p:nvCxnSpPr>
          <p:spPr bwMode="auto">
            <a:xfrm flipV="1">
              <a:off x="7078973" y="5573723"/>
              <a:ext cx="0" cy="319088"/>
            </a:xfrm>
            <a:prstGeom prst="straightConnector1">
              <a:avLst/>
            </a:prstGeom>
            <a:noFill/>
            <a:ln w="9525" cap="flat" cmpd="sng" algn="ctr">
              <a:solidFill>
                <a:srgbClr val="2D2D8A"/>
              </a:solidFill>
              <a:prstDash val="solid"/>
              <a:tailEnd type="arrow"/>
            </a:ln>
            <a:effectLst/>
          </p:spPr>
        </p:cxnSp>
      </p:grpSp>
      <p:pic>
        <p:nvPicPr>
          <p:cNvPr id="3" name="Picture 2"/>
          <p:cNvPicPr>
            <a:picLocks noChangeAspect="1"/>
          </p:cNvPicPr>
          <p:nvPr/>
        </p:nvPicPr>
        <p:blipFill>
          <a:blip r:embed="rId17"/>
          <a:stretch>
            <a:fillRect/>
          </a:stretch>
        </p:blipFill>
        <p:spPr>
          <a:xfrm>
            <a:off x="381000" y="762000"/>
            <a:ext cx="8342942" cy="2977406"/>
          </a:xfrm>
          <a:prstGeom prst="rect">
            <a:avLst/>
          </a:prstGeom>
        </p:spPr>
      </p:pic>
    </p:spTree>
    <p:extLst>
      <p:ext uri="{BB962C8B-B14F-4D97-AF65-F5344CB8AC3E}">
        <p14:creationId xmlns:p14="http://schemas.microsoft.com/office/powerpoint/2010/main" val="203549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Level Event Performance (ERSEPF)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5925"/>
            <a:ext cx="8305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474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Test/Event Performance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dirty="0"/>
          </a:p>
        </p:txBody>
      </p:sp>
      <p:sp>
        <p:nvSpPr>
          <p:cNvPr id="5" name="Content Placeholder 2"/>
          <p:cNvSpPr txBox="1">
            <a:spLocks/>
          </p:cNvSpPr>
          <p:nvPr/>
        </p:nvSpPr>
        <p:spPr bwMode="auto">
          <a:xfrm>
            <a:off x="533400" y="1371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a:ea typeface="+mn-ea"/>
                <a:cs typeface="+mn-cs"/>
              </a:rPr>
              <a:t>Baseline error is larger than Offer MW amount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rPr>
              <a:t>Can occur when the premise level load is much larger than the load being curtailed</a:t>
            </a:r>
          </a:p>
          <a:p>
            <a:pPr eaLnBrk="1" hangingPunct="1"/>
            <a:r>
              <a:rPr kumimoji="0" lang="en-US" altLang="en-US" sz="1800" b="0" i="0" u="none" strike="noStrike" kern="0" cap="none" spc="0" normalizeH="0" baseline="0" noProof="0" dirty="0">
                <a:ln>
                  <a:noFill/>
                </a:ln>
                <a:solidFill>
                  <a:srgbClr val="000000"/>
                </a:solidFill>
                <a:effectLst/>
                <a:uLnTx/>
                <a:uFillTx/>
                <a:latin typeface="Arial"/>
              </a:rPr>
              <a:t>Options to Improve Accuracy: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Sub-meter the load being curtailed and offer on an Alternate baseline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De-rate Offer based on ERID kW confidence amount</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a:ea typeface="+mn-ea"/>
                <a:cs typeface="+mn-cs"/>
              </a:rPr>
              <a:t>Baseline error when entire load is being curtailed</a:t>
            </a:r>
          </a:p>
          <a:p>
            <a:pPr marL="0" indent="0" eaLnBrk="1" hangingPunct="1">
              <a:buNone/>
            </a:pPr>
            <a:r>
              <a:rPr lang="en-US" altLang="en-US" sz="1800" b="0" kern="0" dirty="0">
                <a:solidFill>
                  <a:srgbClr val="000000"/>
                </a:solidFill>
                <a:latin typeface="Arial"/>
              </a:rPr>
              <a:t>Can occur when a backup generator is being used to offset the entire load</a:t>
            </a:r>
          </a:p>
          <a:p>
            <a:pPr marL="342900" marR="0" lvl="1" indent="-342900" eaLnBrk="1" hangingPunct="1">
              <a:lnSpc>
                <a:spcPct val="100000"/>
              </a:lnSpc>
              <a:buClrTx/>
              <a:buSzTx/>
              <a:buFontTx/>
              <a:buChar char="•"/>
              <a:tabLst/>
              <a:defRPr/>
            </a:pPr>
            <a:r>
              <a:rPr lang="en-US" altLang="en-US" sz="1800" kern="0" dirty="0">
                <a:solidFill>
                  <a:srgbClr val="000000"/>
                </a:solidFill>
                <a:latin typeface="Arial"/>
              </a:rPr>
              <a:t>Options to Improve Accuracy: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De-rate Offer based on ERID kW confidence amount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270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95400" y="24384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Standard Contract Term (SCT) QSE Level Availability Results</a:t>
            </a:r>
            <a:br>
              <a:rPr lang="en-US" altLang="en-US" sz="2400" dirty="0"/>
            </a:br>
            <a:endParaRPr lang="en-US" altLang="en-US" sz="2400" dirty="0"/>
          </a:p>
        </p:txBody>
      </p:sp>
    </p:spTree>
    <p:extLst>
      <p:ext uri="{BB962C8B-B14F-4D97-AF65-F5344CB8AC3E}">
        <p14:creationId xmlns:p14="http://schemas.microsoft.com/office/powerpoint/2010/main" val="2034067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E9EEF4-FC50-46C3-B6E3-32421192F526}"/>
              </a:ext>
            </a:extLst>
          </p:cNvPr>
          <p:cNvPicPr>
            <a:picLocks noChangeAspect="1"/>
          </p:cNvPicPr>
          <p:nvPr/>
        </p:nvPicPr>
        <p:blipFill>
          <a:blip r:embed="rId2"/>
          <a:stretch>
            <a:fillRect/>
          </a:stretch>
        </p:blipFill>
        <p:spPr>
          <a:xfrm>
            <a:off x="3047554" y="4570417"/>
            <a:ext cx="3022487" cy="1833461"/>
          </a:xfrm>
          <a:prstGeom prst="rect">
            <a:avLst/>
          </a:prstGeom>
        </p:spPr>
      </p:pic>
      <p:sp>
        <p:nvSpPr>
          <p:cNvPr id="3" name="Title 2"/>
          <p:cNvSpPr>
            <a:spLocks noGrp="1"/>
          </p:cNvSpPr>
          <p:nvPr>
            <p:ph type="title"/>
          </p:nvPr>
        </p:nvSpPr>
        <p:spPr/>
        <p:txBody>
          <a:bodyPr/>
          <a:lstStyle/>
          <a:p>
            <a:r>
              <a:rPr lang="en-US" dirty="0"/>
              <a:t>QSE Portfolio Level Availability Results</a:t>
            </a:r>
          </a:p>
        </p:txBody>
      </p:sp>
      <p:sp>
        <p:nvSpPr>
          <p:cNvPr id="19" name="Right Brace 18"/>
          <p:cNvSpPr/>
          <p:nvPr/>
        </p:nvSpPr>
        <p:spPr>
          <a:xfrm>
            <a:off x="4900613" y="1036540"/>
            <a:ext cx="357187" cy="1478060"/>
          </a:xfrm>
          <a:prstGeom prst="righ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dirty="0"/>
          </a:p>
        </p:txBody>
      </p:sp>
      <p:sp>
        <p:nvSpPr>
          <p:cNvPr id="20" name="Right Brace 19"/>
          <p:cNvSpPr/>
          <p:nvPr/>
        </p:nvSpPr>
        <p:spPr>
          <a:xfrm>
            <a:off x="6356350" y="2895600"/>
            <a:ext cx="177800" cy="1447800"/>
          </a:xfrm>
          <a:prstGeom prst="righ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dirty="0"/>
          </a:p>
        </p:txBody>
      </p:sp>
      <p:sp>
        <p:nvSpPr>
          <p:cNvPr id="21" name="TextBox 8"/>
          <p:cNvSpPr txBox="1">
            <a:spLocks noChangeArrowheads="1"/>
          </p:cNvSpPr>
          <p:nvPr/>
        </p:nvSpPr>
        <p:spPr bwMode="auto">
          <a:xfrm>
            <a:off x="6092444" y="5410200"/>
            <a:ext cx="2822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*Combined default and alternate, weighted by time and capacity</a:t>
            </a:r>
          </a:p>
        </p:txBody>
      </p:sp>
      <p:pic>
        <p:nvPicPr>
          <p:cNvPr id="27" name="Picture 26"/>
          <p:cNvPicPr>
            <a:picLocks noChangeAspect="1"/>
          </p:cNvPicPr>
          <p:nvPr/>
        </p:nvPicPr>
        <p:blipFill>
          <a:blip r:embed="rId3"/>
          <a:stretch>
            <a:fillRect/>
          </a:stretch>
        </p:blipFill>
        <p:spPr>
          <a:xfrm>
            <a:off x="5257800" y="1671306"/>
            <a:ext cx="2560542" cy="402371"/>
          </a:xfrm>
          <a:prstGeom prst="rect">
            <a:avLst/>
          </a:prstGeom>
        </p:spPr>
      </p:pic>
      <p:pic>
        <p:nvPicPr>
          <p:cNvPr id="28" name="Picture 27"/>
          <p:cNvPicPr>
            <a:picLocks noChangeAspect="1"/>
          </p:cNvPicPr>
          <p:nvPr/>
        </p:nvPicPr>
        <p:blipFill>
          <a:blip r:embed="rId4"/>
          <a:stretch>
            <a:fillRect/>
          </a:stretch>
        </p:blipFill>
        <p:spPr>
          <a:xfrm>
            <a:off x="6534150" y="3424250"/>
            <a:ext cx="2228850" cy="420660"/>
          </a:xfrm>
          <a:prstGeom prst="rect">
            <a:avLst/>
          </a:prstGeom>
        </p:spPr>
      </p:pic>
      <p:sp>
        <p:nvSpPr>
          <p:cNvPr id="22" name="Rectangle 21"/>
          <p:cNvSpPr/>
          <p:nvPr/>
        </p:nvSpPr>
        <p:spPr>
          <a:xfrm>
            <a:off x="3044444" y="6205537"/>
            <a:ext cx="3022487" cy="1983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Slide Number Placeholder 3">
            <a:extLst>
              <a:ext uri="{FF2B5EF4-FFF2-40B4-BE49-F238E27FC236}">
                <a16:creationId xmlns:a16="http://schemas.microsoft.com/office/drawing/2014/main" id="{ACD4D803-73E1-4053-87FA-5387B6186119}"/>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49</a:t>
            </a:fld>
            <a:endParaRPr lang="en-US" dirty="0"/>
          </a:p>
        </p:txBody>
      </p:sp>
      <p:pic>
        <p:nvPicPr>
          <p:cNvPr id="2" name="Picture 1">
            <a:extLst>
              <a:ext uri="{FF2B5EF4-FFF2-40B4-BE49-F238E27FC236}">
                <a16:creationId xmlns:a16="http://schemas.microsoft.com/office/drawing/2014/main" id="{14006305-8647-4BC6-8434-F17107894823}"/>
              </a:ext>
            </a:extLst>
          </p:cNvPr>
          <p:cNvPicPr>
            <a:picLocks noChangeAspect="1"/>
          </p:cNvPicPr>
          <p:nvPr/>
        </p:nvPicPr>
        <p:blipFill>
          <a:blip r:embed="rId5"/>
          <a:stretch>
            <a:fillRect/>
          </a:stretch>
        </p:blipFill>
        <p:spPr>
          <a:xfrm>
            <a:off x="531845" y="838200"/>
            <a:ext cx="4302278" cy="1833460"/>
          </a:xfrm>
          <a:prstGeom prst="rect">
            <a:avLst/>
          </a:prstGeom>
        </p:spPr>
      </p:pic>
      <p:pic>
        <p:nvPicPr>
          <p:cNvPr id="4" name="Picture 3">
            <a:extLst>
              <a:ext uri="{FF2B5EF4-FFF2-40B4-BE49-F238E27FC236}">
                <a16:creationId xmlns:a16="http://schemas.microsoft.com/office/drawing/2014/main" id="{06A6E1EC-E2F6-44FF-A9B6-67A039B87631}"/>
              </a:ext>
            </a:extLst>
          </p:cNvPr>
          <p:cNvPicPr>
            <a:picLocks noChangeAspect="1"/>
          </p:cNvPicPr>
          <p:nvPr/>
        </p:nvPicPr>
        <p:blipFill>
          <a:blip r:embed="rId6"/>
          <a:stretch>
            <a:fillRect/>
          </a:stretch>
        </p:blipFill>
        <p:spPr>
          <a:xfrm>
            <a:off x="524069" y="2704308"/>
            <a:ext cx="5754524" cy="1833461"/>
          </a:xfrm>
          <a:prstGeom prst="rect">
            <a:avLst/>
          </a:prstGeom>
        </p:spPr>
      </p:pic>
    </p:spTree>
    <p:extLst>
      <p:ext uri="{BB962C8B-B14F-4D97-AF65-F5344CB8AC3E}">
        <p14:creationId xmlns:p14="http://schemas.microsoft.com/office/powerpoint/2010/main" val="338120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ERID Availability and Baseline Metrics</a:t>
            </a:r>
            <a:br>
              <a:rPr lang="en-US" altLang="en-US" sz="2400" dirty="0"/>
            </a:br>
            <a:endParaRPr lang="en-US" altLang="en-US" sz="2400" dirty="0"/>
          </a:p>
        </p:txBody>
      </p:sp>
    </p:spTree>
    <p:extLst>
      <p:ext uri="{BB962C8B-B14F-4D97-AF65-F5344CB8AC3E}">
        <p14:creationId xmlns:p14="http://schemas.microsoft.com/office/powerpoint/2010/main" val="498577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Level Availability Factor (ERSAFCOMB)</a:t>
            </a: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24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QSE Level Availability Factor </a:t>
            </a:r>
            <a:r>
              <a:rPr lang="en-US" sz="2400" dirty="0"/>
              <a:t>(ERSAFCOMB) </a:t>
            </a:r>
            <a:r>
              <a:rPr lang="en-US" sz="2600" dirty="0"/>
              <a:t>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dirty="0"/>
          </a:p>
        </p:txBody>
      </p:sp>
      <p:sp>
        <p:nvSpPr>
          <p:cNvPr id="5" name="TextBox 10"/>
          <p:cNvSpPr txBox="1">
            <a:spLocks noChangeArrowheads="1"/>
          </p:cNvSpPr>
          <p:nvPr/>
        </p:nvSpPr>
        <p:spPr bwMode="auto">
          <a:xfrm>
            <a:off x="533400" y="16113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A</a:t>
            </a:r>
          </a:p>
        </p:txBody>
      </p:sp>
      <p:sp>
        <p:nvSpPr>
          <p:cNvPr id="6" name="TextBox 11"/>
          <p:cNvSpPr txBox="1">
            <a:spLocks noChangeArrowheads="1"/>
          </p:cNvSpPr>
          <p:nvPr/>
        </p:nvSpPr>
        <p:spPr bwMode="auto">
          <a:xfrm>
            <a:off x="2895600" y="16113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B</a:t>
            </a:r>
          </a:p>
        </p:txBody>
      </p:sp>
      <p:sp>
        <p:nvSpPr>
          <p:cNvPr id="7" name="TextBox 12"/>
          <p:cNvSpPr txBox="1">
            <a:spLocks noChangeArrowheads="1"/>
          </p:cNvSpPr>
          <p:nvPr/>
        </p:nvSpPr>
        <p:spPr bwMode="auto">
          <a:xfrm>
            <a:off x="5264150" y="1001713"/>
            <a:ext cx="73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dirty="0">
                <a:solidFill>
                  <a:srgbClr val="000000"/>
                </a:solidFill>
                <a:cs typeface="Arial" charset="0"/>
              </a:rPr>
              <a:t>QSE</a:t>
            </a:r>
          </a:p>
        </p:txBody>
      </p:sp>
      <p:sp>
        <p:nvSpPr>
          <p:cNvPr id="8" name="Rectangle 7"/>
          <p:cNvSpPr/>
          <p:nvPr/>
        </p:nvSpPr>
        <p:spPr>
          <a:xfrm>
            <a:off x="838200" y="2286000"/>
            <a:ext cx="68580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3200400" y="2286000"/>
            <a:ext cx="685800" cy="9144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5264150" y="1371600"/>
            <a:ext cx="755650" cy="18288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200400" y="2743200"/>
            <a:ext cx="685800" cy="4572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extBox 26"/>
          <p:cNvSpPr txBox="1">
            <a:spLocks noChangeArrowheads="1"/>
          </p:cNvSpPr>
          <p:nvPr/>
        </p:nvSpPr>
        <p:spPr bwMode="auto">
          <a:xfrm>
            <a:off x="3125788" y="1901825"/>
            <a:ext cx="98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50%</a:t>
            </a:r>
          </a:p>
        </p:txBody>
      </p:sp>
      <p:sp>
        <p:nvSpPr>
          <p:cNvPr id="13" name="TextBox 27"/>
          <p:cNvSpPr txBox="1">
            <a:spLocks noChangeArrowheads="1"/>
          </p:cNvSpPr>
          <p:nvPr/>
        </p:nvSpPr>
        <p:spPr bwMode="auto">
          <a:xfrm>
            <a:off x="6170613" y="2700338"/>
            <a:ext cx="2973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sz="1400" dirty="0">
                <a:solidFill>
                  <a:srgbClr val="000000"/>
                </a:solidFill>
                <a:cs typeface="Arial" charset="0"/>
              </a:rPr>
              <a:t>&lt; 95% = </a:t>
            </a:r>
            <a:r>
              <a:rPr lang="en-US" altLang="en-US" sz="1400" dirty="0">
                <a:solidFill>
                  <a:srgbClr val="FF0000"/>
                </a:solidFill>
                <a:cs typeface="Arial" charset="0"/>
              </a:rPr>
              <a:t>FAIL</a:t>
            </a:r>
          </a:p>
          <a:p>
            <a:pPr eaLnBrk="1" fontAlgn="base" hangingPunct="1">
              <a:spcBef>
                <a:spcPct val="0"/>
              </a:spcBef>
              <a:spcAft>
                <a:spcPct val="0"/>
              </a:spcAft>
              <a:buFont typeface="Arial" charset="0"/>
              <a:buChar char="•"/>
            </a:pPr>
            <a:r>
              <a:rPr lang="en-US" altLang="en-US" sz="1400" dirty="0">
                <a:solidFill>
                  <a:srgbClr val="000000"/>
                </a:solidFill>
                <a:cs typeface="Arial" charset="0"/>
              </a:rPr>
              <a:t>Review Resources  AF &lt; 85%</a:t>
            </a:r>
            <a:endParaRPr lang="en-US" altLang="en-US" sz="1400" dirty="0">
              <a:solidFill>
                <a:srgbClr val="FF0000"/>
              </a:solidFill>
              <a:cs typeface="Arial" charset="0"/>
            </a:endParaRPr>
          </a:p>
        </p:txBody>
      </p:sp>
      <p:sp>
        <p:nvSpPr>
          <p:cNvPr id="14" name="TextBox 28"/>
          <p:cNvSpPr txBox="1">
            <a:spLocks noChangeArrowheads="1"/>
          </p:cNvSpPr>
          <p:nvPr/>
        </p:nvSpPr>
        <p:spPr bwMode="auto">
          <a:xfrm>
            <a:off x="457200" y="42021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A</a:t>
            </a:r>
          </a:p>
        </p:txBody>
      </p:sp>
      <p:sp>
        <p:nvSpPr>
          <p:cNvPr id="15" name="TextBox 29"/>
          <p:cNvSpPr txBox="1">
            <a:spLocks noChangeArrowheads="1"/>
          </p:cNvSpPr>
          <p:nvPr/>
        </p:nvSpPr>
        <p:spPr bwMode="auto">
          <a:xfrm>
            <a:off x="2819400" y="4202113"/>
            <a:ext cx="143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B</a:t>
            </a:r>
          </a:p>
        </p:txBody>
      </p:sp>
      <p:sp>
        <p:nvSpPr>
          <p:cNvPr id="16" name="TextBox 30"/>
          <p:cNvSpPr txBox="1">
            <a:spLocks noChangeArrowheads="1"/>
          </p:cNvSpPr>
          <p:nvPr/>
        </p:nvSpPr>
        <p:spPr bwMode="auto">
          <a:xfrm>
            <a:off x="5334000" y="3657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dirty="0">
                <a:solidFill>
                  <a:srgbClr val="000000"/>
                </a:solidFill>
                <a:cs typeface="Arial" charset="0"/>
              </a:rPr>
              <a:t>QSE</a:t>
            </a:r>
          </a:p>
        </p:txBody>
      </p:sp>
      <p:sp>
        <p:nvSpPr>
          <p:cNvPr id="17" name="Rectangle 16"/>
          <p:cNvSpPr/>
          <p:nvPr/>
        </p:nvSpPr>
        <p:spPr>
          <a:xfrm>
            <a:off x="3209925" y="4953000"/>
            <a:ext cx="685800" cy="9144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a:off x="3209925" y="5638800"/>
            <a:ext cx="685800" cy="2286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TextBox 38"/>
          <p:cNvSpPr txBox="1">
            <a:spLocks noChangeArrowheads="1"/>
          </p:cNvSpPr>
          <p:nvPr/>
        </p:nvSpPr>
        <p:spPr bwMode="auto">
          <a:xfrm>
            <a:off x="2743200" y="44958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a:t>
            </a:r>
            <a:r>
              <a:rPr lang="en-US" altLang="en-US" sz="1400" dirty="0">
                <a:solidFill>
                  <a:srgbClr val="FF0000"/>
                </a:solidFill>
                <a:cs typeface="Arial" charset="0"/>
              </a:rPr>
              <a:t>50%</a:t>
            </a:r>
            <a:r>
              <a:rPr lang="en-US" altLang="en-US" sz="1400" dirty="0">
                <a:solidFill>
                  <a:srgbClr val="000000"/>
                </a:solidFill>
                <a:cs typeface="Arial" charset="0"/>
              </a:rPr>
              <a:t>)</a:t>
            </a:r>
            <a:r>
              <a:rPr lang="en-US" altLang="en-US" sz="1400" baseline="30000" dirty="0">
                <a:solidFill>
                  <a:srgbClr val="000000"/>
                </a:solidFill>
                <a:cs typeface="Arial" charset="0"/>
              </a:rPr>
              <a:t>2 </a:t>
            </a:r>
            <a:r>
              <a:rPr lang="en-US" altLang="en-US" sz="1400" dirty="0">
                <a:solidFill>
                  <a:srgbClr val="000000"/>
                </a:solidFill>
                <a:cs typeface="Arial" charset="0"/>
              </a:rPr>
              <a:t>= </a:t>
            </a:r>
            <a:r>
              <a:rPr lang="en-US" altLang="en-US" sz="1400" dirty="0">
                <a:solidFill>
                  <a:srgbClr val="FF0000"/>
                </a:solidFill>
                <a:cs typeface="Arial" charset="0"/>
              </a:rPr>
              <a:t>25%</a:t>
            </a:r>
          </a:p>
        </p:txBody>
      </p:sp>
      <p:cxnSp>
        <p:nvCxnSpPr>
          <p:cNvPr id="20" name="Straight Connector 19"/>
          <p:cNvCxnSpPr>
            <a:stCxn id="17" idx="1"/>
            <a:endCxn id="17" idx="3"/>
          </p:cNvCxnSpPr>
          <p:nvPr/>
        </p:nvCxnSpPr>
        <p:spPr>
          <a:xfrm>
            <a:off x="3209925" y="5410200"/>
            <a:ext cx="685800" cy="0"/>
          </a:xfrm>
          <a:prstGeom prst="line">
            <a:avLst/>
          </a:prstGeom>
          <a:noFill/>
          <a:ln w="28575" cap="flat" cmpd="sng" algn="ctr">
            <a:solidFill>
              <a:srgbClr val="FF0000"/>
            </a:solidFill>
            <a:prstDash val="dash"/>
          </a:ln>
          <a:effectLst/>
        </p:spPr>
      </p:cxnSp>
      <p:cxnSp>
        <p:nvCxnSpPr>
          <p:cNvPr id="21" name="Straight Arrow Connector 20"/>
          <p:cNvCxnSpPr/>
          <p:nvPr/>
        </p:nvCxnSpPr>
        <p:spPr>
          <a:xfrm>
            <a:off x="3278188" y="5414963"/>
            <a:ext cx="0" cy="223837"/>
          </a:xfrm>
          <a:prstGeom prst="straightConnector1">
            <a:avLst/>
          </a:prstGeom>
          <a:noFill/>
          <a:ln w="9525" cap="flat" cmpd="sng" algn="ctr">
            <a:solidFill>
              <a:srgbClr val="FF0000"/>
            </a:solidFill>
            <a:prstDash val="solid"/>
            <a:tailEnd type="arrow"/>
          </a:ln>
          <a:effectLst/>
        </p:spPr>
      </p:cxnSp>
      <p:cxnSp>
        <p:nvCxnSpPr>
          <p:cNvPr id="22" name="Straight Arrow Connector 21"/>
          <p:cNvCxnSpPr/>
          <p:nvPr/>
        </p:nvCxnSpPr>
        <p:spPr>
          <a:xfrm>
            <a:off x="3811588" y="5410200"/>
            <a:ext cx="0" cy="223838"/>
          </a:xfrm>
          <a:prstGeom prst="straightConnector1">
            <a:avLst/>
          </a:prstGeom>
          <a:noFill/>
          <a:ln w="9525" cap="flat" cmpd="sng" algn="ctr">
            <a:solidFill>
              <a:srgbClr val="FF0000"/>
            </a:solidFill>
            <a:prstDash val="solid"/>
            <a:tailEnd type="arrow"/>
          </a:ln>
          <a:effectLst/>
        </p:spPr>
      </p:cxnSp>
      <p:cxnSp>
        <p:nvCxnSpPr>
          <p:cNvPr id="23" name="Straight Arrow Connector 22"/>
          <p:cNvCxnSpPr/>
          <p:nvPr/>
        </p:nvCxnSpPr>
        <p:spPr>
          <a:xfrm>
            <a:off x="3552825" y="5410200"/>
            <a:ext cx="0" cy="223838"/>
          </a:xfrm>
          <a:prstGeom prst="straightConnector1">
            <a:avLst/>
          </a:prstGeom>
          <a:noFill/>
          <a:ln w="9525" cap="flat" cmpd="sng" algn="ctr">
            <a:solidFill>
              <a:srgbClr val="FF3300"/>
            </a:solidFill>
            <a:prstDash val="solid"/>
            <a:tailEnd type="arrow"/>
          </a:ln>
          <a:effectLst/>
        </p:spPr>
      </p:cxnSp>
      <p:sp>
        <p:nvSpPr>
          <p:cNvPr id="24" name="TextBox 46"/>
          <p:cNvSpPr txBox="1">
            <a:spLocks noChangeArrowheads="1"/>
          </p:cNvSpPr>
          <p:nvPr/>
        </p:nvSpPr>
        <p:spPr bwMode="auto">
          <a:xfrm>
            <a:off x="685800" y="19018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100%</a:t>
            </a:r>
          </a:p>
        </p:txBody>
      </p:sp>
      <p:sp>
        <p:nvSpPr>
          <p:cNvPr id="25" name="TextBox 49"/>
          <p:cNvSpPr txBox="1">
            <a:spLocks noChangeArrowheads="1"/>
          </p:cNvSpPr>
          <p:nvPr/>
        </p:nvSpPr>
        <p:spPr bwMode="auto">
          <a:xfrm>
            <a:off x="609600" y="4495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100%</a:t>
            </a:r>
          </a:p>
        </p:txBody>
      </p:sp>
      <p:sp>
        <p:nvSpPr>
          <p:cNvPr id="26" name="Rectangle 25"/>
          <p:cNvSpPr/>
          <p:nvPr/>
        </p:nvSpPr>
        <p:spPr>
          <a:xfrm>
            <a:off x="5264150" y="2286000"/>
            <a:ext cx="75565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7" name="Rectangle 26"/>
          <p:cNvSpPr/>
          <p:nvPr/>
        </p:nvSpPr>
        <p:spPr>
          <a:xfrm>
            <a:off x="5264150" y="1828800"/>
            <a:ext cx="755650" cy="4572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8" name="Rectangle 27"/>
          <p:cNvSpPr/>
          <p:nvPr/>
        </p:nvSpPr>
        <p:spPr>
          <a:xfrm>
            <a:off x="5283200" y="4032250"/>
            <a:ext cx="755650" cy="1827213"/>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p:cNvSpPr/>
          <p:nvPr/>
        </p:nvSpPr>
        <p:spPr>
          <a:xfrm>
            <a:off x="5283200" y="4946650"/>
            <a:ext cx="75565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29"/>
          <p:cNvSpPr/>
          <p:nvPr/>
        </p:nvSpPr>
        <p:spPr>
          <a:xfrm>
            <a:off x="5283200" y="4714875"/>
            <a:ext cx="755650" cy="231775"/>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p:cNvSpPr/>
          <p:nvPr/>
        </p:nvSpPr>
        <p:spPr>
          <a:xfrm>
            <a:off x="838200" y="4924425"/>
            <a:ext cx="68580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2" name="Straight Connector 31"/>
          <p:cNvCxnSpPr/>
          <p:nvPr/>
        </p:nvCxnSpPr>
        <p:spPr>
          <a:xfrm>
            <a:off x="5299075" y="4495800"/>
            <a:ext cx="755650" cy="0"/>
          </a:xfrm>
          <a:prstGeom prst="line">
            <a:avLst/>
          </a:prstGeom>
          <a:noFill/>
          <a:ln w="28575" cap="flat" cmpd="sng" algn="ctr">
            <a:solidFill>
              <a:srgbClr val="FF0000"/>
            </a:solidFill>
            <a:prstDash val="dash"/>
          </a:ln>
          <a:effectLst/>
        </p:spPr>
      </p:cxnSp>
      <p:cxnSp>
        <p:nvCxnSpPr>
          <p:cNvPr id="33" name="Straight Arrow Connector 32"/>
          <p:cNvCxnSpPr/>
          <p:nvPr/>
        </p:nvCxnSpPr>
        <p:spPr>
          <a:xfrm>
            <a:off x="5399088" y="4495800"/>
            <a:ext cx="0" cy="223838"/>
          </a:xfrm>
          <a:prstGeom prst="straightConnector1">
            <a:avLst/>
          </a:prstGeom>
          <a:noFill/>
          <a:ln w="9525" cap="flat" cmpd="sng" algn="ctr">
            <a:solidFill>
              <a:srgbClr val="FF0000"/>
            </a:solidFill>
            <a:prstDash val="solid"/>
            <a:tailEnd type="arrow"/>
          </a:ln>
          <a:effectLst/>
        </p:spPr>
      </p:cxnSp>
      <p:cxnSp>
        <p:nvCxnSpPr>
          <p:cNvPr id="34" name="Straight Arrow Connector 33"/>
          <p:cNvCxnSpPr/>
          <p:nvPr/>
        </p:nvCxnSpPr>
        <p:spPr>
          <a:xfrm>
            <a:off x="5932488" y="4491038"/>
            <a:ext cx="0" cy="223837"/>
          </a:xfrm>
          <a:prstGeom prst="straightConnector1">
            <a:avLst/>
          </a:prstGeom>
          <a:noFill/>
          <a:ln w="9525" cap="flat" cmpd="sng" algn="ctr">
            <a:solidFill>
              <a:srgbClr val="FF0000"/>
            </a:solidFill>
            <a:prstDash val="solid"/>
            <a:tailEnd type="arrow"/>
          </a:ln>
          <a:effectLst/>
        </p:spPr>
      </p:cxnSp>
      <p:cxnSp>
        <p:nvCxnSpPr>
          <p:cNvPr id="35" name="Straight Arrow Connector 34"/>
          <p:cNvCxnSpPr/>
          <p:nvPr/>
        </p:nvCxnSpPr>
        <p:spPr>
          <a:xfrm>
            <a:off x="5672138" y="4491038"/>
            <a:ext cx="0" cy="223837"/>
          </a:xfrm>
          <a:prstGeom prst="straightConnector1">
            <a:avLst/>
          </a:prstGeom>
          <a:noFill/>
          <a:ln w="9525" cap="flat" cmpd="sng" algn="ctr">
            <a:solidFill>
              <a:srgbClr val="FF3300"/>
            </a:solidFill>
            <a:prstDash val="solid"/>
            <a:tailEnd type="arrow"/>
          </a:ln>
          <a:effectLst/>
        </p:spPr>
      </p:cxnSp>
      <p:sp>
        <p:nvSpPr>
          <p:cNvPr id="36" name="TextBox 63"/>
          <p:cNvSpPr txBox="1">
            <a:spLocks noChangeArrowheads="1"/>
          </p:cNvSpPr>
          <p:nvPr/>
        </p:nvSpPr>
        <p:spPr bwMode="auto">
          <a:xfrm>
            <a:off x="6170613" y="1687513"/>
            <a:ext cx="1982787"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charset="0"/>
                <a:cs typeface="Arial" charset="0"/>
              </a:rPr>
              <a:t>ERSAFCOMB = 75%</a:t>
            </a:r>
          </a:p>
        </p:txBody>
      </p:sp>
      <p:sp>
        <p:nvSpPr>
          <p:cNvPr id="37" name="TextBox 36"/>
          <p:cNvSpPr txBox="1"/>
          <p:nvPr/>
        </p:nvSpPr>
        <p:spPr>
          <a:xfrm>
            <a:off x="6318250" y="5245100"/>
            <a:ext cx="2640013" cy="646113"/>
          </a:xfrm>
          <a:prstGeom prst="rect">
            <a:avLst/>
          </a:prstGeom>
          <a:pattFill prst="pct60">
            <a:fgClr>
              <a:srgbClr val="FFFFFF">
                <a:lumMod val="75000"/>
              </a:srgbClr>
            </a:fgClr>
            <a:bgClr>
              <a:srgbClr val="FFFFFF"/>
            </a:bgClr>
          </a:pattFill>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cs typeface="Arial" charset="0"/>
              </a:rPr>
              <a:t>Adjusted ERSAFCOMB = </a:t>
            </a:r>
            <a:r>
              <a:rPr kumimoji="0" lang="en-US" sz="1800" b="0" i="0" u="none" strike="noStrike" kern="0" cap="none" spc="0" normalizeH="0" baseline="0" noProof="0" dirty="0">
                <a:ln>
                  <a:noFill/>
                </a:ln>
                <a:solidFill>
                  <a:srgbClr val="FF0000"/>
                </a:solidFill>
                <a:effectLst/>
                <a:uLnTx/>
                <a:uFillTx/>
                <a:cs typeface="Arial" charset="0"/>
              </a:rPr>
              <a:t>62.5%</a:t>
            </a:r>
          </a:p>
        </p:txBody>
      </p:sp>
      <p:cxnSp>
        <p:nvCxnSpPr>
          <p:cNvPr id="38" name="Straight Connector 37"/>
          <p:cNvCxnSpPr/>
          <p:nvPr/>
        </p:nvCxnSpPr>
        <p:spPr>
          <a:xfrm>
            <a:off x="4648200" y="838200"/>
            <a:ext cx="0" cy="5257800"/>
          </a:xfrm>
          <a:prstGeom prst="line">
            <a:avLst/>
          </a:prstGeom>
          <a:noFill/>
          <a:ln w="25400" cap="flat" cmpd="sng" algn="ctr">
            <a:solidFill>
              <a:srgbClr val="FFFFFF">
                <a:lumMod val="65000"/>
              </a:srgbClr>
            </a:solidFill>
            <a:prstDash val="solid"/>
          </a:ln>
          <a:effectLst>
            <a:outerShdw blurRad="40000" dist="20000" dir="5400000" rotWithShape="0">
              <a:srgbClr val="000000">
                <a:alpha val="38000"/>
              </a:srgbClr>
            </a:outerShdw>
          </a:effectLst>
        </p:spPr>
      </p:cxnSp>
      <p:cxnSp>
        <p:nvCxnSpPr>
          <p:cNvPr id="39" name="Straight Connector 38"/>
          <p:cNvCxnSpPr/>
          <p:nvPr/>
        </p:nvCxnSpPr>
        <p:spPr>
          <a:xfrm>
            <a:off x="228600" y="3505200"/>
            <a:ext cx="8729663"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40" name="TextBox 75"/>
          <p:cNvSpPr txBox="1">
            <a:spLocks noChangeArrowheads="1"/>
          </p:cNvSpPr>
          <p:nvPr/>
        </p:nvSpPr>
        <p:spPr bwMode="auto">
          <a:xfrm>
            <a:off x="1762125" y="762000"/>
            <a:ext cx="1463675" cy="338138"/>
          </a:xfrm>
          <a:prstGeom prst="rect">
            <a:avLst/>
          </a:prstGeom>
          <a:solidFill>
            <a:srgbClr val="C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dirty="0">
                <a:solidFill>
                  <a:srgbClr val="000000"/>
                </a:solidFill>
                <a:cs typeface="Arial" charset="0"/>
              </a:rPr>
              <a:t>Initial Review</a:t>
            </a:r>
          </a:p>
        </p:txBody>
      </p:sp>
      <p:sp>
        <p:nvSpPr>
          <p:cNvPr id="41" name="TextBox 76"/>
          <p:cNvSpPr txBox="1">
            <a:spLocks noChangeArrowheads="1"/>
          </p:cNvSpPr>
          <p:nvPr/>
        </p:nvSpPr>
        <p:spPr bwMode="auto">
          <a:xfrm>
            <a:off x="1447800" y="3600450"/>
            <a:ext cx="2090738" cy="338138"/>
          </a:xfrm>
          <a:prstGeom prst="rect">
            <a:avLst/>
          </a:prstGeom>
          <a:solidFill>
            <a:srgbClr val="C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dirty="0">
                <a:solidFill>
                  <a:srgbClr val="000000"/>
                </a:solidFill>
                <a:cs typeface="Arial" charset="0"/>
              </a:rPr>
              <a:t>Adjustment Review</a:t>
            </a:r>
          </a:p>
        </p:txBody>
      </p:sp>
      <p:sp>
        <p:nvSpPr>
          <p:cNvPr id="42" name="TextBox 78"/>
          <p:cNvSpPr txBox="1">
            <a:spLocks noChangeArrowheads="1"/>
          </p:cNvSpPr>
          <p:nvPr/>
        </p:nvSpPr>
        <p:spPr bwMode="auto">
          <a:xfrm>
            <a:off x="3254375" y="6124575"/>
            <a:ext cx="5703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*For this example, both Resource obligations are equal for illustration purposes.</a:t>
            </a:r>
          </a:p>
        </p:txBody>
      </p:sp>
    </p:spTree>
    <p:extLst>
      <p:ext uri="{BB962C8B-B14F-4D97-AF65-F5344CB8AC3E}">
        <p14:creationId xmlns:p14="http://schemas.microsoft.com/office/powerpoint/2010/main" val="3351865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31231" y="2502568"/>
            <a:ext cx="71628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Improving Availability</a:t>
            </a:r>
            <a:br>
              <a:rPr lang="en-US" altLang="en-US" sz="2400" dirty="0"/>
            </a:br>
            <a:endParaRPr lang="en-US" altLang="en-US" sz="2400" dirty="0"/>
          </a:p>
        </p:txBody>
      </p:sp>
    </p:spTree>
    <p:extLst>
      <p:ext uri="{BB962C8B-B14F-4D97-AF65-F5344CB8AC3E}">
        <p14:creationId xmlns:p14="http://schemas.microsoft.com/office/powerpoint/2010/main" val="869201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Substitution vs Supplemental</a:t>
            </a:r>
          </a:p>
        </p:txBody>
      </p:sp>
      <p:sp>
        <p:nvSpPr>
          <p:cNvPr id="6" name="Content Placeholder 2"/>
          <p:cNvSpPr txBox="1">
            <a:spLocks/>
          </p:cNvSpPr>
          <p:nvPr/>
        </p:nvSpPr>
        <p:spPr bwMode="auto">
          <a:xfrm>
            <a:off x="457200" y="9144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Substitution</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a:rPr>
              <a:t>A method to continue to meet Resources’ ERS commitment during unanticipated periods of unavailability or reduced availability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1-for-1 Resource replacement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All or some sites from original can be included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Specific to a Resource, Baseline Type (Default/Alternate), and Resource Type (Load/Generator)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Obligation can not be changed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Supplemental</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a:rPr>
              <a:t>A method to supplement portfolio-level obligations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Supplemental load is included in portfolio-level load for availability and event performance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Zero obligation, therefore no payment for Supplemental Resources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For event performance, Load reduction equal to the lesser of the capacities specified on its ERS Submission Form or the load reduction provided during the event.</a:t>
            </a:r>
          </a:p>
          <a:p>
            <a:pPr lvl="1" eaLnBrk="1" hangingPunct="1">
              <a:defRPr/>
            </a:pPr>
            <a:r>
              <a:rPr lang="en-US" sz="1500" kern="0" dirty="0">
                <a:solidFill>
                  <a:srgbClr val="000000"/>
                </a:solidFill>
              </a:rPr>
              <a:t>To receive a portfolio level benefit, the supplemental resource should to match the evaluation type of the resource(s) that are underperforming.</a:t>
            </a:r>
            <a:endParaRPr kumimoji="0" lang="en-US" sz="15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Substitutions and Supplemental Resources can both be provisional or pre-qualified</a:t>
            </a:r>
          </a:p>
        </p:txBody>
      </p:sp>
      <p:sp>
        <p:nvSpPr>
          <p:cNvPr id="4" name="Slide Number Placeholder 3">
            <a:extLst>
              <a:ext uri="{FF2B5EF4-FFF2-40B4-BE49-F238E27FC236}">
                <a16:creationId xmlns:a16="http://schemas.microsoft.com/office/drawing/2014/main" id="{1D27B75D-1AC9-4DAF-825B-D209076DC0E6}"/>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53</a:t>
            </a:fld>
            <a:endParaRPr lang="en-US" dirty="0"/>
          </a:p>
        </p:txBody>
      </p:sp>
    </p:spTree>
    <p:extLst>
      <p:ext uri="{BB962C8B-B14F-4D97-AF65-F5344CB8AC3E}">
        <p14:creationId xmlns:p14="http://schemas.microsoft.com/office/powerpoint/2010/main" val="2013158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ERS Settlement Timeline</a:t>
            </a:r>
          </a:p>
          <a:p>
            <a:pPr algn="ctr"/>
            <a:endParaRPr lang="en-US" sz="3200" dirty="0"/>
          </a:p>
        </p:txBody>
      </p:sp>
    </p:spTree>
    <p:extLst>
      <p:ext uri="{BB962C8B-B14F-4D97-AF65-F5344CB8AC3E}">
        <p14:creationId xmlns:p14="http://schemas.microsoft.com/office/powerpoint/2010/main" val="3207363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18479" y="1778818"/>
            <a:ext cx="7998341" cy="155501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p:cNvSpPr/>
          <p:nvPr/>
        </p:nvSpPr>
        <p:spPr>
          <a:xfrm>
            <a:off x="1070622" y="2401602"/>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Oval 5"/>
          <p:cNvSpPr/>
          <p:nvPr/>
        </p:nvSpPr>
        <p:spPr>
          <a:xfrm>
            <a:off x="2754992" y="2396351"/>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Oval 6"/>
          <p:cNvSpPr/>
          <p:nvPr/>
        </p:nvSpPr>
        <p:spPr>
          <a:xfrm>
            <a:off x="4342076" y="2391489"/>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Oval 7"/>
          <p:cNvSpPr/>
          <p:nvPr/>
        </p:nvSpPr>
        <p:spPr>
          <a:xfrm>
            <a:off x="5849252" y="2401602"/>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p:cNvSpPr/>
          <p:nvPr/>
        </p:nvSpPr>
        <p:spPr>
          <a:xfrm>
            <a:off x="7423175" y="2413134"/>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7" name="Straight Arrow Connector 16"/>
          <p:cNvCxnSpPr/>
          <p:nvPr/>
        </p:nvCxnSpPr>
        <p:spPr>
          <a:xfrm>
            <a:off x="6255434" y="2564648"/>
            <a:ext cx="1112434"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734744" y="2548778"/>
            <a:ext cx="1048630" cy="7054"/>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44408" y="2543917"/>
            <a:ext cx="1186541" cy="11097"/>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512286" y="2557595"/>
            <a:ext cx="1178702" cy="7052"/>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736610" y="3034906"/>
            <a:ext cx="1043485" cy="1092939"/>
            <a:chOff x="879281" y="2083858"/>
            <a:chExt cx="1211021" cy="1244166"/>
          </a:xfrm>
        </p:grpSpPr>
        <p:sp>
          <p:nvSpPr>
            <p:cNvPr id="22" name="Rectangle 21"/>
            <p:cNvSpPr/>
            <p:nvPr/>
          </p:nvSpPr>
          <p:spPr>
            <a:xfrm>
              <a:off x="879281" y="2083858"/>
              <a:ext cx="1211021" cy="1244166"/>
            </a:xfrm>
            <a:prstGeom prst="rect">
              <a:avLst/>
            </a:prstGeom>
            <a:ln w="15875">
              <a:solidFill>
                <a:schemeClr val="accent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879281" y="2083858"/>
              <a:ext cx="1211021" cy="12441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dirty="0">
                  <a:solidFill>
                    <a:srgbClr val="C00000"/>
                  </a:solidFill>
                </a:rPr>
                <a:t>Payment Reduction for 2 or more test failures sent to QSE for Review</a:t>
              </a:r>
            </a:p>
          </p:txBody>
        </p:sp>
      </p:grpSp>
      <p:grpSp>
        <p:nvGrpSpPr>
          <p:cNvPr id="24" name="Group 23"/>
          <p:cNvGrpSpPr/>
          <p:nvPr/>
        </p:nvGrpSpPr>
        <p:grpSpPr>
          <a:xfrm>
            <a:off x="3422100" y="3019666"/>
            <a:ext cx="772444" cy="1079261"/>
            <a:chOff x="3525731" y="2120990"/>
            <a:chExt cx="819320" cy="1138809"/>
          </a:xfrm>
        </p:grpSpPr>
        <p:sp>
          <p:nvSpPr>
            <p:cNvPr id="25" name="Rectangle 24"/>
            <p:cNvSpPr/>
            <p:nvPr/>
          </p:nvSpPr>
          <p:spPr>
            <a:xfrm>
              <a:off x="3525731" y="2120990"/>
              <a:ext cx="819320" cy="1138809"/>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3525731" y="2120990"/>
              <a:ext cx="819320" cy="11388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dirty="0">
                  <a:solidFill>
                    <a:srgbClr val="C00000"/>
                  </a:solidFill>
                </a:rPr>
                <a:t>Resolve missing meter data issue</a:t>
              </a:r>
            </a:p>
          </p:txBody>
        </p:sp>
      </p:grpSp>
      <p:sp>
        <p:nvSpPr>
          <p:cNvPr id="27" name="Rectangle 26"/>
          <p:cNvSpPr/>
          <p:nvPr/>
        </p:nvSpPr>
        <p:spPr>
          <a:xfrm>
            <a:off x="4734745" y="3022433"/>
            <a:ext cx="1114508" cy="108135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Finalize Availability and Payment Reductions for Test Failures </a:t>
            </a:r>
          </a:p>
        </p:txBody>
      </p:sp>
      <p:grpSp>
        <p:nvGrpSpPr>
          <p:cNvPr id="28" name="Group 27"/>
          <p:cNvGrpSpPr/>
          <p:nvPr/>
        </p:nvGrpSpPr>
        <p:grpSpPr>
          <a:xfrm>
            <a:off x="7127641" y="1352904"/>
            <a:ext cx="912123" cy="731186"/>
            <a:chOff x="8524174" y="2113726"/>
            <a:chExt cx="959650" cy="974914"/>
          </a:xfrm>
        </p:grpSpPr>
        <p:sp>
          <p:nvSpPr>
            <p:cNvPr id="29" name="Rectangle 28"/>
            <p:cNvSpPr/>
            <p:nvPr/>
          </p:nvSpPr>
          <p:spPr>
            <a:xfrm>
              <a:off x="8524174" y="2113726"/>
              <a:ext cx="959650" cy="974914"/>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8524174" y="2113726"/>
              <a:ext cx="959650" cy="9749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solidFill>
                    <a:schemeClr val="tx1"/>
                  </a:solidFill>
                </a:rPr>
                <a:t>ERS Settlement 75day (55 + 20)</a:t>
              </a:r>
            </a:p>
          </p:txBody>
        </p:sp>
      </p:grpSp>
      <p:grpSp>
        <p:nvGrpSpPr>
          <p:cNvPr id="34" name="Group 33"/>
          <p:cNvGrpSpPr/>
          <p:nvPr/>
        </p:nvGrpSpPr>
        <p:grpSpPr>
          <a:xfrm>
            <a:off x="947243" y="1415561"/>
            <a:ext cx="597632" cy="676799"/>
            <a:chOff x="118676" y="443325"/>
            <a:chExt cx="796843" cy="902398"/>
          </a:xfrm>
        </p:grpSpPr>
        <p:sp>
          <p:nvSpPr>
            <p:cNvPr id="35" name="Rectangle 34"/>
            <p:cNvSpPr/>
            <p:nvPr/>
          </p:nvSpPr>
          <p:spPr>
            <a:xfrm>
              <a:off x="118676" y="443325"/>
              <a:ext cx="796843" cy="869665"/>
            </a:xfrm>
            <a:prstGeom prst="rect">
              <a:avLst/>
            </a:prstGeom>
            <a:ln w="15875">
              <a:solidFill>
                <a:schemeClr val="accent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118676" y="667802"/>
              <a:ext cx="796843" cy="677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Last day of the SCT</a:t>
              </a:r>
            </a:p>
          </p:txBody>
        </p:sp>
      </p:grpSp>
      <p:grpSp>
        <p:nvGrpSpPr>
          <p:cNvPr id="37" name="Group 36"/>
          <p:cNvGrpSpPr/>
          <p:nvPr/>
        </p:nvGrpSpPr>
        <p:grpSpPr>
          <a:xfrm>
            <a:off x="2605450" y="1361174"/>
            <a:ext cx="662822" cy="732486"/>
            <a:chOff x="2276688" y="375725"/>
            <a:chExt cx="883763" cy="976648"/>
          </a:xfrm>
        </p:grpSpPr>
        <p:sp>
          <p:nvSpPr>
            <p:cNvPr id="38" name="Rectangle 37"/>
            <p:cNvSpPr/>
            <p:nvPr/>
          </p:nvSpPr>
          <p:spPr>
            <a:xfrm>
              <a:off x="2276688" y="375725"/>
              <a:ext cx="883763" cy="976648"/>
            </a:xfrm>
            <a:prstGeom prst="rect">
              <a:avLst/>
            </a:prstGeom>
            <a:ln w="15875">
              <a:solidFill>
                <a:schemeClr val="accent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Rectangle 38"/>
            <p:cNvSpPr/>
            <p:nvPr/>
          </p:nvSpPr>
          <p:spPr>
            <a:xfrm>
              <a:off x="2276688" y="375725"/>
              <a:ext cx="883763" cy="976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Meter data due 35 days</a:t>
              </a:r>
            </a:p>
          </p:txBody>
        </p:sp>
      </p:grpSp>
      <p:grpSp>
        <p:nvGrpSpPr>
          <p:cNvPr id="40" name="Group 39"/>
          <p:cNvGrpSpPr/>
          <p:nvPr/>
        </p:nvGrpSpPr>
        <p:grpSpPr>
          <a:xfrm>
            <a:off x="4036590" y="1282538"/>
            <a:ext cx="885146" cy="809823"/>
            <a:chOff x="4519635" y="253774"/>
            <a:chExt cx="1077928" cy="1079764"/>
          </a:xfrm>
        </p:grpSpPr>
        <p:sp>
          <p:nvSpPr>
            <p:cNvPr id="41" name="Rectangle 40"/>
            <p:cNvSpPr/>
            <p:nvPr/>
          </p:nvSpPr>
          <p:spPr>
            <a:xfrm>
              <a:off x="4519635" y="253774"/>
              <a:ext cx="1077928" cy="1079764"/>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Rectangle 41"/>
            <p:cNvSpPr/>
            <p:nvPr/>
          </p:nvSpPr>
          <p:spPr>
            <a:xfrm>
              <a:off x="4519635" y="253774"/>
              <a:ext cx="1077928" cy="1079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Availability 45 days following the end of the SCT</a:t>
              </a:r>
            </a:p>
          </p:txBody>
        </p:sp>
      </p:grpSp>
      <p:grpSp>
        <p:nvGrpSpPr>
          <p:cNvPr id="43" name="Group 42"/>
          <p:cNvGrpSpPr/>
          <p:nvPr/>
        </p:nvGrpSpPr>
        <p:grpSpPr>
          <a:xfrm>
            <a:off x="5473867" y="1205135"/>
            <a:ext cx="1101643" cy="887226"/>
            <a:chOff x="6666746" y="-15291"/>
            <a:chExt cx="1653311" cy="1422036"/>
          </a:xfrm>
        </p:grpSpPr>
        <p:sp>
          <p:nvSpPr>
            <p:cNvPr id="44" name="Rectangle 43"/>
            <p:cNvSpPr/>
            <p:nvPr/>
          </p:nvSpPr>
          <p:spPr>
            <a:xfrm>
              <a:off x="6666746" y="46029"/>
              <a:ext cx="1653311" cy="1360715"/>
            </a:xfrm>
            <a:prstGeom prst="rect">
              <a:avLst/>
            </a:prstGeom>
            <a:solidFill>
              <a:schemeClr val="bg1"/>
            </a:solidFill>
            <a:ln w="15875">
              <a:solidFill>
                <a:schemeClr val="accent1">
                  <a:shade val="50000"/>
                </a:schemeClr>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p:cNvSpPr/>
            <p:nvPr/>
          </p:nvSpPr>
          <p:spPr>
            <a:xfrm>
              <a:off x="6666746" y="-15291"/>
              <a:ext cx="1653311" cy="14220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b="1" dirty="0">
                  <a:solidFill>
                    <a:schemeClr val="tx1"/>
                  </a:solidFill>
                </a:rPr>
                <a:t>RTM Final Settlement 55 days following the operating day</a:t>
              </a:r>
            </a:p>
          </p:txBody>
        </p:sp>
      </p:grpSp>
      <p:sp>
        <p:nvSpPr>
          <p:cNvPr id="59" name="TextBox 58"/>
          <p:cNvSpPr txBox="1"/>
          <p:nvPr/>
        </p:nvSpPr>
        <p:spPr>
          <a:xfrm>
            <a:off x="4194544" y="4319869"/>
            <a:ext cx="449225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u="sng" dirty="0">
                <a:solidFill>
                  <a:srgbClr val="C00000"/>
                </a:solidFill>
              </a:rPr>
              <a:t>Activities that begin after day 55</a:t>
            </a:r>
          </a:p>
          <a:p>
            <a:r>
              <a:rPr lang="en-US" sz="1200" dirty="0">
                <a:solidFill>
                  <a:srgbClr val="C00000"/>
                </a:solidFill>
              </a:rPr>
              <a:t>-Settlement team calculates Load Ratio Share for each LSE  - need for SPUCL calculation  - </a:t>
            </a:r>
            <a:r>
              <a:rPr lang="en-US" sz="1200" b="1" dirty="0">
                <a:solidFill>
                  <a:srgbClr val="C00000"/>
                </a:solidFill>
              </a:rPr>
              <a:t>2  business days</a:t>
            </a:r>
          </a:p>
          <a:p>
            <a:r>
              <a:rPr lang="en-US" sz="1200" dirty="0">
                <a:solidFill>
                  <a:srgbClr val="C00000"/>
                </a:solidFill>
              </a:rPr>
              <a:t>-ERS team creates settlement workbooks for Resource Level and QSE Level – </a:t>
            </a:r>
            <a:r>
              <a:rPr lang="en-US" sz="1200" b="1" dirty="0">
                <a:solidFill>
                  <a:srgbClr val="C00000"/>
                </a:solidFill>
              </a:rPr>
              <a:t>4 business days</a:t>
            </a:r>
          </a:p>
          <a:p>
            <a:r>
              <a:rPr lang="en-US" sz="1200" dirty="0">
                <a:solidFill>
                  <a:srgbClr val="C00000"/>
                </a:solidFill>
              </a:rPr>
              <a:t>-Settlement team creates payments and uplift cuts for each QSE and LSE and imports to database – </a:t>
            </a:r>
            <a:r>
              <a:rPr lang="en-US" sz="1200" b="1" dirty="0">
                <a:solidFill>
                  <a:srgbClr val="C00000"/>
                </a:solidFill>
              </a:rPr>
              <a:t>min of 4 days</a:t>
            </a:r>
            <a:r>
              <a:rPr lang="en-US" sz="1200" dirty="0">
                <a:solidFill>
                  <a:srgbClr val="C00000"/>
                </a:solidFill>
              </a:rPr>
              <a:t> </a:t>
            </a:r>
          </a:p>
          <a:p>
            <a:endParaRPr lang="en-US" sz="1200" dirty="0">
              <a:solidFill>
                <a:srgbClr val="C00000"/>
              </a:solidFill>
            </a:endParaRPr>
          </a:p>
          <a:p>
            <a:r>
              <a:rPr lang="en-US" sz="1200" dirty="0">
                <a:solidFill>
                  <a:schemeClr val="tx1"/>
                </a:solidFill>
              </a:rPr>
              <a:t>Note: excluding 6 days for weekends during this period only 14 business days available to complete these activities</a:t>
            </a:r>
            <a:endParaRPr lang="en-US" sz="1350" dirty="0">
              <a:solidFill>
                <a:schemeClr val="tx1"/>
              </a:solidFill>
            </a:endParaRPr>
          </a:p>
        </p:txBody>
      </p:sp>
      <p:cxnSp>
        <p:nvCxnSpPr>
          <p:cNvPr id="61" name="Straight Arrow Connector 60"/>
          <p:cNvCxnSpPr/>
          <p:nvPr/>
        </p:nvCxnSpPr>
        <p:spPr>
          <a:xfrm flipV="1">
            <a:off x="6266005" y="2694517"/>
            <a:ext cx="545645" cy="15678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472" y="295500"/>
            <a:ext cx="3803477" cy="461665"/>
          </a:xfrm>
          <a:prstGeom prst="rect">
            <a:avLst/>
          </a:prstGeom>
          <a:noFill/>
        </p:spPr>
        <p:txBody>
          <a:bodyPr wrap="none" rtlCol="0">
            <a:spAutoFit/>
          </a:bodyPr>
          <a:lstStyle/>
          <a:p>
            <a:r>
              <a:rPr lang="en-US" sz="2400" b="1" dirty="0"/>
              <a:t>ERS Settlement Timeline</a:t>
            </a:r>
          </a:p>
        </p:txBody>
      </p:sp>
      <p:sp>
        <p:nvSpPr>
          <p:cNvPr id="46" name="Slide Number Placeholder 3">
            <a:extLst>
              <a:ext uri="{FF2B5EF4-FFF2-40B4-BE49-F238E27FC236}">
                <a16:creationId xmlns:a16="http://schemas.microsoft.com/office/drawing/2014/main" id="{E5A0FE0C-8062-4A2B-B497-613CE017D940}"/>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3262587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ERS Deployment and Contract Period Renewal</a:t>
            </a:r>
          </a:p>
        </p:txBody>
      </p:sp>
    </p:spTree>
    <p:extLst>
      <p:ext uri="{BB962C8B-B14F-4D97-AF65-F5344CB8AC3E}">
        <p14:creationId xmlns:p14="http://schemas.microsoft.com/office/powerpoint/2010/main" val="1850631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Outline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
        <p:nvSpPr>
          <p:cNvPr id="6" name="Content Placeholder 2"/>
          <p:cNvSpPr>
            <a:spLocks noGrp="1"/>
          </p:cNvSpPr>
          <p:nvPr>
            <p:ph idx="1"/>
          </p:nvPr>
        </p:nvSpPr>
        <p:spPr>
          <a:xfrm>
            <a:off x="304800" y="762001"/>
            <a:ext cx="8534400" cy="838200"/>
          </a:xfrm>
        </p:spPr>
        <p:txBody>
          <a:bodyPr/>
          <a:lstStyle/>
          <a:p>
            <a:pPr marL="57150" indent="0">
              <a:buNone/>
              <a:defRPr/>
            </a:pPr>
            <a:r>
              <a:rPr lang="en-US" sz="2000" b="1" dirty="0">
                <a:solidFill>
                  <a:schemeClr val="accent2"/>
                </a:solidFill>
              </a:rPr>
              <a:t>Pre ERS Deployment </a:t>
            </a:r>
          </a:p>
          <a:p>
            <a:pPr indent="-285750">
              <a:buFontTx/>
              <a:buChar char="-"/>
              <a:defRPr/>
            </a:pPr>
            <a:r>
              <a:rPr lang="en-US" sz="2000" dirty="0"/>
              <a:t>Preparation</a:t>
            </a:r>
          </a:p>
          <a:p>
            <a:pPr marL="514350" indent="-457200">
              <a:buFont typeface="Arial" panose="020B0604020202020204" pitchFamily="34" charset="0"/>
              <a:buChar char="-"/>
              <a:defRPr/>
            </a:pPr>
            <a:endParaRPr lang="en-US" sz="1800" dirty="0"/>
          </a:p>
          <a:p>
            <a:pPr marL="514350" indent="-457200">
              <a:buFontTx/>
              <a:buChar char="-"/>
              <a:defRPr/>
            </a:pPr>
            <a:endParaRPr lang="en-US" dirty="0"/>
          </a:p>
        </p:txBody>
      </p:sp>
      <p:sp>
        <p:nvSpPr>
          <p:cNvPr id="3" name="Rectangle 2"/>
          <p:cNvSpPr/>
          <p:nvPr/>
        </p:nvSpPr>
        <p:spPr>
          <a:xfrm>
            <a:off x="304800" y="1600201"/>
            <a:ext cx="8534400" cy="1323439"/>
          </a:xfrm>
          <a:prstGeom prst="rect">
            <a:avLst/>
          </a:prstGeom>
        </p:spPr>
        <p:txBody>
          <a:bodyPr wrap="square">
            <a:spAutoFit/>
          </a:bodyPr>
          <a:lstStyle/>
          <a:p>
            <a:pPr marL="57150" indent="0">
              <a:buNone/>
              <a:defRPr/>
            </a:pPr>
            <a:r>
              <a:rPr lang="en-US" sz="2000" b="1" dirty="0">
                <a:solidFill>
                  <a:schemeClr val="accent2"/>
                </a:solidFill>
              </a:rPr>
              <a:t>During ERS Deployment</a:t>
            </a:r>
          </a:p>
          <a:p>
            <a:pPr indent="-285750">
              <a:buFontTx/>
              <a:buChar char="-"/>
              <a:defRPr/>
            </a:pPr>
            <a:r>
              <a:rPr lang="en-US" sz="2000" dirty="0"/>
              <a:t>When to deploy</a:t>
            </a:r>
          </a:p>
          <a:p>
            <a:pPr indent="-285750">
              <a:buFontTx/>
              <a:buChar char="-"/>
              <a:defRPr/>
            </a:pPr>
            <a:r>
              <a:rPr lang="en-US" sz="2000" dirty="0"/>
              <a:t>When to resume normal operations</a:t>
            </a:r>
          </a:p>
          <a:p>
            <a:pPr indent="-285750">
              <a:buFontTx/>
              <a:buChar char="-"/>
              <a:defRPr/>
            </a:pPr>
            <a:endParaRPr lang="en-US" sz="2000" dirty="0"/>
          </a:p>
        </p:txBody>
      </p:sp>
      <p:sp>
        <p:nvSpPr>
          <p:cNvPr id="12" name="Rectangle 11"/>
          <p:cNvSpPr/>
          <p:nvPr/>
        </p:nvSpPr>
        <p:spPr>
          <a:xfrm>
            <a:off x="340659" y="2746177"/>
            <a:ext cx="8229600" cy="1015663"/>
          </a:xfrm>
          <a:prstGeom prst="rect">
            <a:avLst/>
          </a:prstGeom>
        </p:spPr>
        <p:txBody>
          <a:bodyPr wrap="square">
            <a:spAutoFit/>
          </a:bodyPr>
          <a:lstStyle/>
          <a:p>
            <a:pPr marL="57150">
              <a:spcBef>
                <a:spcPct val="20000"/>
              </a:spcBef>
              <a:defRPr/>
            </a:pPr>
            <a:r>
              <a:rPr lang="en-US" sz="2000" b="1" dirty="0">
                <a:solidFill>
                  <a:schemeClr val="accent2"/>
                </a:solidFill>
              </a:rPr>
              <a:t>Post ERS Deployment </a:t>
            </a:r>
          </a:p>
          <a:p>
            <a:pPr indent="-285750">
              <a:buFontTx/>
              <a:buChar char="-"/>
              <a:defRPr/>
            </a:pPr>
            <a:r>
              <a:rPr lang="en-US" sz="2000" dirty="0"/>
              <a:t>Obligation Exhaustion</a:t>
            </a:r>
          </a:p>
          <a:p>
            <a:pPr indent="-285750">
              <a:buFontTx/>
              <a:buChar char="-"/>
              <a:defRPr/>
            </a:pPr>
            <a:r>
              <a:rPr lang="en-US" sz="2000" dirty="0"/>
              <a:t>Contract Renewal</a:t>
            </a:r>
          </a:p>
        </p:txBody>
      </p:sp>
    </p:spTree>
    <p:extLst>
      <p:ext uri="{BB962C8B-B14F-4D97-AF65-F5344CB8AC3E}">
        <p14:creationId xmlns:p14="http://schemas.microsoft.com/office/powerpoint/2010/main" val="4044604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09800"/>
            <a:ext cx="8458200" cy="518318"/>
          </a:xfrm>
        </p:spPr>
        <p:txBody>
          <a:bodyPr/>
          <a:lstStyle/>
          <a:p>
            <a:r>
              <a:rPr lang="en-US" sz="3600" dirty="0"/>
              <a:t>Pre ERS Deployment</a:t>
            </a:r>
            <a:br>
              <a:rPr lang="en-US" sz="3600" dirty="0"/>
            </a:br>
            <a:endParaRPr lang="en-US" sz="3600" dirty="0">
              <a:solidFill>
                <a:schemeClr val="accent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spTree>
    <p:extLst>
      <p:ext uri="{BB962C8B-B14F-4D97-AF65-F5344CB8AC3E}">
        <p14:creationId xmlns:p14="http://schemas.microsoft.com/office/powerpoint/2010/main" val="2411845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Thy Resources</a:t>
            </a:r>
          </a:p>
        </p:txBody>
      </p:sp>
      <p:sp>
        <p:nvSpPr>
          <p:cNvPr id="3" name="Content Placeholder 2"/>
          <p:cNvSpPr>
            <a:spLocks noGrp="1"/>
          </p:cNvSpPr>
          <p:nvPr>
            <p:ph idx="1"/>
          </p:nvPr>
        </p:nvSpPr>
        <p:spPr>
          <a:xfrm>
            <a:off x="381000" y="982978"/>
            <a:ext cx="8534400" cy="1828800"/>
          </a:xfrm>
        </p:spPr>
        <p:txBody>
          <a:bodyPr/>
          <a:lstStyle/>
          <a:p>
            <a:r>
              <a:rPr lang="en-US" sz="2000" dirty="0"/>
              <a:t>Obligated time period(s)</a:t>
            </a:r>
          </a:p>
          <a:p>
            <a:r>
              <a:rPr lang="en-US" sz="2000" dirty="0"/>
              <a:t>Ramp </a:t>
            </a:r>
          </a:p>
          <a:p>
            <a:r>
              <a:rPr lang="en-US" sz="2000" dirty="0"/>
              <a:t>Cumulative Deployment Obligation time </a:t>
            </a:r>
          </a:p>
          <a:p>
            <a:pPr lvl="1"/>
            <a:r>
              <a:rPr lang="en-US" sz="1600" b="1" dirty="0"/>
              <a:t>Deployment Obligation Time</a:t>
            </a:r>
            <a:r>
              <a:rPr lang="en-US" sz="1600" dirty="0"/>
              <a:t>: The cumulative time during the Sustained Response Period of an event during which an ERS resource has an obligation</a:t>
            </a:r>
            <a:br>
              <a:rPr lang="en-US" sz="1600" dirty="0"/>
            </a:br>
            <a:endParaRPr lang="en-US" sz="1400" dirty="0"/>
          </a:p>
          <a:p>
            <a:endParaRPr lang="en-US" sz="2000" dirty="0"/>
          </a:p>
          <a:p>
            <a:endParaRPr lang="en-US" sz="2000" dirty="0"/>
          </a:p>
          <a:p>
            <a:pPr marL="0" indent="0">
              <a:buNone/>
            </a:pPr>
            <a:endParaRPr lang="en-US" sz="2000" dirty="0"/>
          </a:p>
          <a:p>
            <a:endParaRPr lang="en-US" sz="2000" dirty="0"/>
          </a:p>
          <a:p>
            <a:pPr marL="457200" lvl="1" indent="0">
              <a:buNone/>
            </a:pPr>
            <a:endParaRPr lang="en-US" sz="2000" dirty="0"/>
          </a:p>
          <a:p>
            <a:pPr marL="457200" lvl="1" indent="0">
              <a:buNone/>
            </a:pPr>
            <a:endParaRPr lang="en-US" sz="1600" dirty="0"/>
          </a:p>
          <a:p>
            <a:pPr marL="0" indent="0">
              <a:buNone/>
            </a:pPr>
            <a:endParaRPr lang="en-US" sz="2000" dirty="0"/>
          </a:p>
          <a:p>
            <a:pPr marL="0" indent="0">
              <a:buNone/>
            </a:pPr>
            <a:endParaRPr lang="en-US" dirty="0"/>
          </a:p>
        </p:txBody>
      </p:sp>
      <p:sp>
        <p:nvSpPr>
          <p:cNvPr id="4" name="Slide Number Placeholder 3"/>
          <p:cNvSpPr>
            <a:spLocks noGrp="1"/>
          </p:cNvSpPr>
          <p:nvPr>
            <p:ph type="sldNum" sz="quarter" idx="4"/>
          </p:nvPr>
        </p:nvSpPr>
        <p:spPr>
          <a:xfrm>
            <a:off x="8389620" y="6047733"/>
            <a:ext cx="533400" cy="220662"/>
          </a:xfrm>
        </p:spPr>
        <p:txBody>
          <a:bodyPr/>
          <a:lstStyle/>
          <a:p>
            <a:fld id="{1D93BD3E-1E9A-4970-A6F7-E7AC52762E0C}" type="slidenum">
              <a:rPr lang="en-US" smtClean="0"/>
              <a:pPr/>
              <a:t>59</a:t>
            </a:fld>
            <a:endParaRPr lang="en-US"/>
          </a:p>
        </p:txBody>
      </p:sp>
      <p:sp>
        <p:nvSpPr>
          <p:cNvPr id="11" name="Rectangle 10"/>
          <p:cNvSpPr/>
          <p:nvPr/>
        </p:nvSpPr>
        <p:spPr>
          <a:xfrm>
            <a:off x="847817" y="3202450"/>
            <a:ext cx="2351676"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TP1</a:t>
            </a:r>
          </a:p>
        </p:txBody>
      </p:sp>
      <p:sp>
        <p:nvSpPr>
          <p:cNvPr id="12" name="Rectangle 11"/>
          <p:cNvSpPr/>
          <p:nvPr/>
        </p:nvSpPr>
        <p:spPr>
          <a:xfrm>
            <a:off x="4247788" y="3225263"/>
            <a:ext cx="227294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TP1</a:t>
            </a:r>
          </a:p>
        </p:txBody>
      </p:sp>
      <p:sp>
        <p:nvSpPr>
          <p:cNvPr id="7" name="TextBox 6"/>
          <p:cNvSpPr txBox="1"/>
          <p:nvPr/>
        </p:nvSpPr>
        <p:spPr>
          <a:xfrm>
            <a:off x="7162800" y="3249680"/>
            <a:ext cx="1676400" cy="338554"/>
          </a:xfrm>
          <a:prstGeom prst="rect">
            <a:avLst/>
          </a:prstGeom>
          <a:noFill/>
        </p:spPr>
        <p:txBody>
          <a:bodyPr wrap="square" rtlCol="0">
            <a:spAutoFit/>
          </a:bodyPr>
          <a:lstStyle/>
          <a:p>
            <a:r>
              <a:rPr lang="en-US" sz="1600" dirty="0"/>
              <a:t>Obligation</a:t>
            </a:r>
          </a:p>
        </p:txBody>
      </p:sp>
      <p:sp>
        <p:nvSpPr>
          <p:cNvPr id="13" name="Rectangle 12"/>
          <p:cNvSpPr/>
          <p:nvPr/>
        </p:nvSpPr>
        <p:spPr>
          <a:xfrm>
            <a:off x="1341665" y="3858144"/>
            <a:ext cx="2209800"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1</a:t>
            </a:r>
          </a:p>
        </p:txBody>
      </p:sp>
      <p:sp>
        <p:nvSpPr>
          <p:cNvPr id="14" name="TextBox 13"/>
          <p:cNvSpPr txBox="1"/>
          <p:nvPr/>
        </p:nvSpPr>
        <p:spPr>
          <a:xfrm>
            <a:off x="7162800" y="3858144"/>
            <a:ext cx="1676400" cy="338554"/>
          </a:xfrm>
          <a:prstGeom prst="rect">
            <a:avLst/>
          </a:prstGeom>
          <a:noFill/>
        </p:spPr>
        <p:txBody>
          <a:bodyPr wrap="square" rtlCol="0">
            <a:spAutoFit/>
          </a:bodyPr>
          <a:lstStyle/>
          <a:p>
            <a:r>
              <a:rPr lang="en-US" sz="1600" dirty="0"/>
              <a:t>Event</a:t>
            </a:r>
          </a:p>
        </p:txBody>
      </p:sp>
      <p:sp>
        <p:nvSpPr>
          <p:cNvPr id="15" name="Rectangle 14"/>
          <p:cNvSpPr/>
          <p:nvPr/>
        </p:nvSpPr>
        <p:spPr>
          <a:xfrm>
            <a:off x="5325836" y="3862720"/>
            <a:ext cx="1676401"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2</a:t>
            </a:r>
          </a:p>
        </p:txBody>
      </p:sp>
      <p:sp>
        <p:nvSpPr>
          <p:cNvPr id="8" name="Right Brace 7"/>
          <p:cNvSpPr/>
          <p:nvPr/>
        </p:nvSpPr>
        <p:spPr>
          <a:xfrm rot="5400000">
            <a:off x="2132694" y="3426086"/>
            <a:ext cx="228600" cy="18106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763227" y="4436981"/>
            <a:ext cx="2780573" cy="261610"/>
          </a:xfrm>
          <a:prstGeom prst="rect">
            <a:avLst/>
          </a:prstGeom>
          <a:noFill/>
        </p:spPr>
        <p:txBody>
          <a:bodyPr wrap="square" rtlCol="0">
            <a:spAutoFit/>
          </a:bodyPr>
          <a:lstStyle/>
          <a:p>
            <a:r>
              <a:rPr lang="en-US" sz="1100" dirty="0"/>
              <a:t>Deployment Obligation Time  </a:t>
            </a:r>
            <a:r>
              <a:rPr lang="en-US" sz="1100" b="1" dirty="0"/>
              <a:t>= </a:t>
            </a:r>
            <a:r>
              <a:rPr lang="en-US" sz="1100" dirty="0"/>
              <a:t>2 hours</a:t>
            </a:r>
          </a:p>
        </p:txBody>
      </p:sp>
      <p:sp>
        <p:nvSpPr>
          <p:cNvPr id="17" name="Right Brace 16"/>
          <p:cNvSpPr/>
          <p:nvPr/>
        </p:nvSpPr>
        <p:spPr>
          <a:xfrm rot="5400000">
            <a:off x="5813425" y="3729823"/>
            <a:ext cx="244024" cy="1219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066800" y="4421436"/>
            <a:ext cx="2571208" cy="261610"/>
          </a:xfrm>
          <a:prstGeom prst="rect">
            <a:avLst/>
          </a:prstGeom>
          <a:noFill/>
        </p:spPr>
        <p:txBody>
          <a:bodyPr wrap="square" rtlCol="0">
            <a:spAutoFit/>
          </a:bodyPr>
          <a:lstStyle/>
          <a:p>
            <a:r>
              <a:rPr lang="en-US" sz="1100" dirty="0"/>
              <a:t>Deployment Obligation Time = 3 hours</a:t>
            </a:r>
          </a:p>
        </p:txBody>
      </p:sp>
      <p:sp>
        <p:nvSpPr>
          <p:cNvPr id="21" name="TextBox 20"/>
          <p:cNvSpPr txBox="1"/>
          <p:nvPr/>
        </p:nvSpPr>
        <p:spPr>
          <a:xfrm>
            <a:off x="2506437" y="4927683"/>
            <a:ext cx="4419600" cy="261610"/>
          </a:xfrm>
          <a:prstGeom prst="rect">
            <a:avLst/>
          </a:prstGeom>
          <a:noFill/>
        </p:spPr>
        <p:txBody>
          <a:bodyPr wrap="square" rtlCol="0">
            <a:spAutoFit/>
          </a:bodyPr>
          <a:lstStyle/>
          <a:p>
            <a:r>
              <a:rPr lang="en-US" sz="1100" dirty="0"/>
              <a:t>Cumulative deployment Obligation time after </a:t>
            </a:r>
            <a:r>
              <a:rPr lang="en-US" sz="1100" b="1" dirty="0"/>
              <a:t>Event 1 </a:t>
            </a:r>
            <a:r>
              <a:rPr lang="en-US" sz="1100" dirty="0"/>
              <a:t>= 3 hours</a:t>
            </a:r>
          </a:p>
        </p:txBody>
      </p:sp>
      <p:sp>
        <p:nvSpPr>
          <p:cNvPr id="22" name="TextBox 21"/>
          <p:cNvSpPr txBox="1"/>
          <p:nvPr/>
        </p:nvSpPr>
        <p:spPr>
          <a:xfrm>
            <a:off x="2506437" y="5096592"/>
            <a:ext cx="4419600" cy="261610"/>
          </a:xfrm>
          <a:prstGeom prst="rect">
            <a:avLst/>
          </a:prstGeom>
          <a:noFill/>
        </p:spPr>
        <p:txBody>
          <a:bodyPr wrap="square" rtlCol="0">
            <a:spAutoFit/>
          </a:bodyPr>
          <a:lstStyle/>
          <a:p>
            <a:r>
              <a:rPr lang="en-US" sz="1100" dirty="0"/>
              <a:t>Cumulative deployment Obligation time after </a:t>
            </a:r>
            <a:r>
              <a:rPr lang="en-US" sz="1100" b="1" dirty="0"/>
              <a:t>Event 2 </a:t>
            </a:r>
            <a:r>
              <a:rPr lang="en-US" sz="1100" dirty="0"/>
              <a:t>= 5 hours</a:t>
            </a:r>
          </a:p>
        </p:txBody>
      </p:sp>
      <p:grpSp>
        <p:nvGrpSpPr>
          <p:cNvPr id="35" name="Group 34"/>
          <p:cNvGrpSpPr/>
          <p:nvPr/>
        </p:nvGrpSpPr>
        <p:grpSpPr>
          <a:xfrm>
            <a:off x="1341665" y="3583014"/>
            <a:ext cx="2209800" cy="261610"/>
            <a:chOff x="2536372" y="4538004"/>
            <a:chExt cx="2209800" cy="261610"/>
          </a:xfrm>
        </p:grpSpPr>
        <p:cxnSp>
          <p:nvCxnSpPr>
            <p:cNvPr id="26" name="Straight Arrow Connector 25"/>
            <p:cNvCxnSpPr/>
            <p:nvPr/>
          </p:nvCxnSpPr>
          <p:spPr>
            <a:xfrm>
              <a:off x="2536372" y="4681509"/>
              <a:ext cx="2209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55589" y="4538004"/>
              <a:ext cx="771365" cy="261610"/>
            </a:xfrm>
            <a:prstGeom prst="rect">
              <a:avLst/>
            </a:prstGeom>
            <a:solidFill>
              <a:schemeClr val="bg1"/>
            </a:solidFill>
          </p:spPr>
          <p:txBody>
            <a:bodyPr wrap="none" rtlCol="0">
              <a:spAutoFit/>
            </a:bodyPr>
            <a:lstStyle/>
            <a:p>
              <a:r>
                <a:rPr lang="en-US" sz="1100" dirty="0"/>
                <a:t>3.5 hours</a:t>
              </a:r>
            </a:p>
          </p:txBody>
        </p:sp>
        <p:cxnSp>
          <p:nvCxnSpPr>
            <p:cNvPr id="30" name="Straight Connector 29"/>
            <p:cNvCxnSpPr/>
            <p:nvPr/>
          </p:nvCxnSpPr>
          <p:spPr>
            <a:xfrm>
              <a:off x="4746172" y="4631399"/>
              <a:ext cx="0" cy="9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36372" y="4631399"/>
              <a:ext cx="0" cy="930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325836" y="3587590"/>
            <a:ext cx="1676400" cy="261610"/>
            <a:chOff x="5460999" y="4551569"/>
            <a:chExt cx="1676400" cy="261610"/>
          </a:xfrm>
        </p:grpSpPr>
        <p:cxnSp>
          <p:nvCxnSpPr>
            <p:cNvPr id="37" name="Straight Arrow Connector 36"/>
            <p:cNvCxnSpPr/>
            <p:nvPr/>
          </p:nvCxnSpPr>
          <p:spPr>
            <a:xfrm>
              <a:off x="5460999" y="4695074"/>
              <a:ext cx="1676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80352" y="4551569"/>
              <a:ext cx="771365" cy="261610"/>
            </a:xfrm>
            <a:prstGeom prst="rect">
              <a:avLst/>
            </a:prstGeom>
            <a:solidFill>
              <a:schemeClr val="bg1"/>
            </a:solidFill>
          </p:spPr>
          <p:txBody>
            <a:bodyPr wrap="none" rtlCol="0">
              <a:spAutoFit/>
            </a:bodyPr>
            <a:lstStyle/>
            <a:p>
              <a:r>
                <a:rPr lang="en-US" sz="1100" dirty="0"/>
                <a:t>2.5 hours</a:t>
              </a:r>
            </a:p>
          </p:txBody>
        </p:sp>
        <p:cxnSp>
          <p:nvCxnSpPr>
            <p:cNvPr id="39" name="Straight Connector 38"/>
            <p:cNvCxnSpPr/>
            <p:nvPr/>
          </p:nvCxnSpPr>
          <p:spPr>
            <a:xfrm>
              <a:off x="7137399" y="4644964"/>
              <a:ext cx="0" cy="9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60999" y="4644964"/>
              <a:ext cx="0" cy="9300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200617" y="3092317"/>
            <a:ext cx="0" cy="1600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9693" y="2988070"/>
            <a:ext cx="787175" cy="261610"/>
          </a:xfrm>
          <a:prstGeom prst="rect">
            <a:avLst/>
          </a:prstGeom>
          <a:noFill/>
        </p:spPr>
        <p:txBody>
          <a:bodyPr wrap="square" rtlCol="0">
            <a:spAutoFit/>
          </a:bodyPr>
          <a:lstStyle/>
          <a:p>
            <a:r>
              <a:rPr lang="en-US" sz="1050" dirty="0"/>
              <a:t>Day 2</a:t>
            </a:r>
          </a:p>
        </p:txBody>
      </p:sp>
      <p:sp>
        <p:nvSpPr>
          <p:cNvPr id="31" name="TextBox 30"/>
          <p:cNvSpPr txBox="1"/>
          <p:nvPr/>
        </p:nvSpPr>
        <p:spPr>
          <a:xfrm>
            <a:off x="695417" y="2971800"/>
            <a:ext cx="787175" cy="261610"/>
          </a:xfrm>
          <a:prstGeom prst="rect">
            <a:avLst/>
          </a:prstGeom>
          <a:noFill/>
        </p:spPr>
        <p:txBody>
          <a:bodyPr wrap="square" rtlCol="0">
            <a:spAutoFit/>
          </a:bodyPr>
          <a:lstStyle/>
          <a:p>
            <a:r>
              <a:rPr lang="en-US" sz="1050" dirty="0"/>
              <a:t>Day 1</a:t>
            </a:r>
          </a:p>
        </p:txBody>
      </p:sp>
    </p:spTree>
    <p:extLst>
      <p:ext uri="{BB962C8B-B14F-4D97-AF65-F5344CB8AC3E}">
        <p14:creationId xmlns:p14="http://schemas.microsoft.com/office/powerpoint/2010/main" val="27654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p:bldP spid="13" grpId="0" animBg="1"/>
      <p:bldP spid="14" grpId="0"/>
      <p:bldP spid="15" grpId="0" animBg="1"/>
      <p:bldP spid="8" grpId="0" animBg="1"/>
      <p:bldP spid="16" grpId="0"/>
      <p:bldP spid="17" grpId="0" animBg="1"/>
      <p:bldP spid="18" grpId="0"/>
      <p:bldP spid="21" grpId="0"/>
      <p:bldP spid="22" grpId="0"/>
      <p:bldP spid="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457200" y="2209800"/>
            <a:ext cx="8382000" cy="2133600"/>
          </a:xfrm>
        </p:spPr>
        <p:txBody>
          <a:bodyPr/>
          <a:lstStyle/>
          <a:p>
            <a:pPr marL="0" indent="0" eaLnBrk="1" hangingPunct="1">
              <a:buFontTx/>
              <a:buNone/>
            </a:pPr>
            <a:r>
              <a:rPr lang="en-US" altLang="en-US" sz="2400" b="0" dirty="0"/>
              <a:t>Offer parameters are the sole responsibility of the QSE and ERS Resource. The MW capacity of an ERS Load is not required to equal that of the pre-screened capacity (based on historical data) provided as a service to the QSE by ERCOT.</a:t>
            </a:r>
          </a:p>
        </p:txBody>
      </p:sp>
      <p:sp>
        <p:nvSpPr>
          <p:cNvPr id="4" name="Slide Number Placeholder 5">
            <a:extLst>
              <a:ext uri="{FF2B5EF4-FFF2-40B4-BE49-F238E27FC236}">
                <a16:creationId xmlns:a16="http://schemas.microsoft.com/office/drawing/2014/main" id="{E4A4F0BF-EA57-4CF5-8C3D-705CA2195CA0}"/>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6</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br>
              <a:rPr lang="en-US" dirty="0"/>
            </a:br>
            <a:endParaRPr lang="en-US" dirty="0"/>
          </a:p>
        </p:txBody>
      </p:sp>
      <p:sp>
        <p:nvSpPr>
          <p:cNvPr id="3" name="Content Placeholder 2"/>
          <p:cNvSpPr>
            <a:spLocks noGrp="1"/>
          </p:cNvSpPr>
          <p:nvPr>
            <p:ph idx="1"/>
          </p:nvPr>
        </p:nvSpPr>
        <p:spPr>
          <a:xfrm>
            <a:off x="304800" y="1143000"/>
            <a:ext cx="8534400" cy="4777033"/>
          </a:xfrm>
        </p:spPr>
        <p:txBody>
          <a:bodyPr/>
          <a:lstStyle/>
          <a:p>
            <a:r>
              <a:rPr lang="en-US" sz="2000" b="1" dirty="0">
                <a:solidFill>
                  <a:srgbClr val="FF0000"/>
                </a:solidFill>
              </a:rPr>
              <a:t>ERCOT Protocol Sections 6.5.9.4.1 &amp; 6.5.9.4.2</a:t>
            </a:r>
          </a:p>
          <a:p>
            <a:pPr lvl="1"/>
            <a:r>
              <a:rPr lang="en-US" sz="2000" b="1" dirty="0"/>
              <a:t>Deployment</a:t>
            </a:r>
          </a:p>
          <a:p>
            <a:pPr lvl="2"/>
            <a:r>
              <a:rPr lang="en-US" sz="1800" dirty="0">
                <a:solidFill>
                  <a:srgbClr val="FF0000"/>
                </a:solidFill>
              </a:rPr>
              <a:t>PRC falls below 3,000 MW and is not projected to recover within 30 minutes</a:t>
            </a:r>
          </a:p>
          <a:p>
            <a:pPr lvl="3"/>
            <a:r>
              <a:rPr lang="en-US" sz="1400" dirty="0">
                <a:solidFill>
                  <a:srgbClr val="FF0000"/>
                </a:solidFill>
              </a:rPr>
              <a:t>All ERS Service Types</a:t>
            </a:r>
          </a:p>
          <a:p>
            <a:pPr lvl="2"/>
            <a:r>
              <a:rPr lang="en-US" sz="1800" dirty="0"/>
              <a:t>EEA level 1</a:t>
            </a:r>
          </a:p>
          <a:p>
            <a:pPr lvl="3"/>
            <a:r>
              <a:rPr lang="en-US" sz="1400" dirty="0">
                <a:solidFill>
                  <a:srgbClr val="FF0000"/>
                </a:solidFill>
              </a:rPr>
              <a:t>Un-deployed ERS resources</a:t>
            </a:r>
          </a:p>
          <a:p>
            <a:pPr lvl="2"/>
            <a:r>
              <a:rPr lang="en-US" sz="1800" dirty="0"/>
              <a:t>EEA Level 2</a:t>
            </a:r>
          </a:p>
          <a:p>
            <a:pPr lvl="3"/>
            <a:r>
              <a:rPr lang="en-US" sz="1400" dirty="0">
                <a:solidFill>
                  <a:srgbClr val="FF0000"/>
                </a:solidFill>
              </a:rPr>
              <a:t>Un-deployed ERS resources</a:t>
            </a:r>
            <a:endParaRPr lang="en-US" sz="1600" dirty="0"/>
          </a:p>
          <a:p>
            <a:pPr lvl="1">
              <a:spcBef>
                <a:spcPts val="1200"/>
              </a:spcBef>
            </a:pPr>
            <a:r>
              <a:rPr lang="en-US" sz="2000" b="1" dirty="0"/>
              <a:t>Communication</a:t>
            </a:r>
          </a:p>
          <a:p>
            <a:pPr lvl="2"/>
            <a:r>
              <a:rPr lang="en-US" sz="1800" dirty="0"/>
              <a:t>Deployment</a:t>
            </a:r>
          </a:p>
          <a:p>
            <a:pPr lvl="3"/>
            <a:r>
              <a:rPr lang="en-US" sz="1400" dirty="0"/>
              <a:t>XML Message, followed by VDI to all-QSE hotline</a:t>
            </a:r>
          </a:p>
          <a:p>
            <a:pPr lvl="3"/>
            <a:r>
              <a:rPr lang="en-US" sz="1400" dirty="0"/>
              <a:t>The ramp period shall begin at the completion of the VDI</a:t>
            </a:r>
          </a:p>
          <a:p>
            <a:pPr lvl="2"/>
            <a:r>
              <a:rPr lang="en-US" sz="1800" dirty="0"/>
              <a:t>Release </a:t>
            </a:r>
          </a:p>
          <a:p>
            <a:pPr lvl="3"/>
            <a:r>
              <a:rPr lang="en-US" sz="1400" dirty="0"/>
              <a:t>XML Message, followed by VDI to all-QSE hotline</a:t>
            </a:r>
          </a:p>
          <a:p>
            <a:pPr lvl="3"/>
            <a:r>
              <a:rPr lang="en-US" sz="1400" dirty="0"/>
              <a:t>VDI represents the official notice of the release</a:t>
            </a:r>
          </a:p>
          <a:p>
            <a:pPr marL="914400" lvl="2" indent="0">
              <a:buNone/>
            </a:pPr>
            <a:endParaRPr lang="en-US" sz="1400" dirty="0"/>
          </a:p>
          <a:p>
            <a:pPr lvl="2"/>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a:p>
        </p:txBody>
      </p:sp>
    </p:spTree>
    <p:extLst>
      <p:ext uri="{BB962C8B-B14F-4D97-AF65-F5344CB8AC3E}">
        <p14:creationId xmlns:p14="http://schemas.microsoft.com/office/powerpoint/2010/main" val="3056145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04800" y="990600"/>
            <a:ext cx="8534400" cy="50522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The resource should</a:t>
            </a:r>
          </a:p>
          <a:p>
            <a:r>
              <a:rPr lang="en-US" sz="2000" b="1" dirty="0"/>
              <a:t>Deploy if</a:t>
            </a:r>
          </a:p>
          <a:p>
            <a:pPr lvl="1"/>
            <a:r>
              <a:rPr lang="en-US" sz="1800" dirty="0"/>
              <a:t>It is </a:t>
            </a:r>
            <a:r>
              <a:rPr lang="en-US" sz="1800" b="1" u="sng" dirty="0"/>
              <a:t>contractually committed </a:t>
            </a:r>
            <a:r>
              <a:rPr lang="en-US" sz="1800" dirty="0"/>
              <a:t>to provide the ERS service type deployed during the ERS Time Period that includes </a:t>
            </a:r>
            <a:r>
              <a:rPr lang="en-US" sz="1800" b="1" u="sng" dirty="0"/>
              <a:t>all or any part of the first interval</a:t>
            </a:r>
            <a:r>
              <a:rPr lang="en-US" sz="1800" dirty="0"/>
              <a:t> of the Sustained Response Period, with the following exceptions:</a:t>
            </a:r>
          </a:p>
          <a:p>
            <a:pPr lvl="2"/>
            <a:r>
              <a:rPr lang="en-US" sz="1600" dirty="0"/>
              <a:t>10-hour-recovery period from a previous deployment</a:t>
            </a:r>
            <a:endParaRPr lang="en-US" sz="1800" dirty="0"/>
          </a:p>
          <a:p>
            <a:r>
              <a:rPr lang="en-US" sz="2000" b="1" u="sng" dirty="0"/>
              <a:t>Not</a:t>
            </a:r>
            <a:r>
              <a:rPr lang="en-US" sz="2000" b="1" dirty="0"/>
              <a:t> deploy if </a:t>
            </a:r>
          </a:p>
          <a:p>
            <a:pPr lvl="1"/>
            <a:r>
              <a:rPr lang="en-US" sz="1600" dirty="0"/>
              <a:t>It </a:t>
            </a:r>
            <a:r>
              <a:rPr lang="en-US" sz="1600" b="1" dirty="0"/>
              <a:t>does not have an obligation </a:t>
            </a:r>
            <a:r>
              <a:rPr lang="en-US" sz="1600" dirty="0"/>
              <a:t>for any part of the first interval of the Sustained	</a:t>
            </a:r>
          </a:p>
          <a:p>
            <a:pPr marL="457200" lvl="1" indent="0">
              <a:buNone/>
            </a:pPr>
            <a:r>
              <a:rPr lang="en-US" sz="1600" dirty="0"/>
              <a:t>      Response Period.</a:t>
            </a:r>
          </a:p>
        </p:txBody>
      </p:sp>
      <p:sp>
        <p:nvSpPr>
          <p:cNvPr id="2" name="Title 1"/>
          <p:cNvSpPr>
            <a:spLocks noGrp="1"/>
          </p:cNvSpPr>
          <p:nvPr>
            <p:ph type="title"/>
          </p:nvPr>
        </p:nvSpPr>
        <p:spPr>
          <a:xfrm>
            <a:off x="381000" y="243682"/>
            <a:ext cx="8458200" cy="518318"/>
          </a:xfrm>
        </p:spPr>
        <p:txBody>
          <a:bodyPr/>
          <a:lstStyle/>
          <a:p>
            <a:r>
              <a:rPr lang="en-US" sz="2400" dirty="0"/>
              <a:t>Whether to deploy </a:t>
            </a:r>
            <a:endParaRPr lang="en-US" b="1" dirty="0">
              <a:solidFill>
                <a:schemeClr val="accent1"/>
              </a:solidFill>
            </a:endParaRPr>
          </a:p>
        </p:txBody>
      </p:sp>
      <p:sp>
        <p:nvSpPr>
          <p:cNvPr id="4" name="Slide Number Placeholder 3"/>
          <p:cNvSpPr>
            <a:spLocks noGrp="1"/>
          </p:cNvSpPr>
          <p:nvPr>
            <p:ph type="sldNum" sz="quarter" idx="4"/>
          </p:nvPr>
        </p:nvSpPr>
        <p:spPr>
          <a:xfrm>
            <a:off x="8441954" y="6553200"/>
            <a:ext cx="533400" cy="220662"/>
          </a:xfrm>
        </p:spPr>
        <p:txBody>
          <a:bodyPr/>
          <a:lstStyle/>
          <a:p>
            <a:fld id="{1D93BD3E-1E9A-4970-A6F7-E7AC52762E0C}" type="slidenum">
              <a:rPr lang="en-US" smtClean="0"/>
              <a:pPr/>
              <a:t>61</a:t>
            </a:fld>
            <a:endParaRPr lang="en-US"/>
          </a:p>
        </p:txBody>
      </p:sp>
      <p:sp>
        <p:nvSpPr>
          <p:cNvPr id="7" name="TextBox 6"/>
          <p:cNvSpPr txBox="1"/>
          <p:nvPr/>
        </p:nvSpPr>
        <p:spPr>
          <a:xfrm>
            <a:off x="6172200" y="4671536"/>
            <a:ext cx="1876947" cy="738664"/>
          </a:xfrm>
          <a:prstGeom prst="rect">
            <a:avLst/>
          </a:prstGeom>
          <a:noFill/>
        </p:spPr>
        <p:txBody>
          <a:bodyPr wrap="square" rtlCol="0">
            <a:spAutoFit/>
          </a:bodyPr>
          <a:lstStyle/>
          <a:p>
            <a:r>
              <a:rPr lang="en-US" sz="1400" b="1" dirty="0"/>
              <a:t>Deploy if </a:t>
            </a:r>
            <a:r>
              <a:rPr lang="en-US" sz="1400" b="1" dirty="0">
                <a:solidFill>
                  <a:srgbClr val="FF0000"/>
                </a:solidFill>
              </a:rPr>
              <a:t>obligated </a:t>
            </a:r>
            <a:r>
              <a:rPr lang="en-US" sz="1400" b="1" dirty="0"/>
              <a:t>during any part of the first interval </a:t>
            </a:r>
          </a:p>
        </p:txBody>
      </p:sp>
      <p:pic>
        <p:nvPicPr>
          <p:cNvPr id="10" name="Content Placeholder 8"/>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08059" y="4064007"/>
            <a:ext cx="607529" cy="607529"/>
          </a:xfrm>
        </p:spPr>
      </p:pic>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91401" y="4051512"/>
            <a:ext cx="729533" cy="782848"/>
          </a:xfrm>
          <a:prstGeom prst="rect">
            <a:avLst/>
          </a:prstGeom>
        </p:spPr>
      </p:pic>
    </p:spTree>
    <p:extLst>
      <p:ext uri="{BB962C8B-B14F-4D97-AF65-F5344CB8AC3E}">
        <p14:creationId xmlns:p14="http://schemas.microsoft.com/office/powerpoint/2010/main" val="3000713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95600"/>
            <a:ext cx="8458200" cy="518318"/>
          </a:xfrm>
        </p:spPr>
        <p:txBody>
          <a:bodyPr/>
          <a:lstStyle/>
          <a:p>
            <a:r>
              <a:rPr lang="en-US" sz="3600" dirty="0"/>
              <a:t>During</a:t>
            </a:r>
            <a:r>
              <a:rPr lang="en-US" sz="3600" dirty="0">
                <a:solidFill>
                  <a:schemeClr val="accent3"/>
                </a:solidFill>
              </a:rPr>
              <a:t> </a:t>
            </a:r>
            <a:r>
              <a:rPr lang="en-US" sz="3600" dirty="0"/>
              <a:t>ERS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spTree>
    <p:extLst>
      <p:ext uri="{BB962C8B-B14F-4D97-AF65-F5344CB8AC3E}">
        <p14:creationId xmlns:p14="http://schemas.microsoft.com/office/powerpoint/2010/main" val="2634367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Knowledge Checkpoint 1</a:t>
            </a:r>
            <a:endParaRPr lang="en-US"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63</a:t>
            </a:fld>
            <a:endParaRPr lang="en-US"/>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pic>
        <p:nvPicPr>
          <p:cNvPr id="1028" name="Picture 4"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61356"/>
            <a:ext cx="46005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02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Should Resource 1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64</a:t>
            </a:fld>
            <a:endParaRPr lang="en-US"/>
          </a:p>
        </p:txBody>
      </p:sp>
      <p:sp>
        <p:nvSpPr>
          <p:cNvPr id="7" name="Rectangle 6"/>
          <p:cNvSpPr/>
          <p:nvPr/>
        </p:nvSpPr>
        <p:spPr>
          <a:xfrm>
            <a:off x="1420490" y="2525316"/>
            <a:ext cx="6771010"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3797269" y="2607181"/>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4912262"/>
            <a:ext cx="1981200" cy="338554"/>
          </a:xfrm>
          <a:prstGeom prst="rect">
            <a:avLst/>
          </a:prstGeom>
          <a:noFill/>
        </p:spPr>
        <p:txBody>
          <a:bodyPr wrap="square" rtlCol="0">
            <a:spAutoFit/>
          </a:bodyPr>
          <a:lstStyle/>
          <a:p>
            <a:r>
              <a:rPr lang="en-US" sz="1600" dirty="0"/>
              <a:t>Time</a:t>
            </a:r>
          </a:p>
        </p:txBody>
      </p: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58888"/>
            <a:ext cx="0" cy="29243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58888"/>
            <a:ext cx="0" cy="2924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44598" y="1480508"/>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Starts</a:t>
            </a:r>
          </a:p>
        </p:txBody>
      </p:sp>
      <p:cxnSp>
        <p:nvCxnSpPr>
          <p:cNvPr id="34" name="Straight Connector 33"/>
          <p:cNvCxnSpPr/>
          <p:nvPr/>
        </p:nvCxnSpPr>
        <p:spPr>
          <a:xfrm>
            <a:off x="6862763" y="2032725"/>
            <a:ext cx="23813" cy="295055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34888"/>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Stops</a:t>
            </a:r>
          </a:p>
        </p:txBody>
      </p:sp>
      <p:sp>
        <p:nvSpPr>
          <p:cNvPr id="36" name="Rectangle 35"/>
          <p:cNvSpPr/>
          <p:nvPr/>
        </p:nvSpPr>
        <p:spPr>
          <a:xfrm>
            <a:off x="2712470" y="342305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13602" y="3484048"/>
            <a:ext cx="2034798" cy="584775"/>
          </a:xfrm>
          <a:prstGeom prst="rect">
            <a:avLst/>
          </a:prstGeom>
          <a:noFill/>
        </p:spPr>
        <p:txBody>
          <a:bodyPr wrap="square" rtlCol="0">
            <a:spAutoFit/>
          </a:bodyPr>
          <a:lstStyle/>
          <a:p>
            <a:r>
              <a:rPr lang="en-US" sz="1600" dirty="0"/>
              <a:t>Sustained</a:t>
            </a:r>
          </a:p>
          <a:p>
            <a:r>
              <a:rPr lang="en-US" sz="1600" dirty="0"/>
              <a:t>Response Period</a:t>
            </a:r>
          </a:p>
        </p:txBody>
      </p:sp>
      <p:sp>
        <p:nvSpPr>
          <p:cNvPr id="38" name="TextBox 37"/>
          <p:cNvSpPr txBox="1"/>
          <p:nvPr/>
        </p:nvSpPr>
        <p:spPr>
          <a:xfrm>
            <a:off x="2536824" y="1294061"/>
            <a:ext cx="1600200" cy="738664"/>
          </a:xfrm>
          <a:prstGeom prst="rect">
            <a:avLst/>
          </a:prstGeom>
          <a:noFill/>
        </p:spPr>
        <p:txBody>
          <a:bodyPr wrap="square" rtlCol="0">
            <a:spAutoFit/>
          </a:bodyPr>
          <a:lstStyle>
            <a:defPPr>
              <a:defRPr lang="en-US"/>
            </a:defPPr>
            <a:lvl1pPr>
              <a:defRPr sz="1400"/>
            </a:lvl1pPr>
          </a:lstStyle>
          <a:p>
            <a:r>
              <a:rPr lang="en-US" dirty="0"/>
              <a:t>Sustained Response Period </a:t>
            </a:r>
          </a:p>
          <a:p>
            <a:r>
              <a:rPr lang="en-US" dirty="0"/>
              <a:t>Starts</a:t>
            </a:r>
          </a:p>
        </p:txBody>
      </p:sp>
      <p:sp>
        <p:nvSpPr>
          <p:cNvPr id="39" name="TextBox 38"/>
          <p:cNvSpPr txBox="1"/>
          <p:nvPr/>
        </p:nvSpPr>
        <p:spPr>
          <a:xfrm>
            <a:off x="2031939" y="5093603"/>
            <a:ext cx="5511861" cy="1323439"/>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p>
        </p:txBody>
      </p:sp>
    </p:spTree>
    <p:extLst>
      <p:ext uri="{BB962C8B-B14F-4D97-AF65-F5344CB8AC3E}">
        <p14:creationId xmlns:p14="http://schemas.microsoft.com/office/powerpoint/2010/main" val="148878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8" grpId="0" animBg="1"/>
      <p:bldP spid="33" grpId="0"/>
      <p:bldP spid="35" grpId="0"/>
      <p:bldP spid="36" grpId="0" animBg="1"/>
      <p:bldP spid="37" grpId="0"/>
      <p:bldP spid="38" grpId="0"/>
      <p:bldP spid="3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Should Resource 2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a:p>
        </p:txBody>
      </p:sp>
      <p:sp>
        <p:nvSpPr>
          <p:cNvPr id="7" name="Rectangle 6"/>
          <p:cNvSpPr/>
          <p:nvPr/>
        </p:nvSpPr>
        <p:spPr>
          <a:xfrm>
            <a:off x="2711754" y="2516569"/>
            <a:ext cx="4752919"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4839055" y="2598434"/>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4912262"/>
            <a:ext cx="1981200" cy="338554"/>
          </a:xfrm>
          <a:prstGeom prst="rect">
            <a:avLst/>
          </a:prstGeom>
          <a:noFill/>
        </p:spPr>
        <p:txBody>
          <a:bodyPr wrap="square" rtlCol="0">
            <a:spAutoFit/>
          </a:bodyPr>
          <a:lstStyle/>
          <a:p>
            <a:r>
              <a:rPr lang="en-US" sz="1600" dirty="0"/>
              <a:t>Time</a:t>
            </a:r>
          </a:p>
        </p:txBody>
      </p: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12990"/>
            <a:ext cx="0" cy="297029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12990"/>
            <a:ext cx="0" cy="297029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70700" y="1915685"/>
            <a:ext cx="15876" cy="306759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11754" y="341323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03825" y="3504922"/>
            <a:ext cx="2616430" cy="584775"/>
          </a:xfrm>
          <a:prstGeom prst="rect">
            <a:avLst/>
          </a:prstGeom>
          <a:noFill/>
        </p:spPr>
        <p:txBody>
          <a:bodyPr wrap="square" rtlCol="0">
            <a:spAutoFit/>
          </a:bodyPr>
          <a:lstStyle/>
          <a:p>
            <a:r>
              <a:rPr lang="en-US" sz="1600" dirty="0"/>
              <a:t>Sustained</a:t>
            </a:r>
          </a:p>
          <a:p>
            <a:r>
              <a:rPr lang="en-US" sz="1600" dirty="0"/>
              <a:t>Response Period</a:t>
            </a:r>
          </a:p>
        </p:txBody>
      </p:sp>
      <p:sp>
        <p:nvSpPr>
          <p:cNvPr id="3" name="TextBox 2"/>
          <p:cNvSpPr txBox="1"/>
          <p:nvPr/>
        </p:nvSpPr>
        <p:spPr>
          <a:xfrm>
            <a:off x="2063751" y="5102549"/>
            <a:ext cx="6172200" cy="1323439"/>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r>
              <a:rPr lang="en-US" sz="1400" dirty="0">
                <a:solidFill>
                  <a:srgbClr val="FF0000"/>
                </a:solidFill>
              </a:rPr>
              <a:t> </a:t>
            </a:r>
          </a:p>
        </p:txBody>
      </p:sp>
      <p:cxnSp>
        <p:nvCxnSpPr>
          <p:cNvPr id="20" name="Straight Connector 19"/>
          <p:cNvCxnSpPr/>
          <p:nvPr/>
        </p:nvCxnSpPr>
        <p:spPr>
          <a:xfrm>
            <a:off x="3658172" y="2516569"/>
            <a:ext cx="0" cy="7485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471574" y="2516569"/>
            <a:ext cx="762" cy="7485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00175" y="1479950"/>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Starts</a:t>
            </a:r>
          </a:p>
        </p:txBody>
      </p:sp>
      <p:sp>
        <p:nvSpPr>
          <p:cNvPr id="26" name="TextBox 25"/>
          <p:cNvSpPr txBox="1"/>
          <p:nvPr/>
        </p:nvSpPr>
        <p:spPr>
          <a:xfrm>
            <a:off x="6613524" y="1392465"/>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Stops</a:t>
            </a:r>
          </a:p>
        </p:txBody>
      </p:sp>
      <p:sp>
        <p:nvSpPr>
          <p:cNvPr id="27" name="TextBox 26"/>
          <p:cNvSpPr txBox="1"/>
          <p:nvPr/>
        </p:nvSpPr>
        <p:spPr>
          <a:xfrm>
            <a:off x="2515547" y="1274326"/>
            <a:ext cx="1642753" cy="738664"/>
          </a:xfrm>
          <a:prstGeom prst="rect">
            <a:avLst/>
          </a:prstGeom>
          <a:noFill/>
        </p:spPr>
        <p:txBody>
          <a:bodyPr wrap="square" rtlCol="0">
            <a:spAutoFit/>
          </a:bodyPr>
          <a:lstStyle/>
          <a:p>
            <a:r>
              <a:rPr lang="en-US" sz="1400" dirty="0"/>
              <a:t>Sustained Response Period </a:t>
            </a:r>
          </a:p>
          <a:p>
            <a:r>
              <a:rPr lang="en-US" sz="1400" dirty="0"/>
              <a:t>Starts</a:t>
            </a:r>
          </a:p>
        </p:txBody>
      </p:sp>
    </p:spTree>
    <p:extLst>
      <p:ext uri="{BB962C8B-B14F-4D97-AF65-F5344CB8AC3E}">
        <p14:creationId xmlns:p14="http://schemas.microsoft.com/office/powerpoint/2010/main" val="7199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Should Resource 3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a:p>
        </p:txBody>
      </p:sp>
      <p:sp>
        <p:nvSpPr>
          <p:cNvPr id="7" name="Rectangle 6"/>
          <p:cNvSpPr/>
          <p:nvPr/>
        </p:nvSpPr>
        <p:spPr>
          <a:xfrm>
            <a:off x="4267200" y="2525316"/>
            <a:ext cx="3173089"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5181600" y="2596009"/>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4912262"/>
            <a:ext cx="1981200" cy="338554"/>
          </a:xfrm>
          <a:prstGeom prst="rect">
            <a:avLst/>
          </a:prstGeom>
          <a:noFill/>
        </p:spPr>
        <p:txBody>
          <a:bodyPr wrap="square" rtlCol="0">
            <a:spAutoFit/>
          </a:bodyPr>
          <a:lstStyle/>
          <a:p>
            <a:r>
              <a:rPr lang="en-US" sz="1600" dirty="0"/>
              <a:t>Time</a:t>
            </a:r>
          </a:p>
        </p:txBody>
      </p: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57351" y="2049381"/>
            <a:ext cx="19049" cy="29339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49381"/>
            <a:ext cx="0" cy="293390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00175" y="1456010"/>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Starts</a:t>
            </a:r>
          </a:p>
        </p:txBody>
      </p:sp>
      <p:cxnSp>
        <p:nvCxnSpPr>
          <p:cNvPr id="34" name="Straight Connector 33"/>
          <p:cNvCxnSpPr/>
          <p:nvPr/>
        </p:nvCxnSpPr>
        <p:spPr>
          <a:xfrm>
            <a:off x="6870700" y="2049381"/>
            <a:ext cx="15876" cy="29339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81157"/>
            <a:ext cx="685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Stops</a:t>
            </a:r>
          </a:p>
        </p:txBody>
      </p:sp>
      <p:sp>
        <p:nvSpPr>
          <p:cNvPr id="36" name="Rectangle 35"/>
          <p:cNvSpPr/>
          <p:nvPr/>
        </p:nvSpPr>
        <p:spPr>
          <a:xfrm>
            <a:off x="2713794" y="3432749"/>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91844" y="3514615"/>
            <a:ext cx="2728913" cy="584775"/>
          </a:xfrm>
          <a:prstGeom prst="rect">
            <a:avLst/>
          </a:prstGeom>
          <a:noFill/>
        </p:spPr>
        <p:txBody>
          <a:bodyPr wrap="square" rtlCol="0">
            <a:spAutoFit/>
          </a:bodyPr>
          <a:lstStyle/>
          <a:p>
            <a:r>
              <a:rPr lang="en-US" sz="1600" dirty="0"/>
              <a:t>Sustained Response </a:t>
            </a:r>
          </a:p>
          <a:p>
            <a:r>
              <a:rPr lang="en-US" sz="1600" dirty="0"/>
              <a:t>Period</a:t>
            </a:r>
          </a:p>
        </p:txBody>
      </p:sp>
      <p:sp>
        <p:nvSpPr>
          <p:cNvPr id="38" name="TextBox 37"/>
          <p:cNvSpPr txBox="1"/>
          <p:nvPr/>
        </p:nvSpPr>
        <p:spPr>
          <a:xfrm>
            <a:off x="2515547" y="1274326"/>
            <a:ext cx="1642753" cy="738664"/>
          </a:xfrm>
          <a:prstGeom prst="rect">
            <a:avLst/>
          </a:prstGeom>
          <a:noFill/>
        </p:spPr>
        <p:txBody>
          <a:bodyPr wrap="square" rtlCol="0">
            <a:spAutoFit/>
          </a:bodyPr>
          <a:lstStyle/>
          <a:p>
            <a:r>
              <a:rPr lang="en-US" sz="1400" dirty="0"/>
              <a:t>Sustained Response Period </a:t>
            </a:r>
          </a:p>
          <a:p>
            <a:r>
              <a:rPr lang="en-US" sz="1400" dirty="0"/>
              <a:t>Starts</a:t>
            </a:r>
          </a:p>
        </p:txBody>
      </p:sp>
      <p:sp>
        <p:nvSpPr>
          <p:cNvPr id="3" name="TextBox 2"/>
          <p:cNvSpPr txBox="1"/>
          <p:nvPr/>
        </p:nvSpPr>
        <p:spPr>
          <a:xfrm>
            <a:off x="1969225" y="5101987"/>
            <a:ext cx="7010400" cy="1477328"/>
          </a:xfrm>
          <a:prstGeom prst="rect">
            <a:avLst/>
          </a:prstGeom>
          <a:noFill/>
        </p:spPr>
        <p:txBody>
          <a:bodyPr wrap="square" rtlCol="0">
            <a:spAutoFit/>
          </a:bodyPr>
          <a:lstStyle/>
          <a:p>
            <a:r>
              <a:rPr lang="en-US" sz="2400" dirty="0">
                <a:solidFill>
                  <a:srgbClr val="FF0000"/>
                </a:solidFill>
              </a:rPr>
              <a:t>Not required to deploy. </a:t>
            </a:r>
          </a:p>
          <a:p>
            <a:r>
              <a:rPr lang="en-US" sz="1400" dirty="0"/>
              <a:t>If an ERS Resource </a:t>
            </a:r>
            <a:r>
              <a:rPr lang="en-US" sz="1400" b="1" u="sng" dirty="0"/>
              <a:t>does not have an obligation for any part of the first interval</a:t>
            </a:r>
            <a:r>
              <a:rPr lang="en-US" sz="1400" dirty="0"/>
              <a:t> of the Sustained Response Period, the ERS Resource is not required to deploy at any time during the Sustained Response Period.</a:t>
            </a:r>
          </a:p>
          <a:p>
            <a:endParaRPr lang="en-US" sz="2400" dirty="0">
              <a:solidFill>
                <a:srgbClr val="FF0000"/>
              </a:solidFill>
            </a:endParaRPr>
          </a:p>
        </p:txBody>
      </p:sp>
      <p:sp>
        <p:nvSpPr>
          <p:cNvPr id="18" name="Rectangle 17"/>
          <p:cNvSpPr/>
          <p:nvPr/>
        </p:nvSpPr>
        <p:spPr>
          <a:xfrm>
            <a:off x="533400" y="2514143"/>
            <a:ext cx="1977066"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p:cNvSpPr txBox="1"/>
          <p:nvPr/>
        </p:nvSpPr>
        <p:spPr>
          <a:xfrm>
            <a:off x="593793" y="2596009"/>
            <a:ext cx="1213228" cy="584775"/>
          </a:xfrm>
          <a:prstGeom prst="rect">
            <a:avLst/>
          </a:prstGeom>
          <a:noFill/>
        </p:spPr>
        <p:txBody>
          <a:bodyPr wrap="square" rtlCol="0">
            <a:spAutoFit/>
          </a:bodyPr>
          <a:lstStyle/>
          <a:p>
            <a:r>
              <a:rPr lang="en-US" sz="1600" dirty="0"/>
              <a:t>Obligated</a:t>
            </a:r>
          </a:p>
          <a:p>
            <a:r>
              <a:rPr lang="en-US" sz="1600" dirty="0"/>
              <a:t> hours</a:t>
            </a:r>
          </a:p>
        </p:txBody>
      </p:sp>
    </p:spTree>
    <p:extLst>
      <p:ext uri="{BB962C8B-B14F-4D97-AF65-F5344CB8AC3E}">
        <p14:creationId xmlns:p14="http://schemas.microsoft.com/office/powerpoint/2010/main" val="3791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Should Resource 4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a:p>
        </p:txBody>
      </p:sp>
      <p:sp>
        <p:nvSpPr>
          <p:cNvPr id="7" name="Rectangle 6"/>
          <p:cNvSpPr/>
          <p:nvPr/>
        </p:nvSpPr>
        <p:spPr>
          <a:xfrm>
            <a:off x="1420491" y="2525316"/>
            <a:ext cx="2269878"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1857375" y="2607181"/>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4912262"/>
            <a:ext cx="1981200" cy="338554"/>
          </a:xfrm>
          <a:prstGeom prst="rect">
            <a:avLst/>
          </a:prstGeom>
          <a:noFill/>
        </p:spPr>
        <p:txBody>
          <a:bodyPr wrap="square" rtlCol="0">
            <a:spAutoFit/>
          </a:bodyPr>
          <a:lstStyle/>
          <a:p>
            <a:r>
              <a:rPr lang="en-US" sz="1600" dirty="0"/>
              <a:t>Time</a:t>
            </a:r>
          </a:p>
        </p:txBody>
      </p: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58888"/>
            <a:ext cx="0" cy="29243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58888"/>
            <a:ext cx="0" cy="2924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44598" y="1480508"/>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Starts</a:t>
            </a:r>
          </a:p>
        </p:txBody>
      </p:sp>
      <p:cxnSp>
        <p:nvCxnSpPr>
          <p:cNvPr id="34" name="Straight Connector 33"/>
          <p:cNvCxnSpPr/>
          <p:nvPr/>
        </p:nvCxnSpPr>
        <p:spPr>
          <a:xfrm>
            <a:off x="6862763" y="2032725"/>
            <a:ext cx="23813" cy="295055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34888"/>
            <a:ext cx="1447800" cy="523220"/>
          </a:xfrm>
          <a:prstGeom prst="rect">
            <a:avLst/>
          </a:prstGeom>
          <a:noFill/>
        </p:spPr>
        <p:txBody>
          <a:bodyPr wrap="square" rtlCol="0">
            <a:spAutoFit/>
          </a:bodyPr>
          <a:lstStyle>
            <a:defPPr>
              <a:defRPr lang="en-US"/>
            </a:defPPr>
            <a:lvl1pPr>
              <a:defRPr sz="1400"/>
            </a:lvl1pPr>
          </a:lstStyle>
          <a:p>
            <a:r>
              <a:rPr lang="en-US" dirty="0"/>
              <a:t>VDI </a:t>
            </a:r>
          </a:p>
          <a:p>
            <a:r>
              <a:rPr lang="en-US" dirty="0"/>
              <a:t>Stops</a:t>
            </a:r>
          </a:p>
        </p:txBody>
      </p:sp>
      <p:sp>
        <p:nvSpPr>
          <p:cNvPr id="36" name="Rectangle 35"/>
          <p:cNvSpPr/>
          <p:nvPr/>
        </p:nvSpPr>
        <p:spPr>
          <a:xfrm>
            <a:off x="2712470" y="342305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13602" y="3484048"/>
            <a:ext cx="2034798" cy="584775"/>
          </a:xfrm>
          <a:prstGeom prst="rect">
            <a:avLst/>
          </a:prstGeom>
          <a:noFill/>
        </p:spPr>
        <p:txBody>
          <a:bodyPr wrap="square" rtlCol="0">
            <a:spAutoFit/>
          </a:bodyPr>
          <a:lstStyle/>
          <a:p>
            <a:r>
              <a:rPr lang="en-US" sz="1600" dirty="0"/>
              <a:t>Sustained</a:t>
            </a:r>
          </a:p>
          <a:p>
            <a:r>
              <a:rPr lang="en-US" sz="1600" dirty="0"/>
              <a:t>Response Period</a:t>
            </a:r>
          </a:p>
        </p:txBody>
      </p:sp>
      <p:sp>
        <p:nvSpPr>
          <p:cNvPr id="38" name="TextBox 37"/>
          <p:cNvSpPr txBox="1"/>
          <p:nvPr/>
        </p:nvSpPr>
        <p:spPr>
          <a:xfrm>
            <a:off x="2536824" y="1294061"/>
            <a:ext cx="1600200" cy="738664"/>
          </a:xfrm>
          <a:prstGeom prst="rect">
            <a:avLst/>
          </a:prstGeom>
          <a:noFill/>
        </p:spPr>
        <p:txBody>
          <a:bodyPr wrap="square" rtlCol="0">
            <a:spAutoFit/>
          </a:bodyPr>
          <a:lstStyle>
            <a:defPPr>
              <a:defRPr lang="en-US"/>
            </a:defPPr>
            <a:lvl1pPr>
              <a:defRPr sz="1400"/>
            </a:lvl1pPr>
          </a:lstStyle>
          <a:p>
            <a:r>
              <a:rPr lang="en-US" dirty="0"/>
              <a:t>Sustained Response Period </a:t>
            </a:r>
          </a:p>
          <a:p>
            <a:r>
              <a:rPr lang="en-US" dirty="0"/>
              <a:t>Starts</a:t>
            </a:r>
          </a:p>
        </p:txBody>
      </p:sp>
      <p:sp>
        <p:nvSpPr>
          <p:cNvPr id="39" name="TextBox 38"/>
          <p:cNvSpPr txBox="1"/>
          <p:nvPr/>
        </p:nvSpPr>
        <p:spPr>
          <a:xfrm>
            <a:off x="2031939" y="5093603"/>
            <a:ext cx="5511861" cy="1323439"/>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p>
        </p:txBody>
      </p:sp>
    </p:spTree>
    <p:extLst>
      <p:ext uri="{BB962C8B-B14F-4D97-AF65-F5344CB8AC3E}">
        <p14:creationId xmlns:p14="http://schemas.microsoft.com/office/powerpoint/2010/main" val="37632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Obligation</a:t>
            </a:r>
            <a:endParaRPr lang="en-US" sz="3200" dirty="0"/>
          </a:p>
        </p:txBody>
      </p:sp>
      <p:sp>
        <p:nvSpPr>
          <p:cNvPr id="11" name="Content Placeholder 2"/>
          <p:cNvSpPr txBox="1">
            <a:spLocks/>
          </p:cNvSpPr>
          <p:nvPr/>
        </p:nvSpPr>
        <p:spPr>
          <a:xfrm>
            <a:off x="409575" y="2039541"/>
            <a:ext cx="5543550" cy="38469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5" name="TextBox 4"/>
          <p:cNvSpPr txBox="1"/>
          <p:nvPr/>
        </p:nvSpPr>
        <p:spPr>
          <a:xfrm>
            <a:off x="381000" y="4800600"/>
            <a:ext cx="8686800" cy="1323439"/>
          </a:xfrm>
          <a:prstGeom prst="rect">
            <a:avLst/>
          </a:prstGeom>
          <a:noFill/>
        </p:spPr>
        <p:txBody>
          <a:bodyPr wrap="square" rtlCol="0">
            <a:spAutoFit/>
          </a:bodyPr>
          <a:lstStyle/>
          <a:p>
            <a:r>
              <a:rPr lang="en-US" sz="1600" i="1" baseline="30000" dirty="0">
                <a:solidFill>
                  <a:schemeClr val="accent3">
                    <a:lumMod val="75000"/>
                  </a:schemeClr>
                </a:solidFill>
              </a:rPr>
              <a:t>2 </a:t>
            </a:r>
            <a:r>
              <a:rPr lang="en-US" sz="1600" dirty="0"/>
              <a:t>If an ERS deployment is still in effect when the </a:t>
            </a:r>
            <a:r>
              <a:rPr lang="en-US" sz="1600" dirty="0">
                <a:solidFill>
                  <a:schemeClr val="accent3"/>
                </a:solidFill>
              </a:rPr>
              <a:t>Weather-Sensitive ERS Resource’s </a:t>
            </a:r>
            <a:r>
              <a:rPr lang="en-US" sz="1600" dirty="0"/>
              <a:t>cumulative deployment obligation time equals or exceeds </a:t>
            </a:r>
            <a:r>
              <a:rPr lang="en-US" sz="1600" b="1" dirty="0"/>
              <a:t>eight hours</a:t>
            </a:r>
            <a:r>
              <a:rPr lang="en-US" sz="1600" dirty="0"/>
              <a:t>, the ERS Resource must continue to meet its event performance requirements until the </a:t>
            </a:r>
            <a:r>
              <a:rPr lang="en-US" sz="1600" b="1" dirty="0"/>
              <a:t>three-hour maximum deployment obligation time for that event </a:t>
            </a:r>
            <a:r>
              <a:rPr lang="en-US" sz="1600" dirty="0"/>
              <a:t>is met or ERCOT releases the ERS Load, whichever comes first.</a:t>
            </a:r>
          </a:p>
        </p:txBody>
      </p:sp>
      <p:pic>
        <p:nvPicPr>
          <p:cNvPr id="6" name="Picture 5"/>
          <p:cNvPicPr>
            <a:picLocks noChangeAspect="1"/>
          </p:cNvPicPr>
          <p:nvPr/>
        </p:nvPicPr>
        <p:blipFill rotWithShape="1">
          <a:blip r:embed="rId3"/>
          <a:srcRect b="57494"/>
          <a:stretch/>
        </p:blipFill>
        <p:spPr>
          <a:xfrm>
            <a:off x="419100" y="981171"/>
            <a:ext cx="8420100" cy="1000029"/>
          </a:xfrm>
          <a:prstGeom prst="rect">
            <a:avLst/>
          </a:prstGeom>
        </p:spPr>
      </p:pic>
      <p:pic>
        <p:nvPicPr>
          <p:cNvPr id="9" name="Picture 8"/>
          <p:cNvPicPr>
            <a:picLocks noChangeAspect="1"/>
          </p:cNvPicPr>
          <p:nvPr/>
        </p:nvPicPr>
        <p:blipFill rotWithShape="1">
          <a:blip r:embed="rId3"/>
          <a:srcRect t="42507" b="25105"/>
          <a:stretch/>
        </p:blipFill>
        <p:spPr>
          <a:xfrm>
            <a:off x="409575" y="1981200"/>
            <a:ext cx="8420100" cy="762000"/>
          </a:xfrm>
          <a:prstGeom prst="rect">
            <a:avLst/>
          </a:prstGeom>
        </p:spPr>
      </p:pic>
      <p:pic>
        <p:nvPicPr>
          <p:cNvPr id="12" name="Picture 11"/>
          <p:cNvPicPr>
            <a:picLocks noChangeAspect="1"/>
          </p:cNvPicPr>
          <p:nvPr/>
        </p:nvPicPr>
        <p:blipFill rotWithShape="1">
          <a:blip r:embed="rId3"/>
          <a:srcRect l="64706" t="74494"/>
          <a:stretch/>
        </p:blipFill>
        <p:spPr>
          <a:xfrm>
            <a:off x="5867400" y="2733955"/>
            <a:ext cx="2971800" cy="600075"/>
          </a:xfrm>
          <a:prstGeom prst="rect">
            <a:avLst/>
          </a:prstGeom>
        </p:spPr>
      </p:pic>
      <p:pic>
        <p:nvPicPr>
          <p:cNvPr id="10" name="Picture 9"/>
          <p:cNvPicPr>
            <a:picLocks noChangeAspect="1"/>
          </p:cNvPicPr>
          <p:nvPr/>
        </p:nvPicPr>
        <p:blipFill rotWithShape="1">
          <a:blip r:embed="rId3"/>
          <a:srcRect l="-32579" t="74494" r="33936"/>
          <a:stretch/>
        </p:blipFill>
        <p:spPr>
          <a:xfrm>
            <a:off x="-2346325" y="2733954"/>
            <a:ext cx="8305800" cy="600075"/>
          </a:xfrm>
          <a:prstGeom prst="rect">
            <a:avLst/>
          </a:prstGeom>
        </p:spPr>
      </p:pic>
      <p:sp>
        <p:nvSpPr>
          <p:cNvPr id="7" name="Rectangle 6"/>
          <p:cNvSpPr/>
          <p:nvPr/>
        </p:nvSpPr>
        <p:spPr>
          <a:xfrm>
            <a:off x="381000" y="3477160"/>
            <a:ext cx="8277225" cy="1323439"/>
          </a:xfrm>
          <a:prstGeom prst="rect">
            <a:avLst/>
          </a:prstGeom>
        </p:spPr>
        <p:txBody>
          <a:bodyPr wrap="square">
            <a:spAutoFit/>
          </a:bodyPr>
          <a:lstStyle/>
          <a:p>
            <a:r>
              <a:rPr lang="en-US" sz="1600" i="1" baseline="30000" dirty="0">
                <a:solidFill>
                  <a:schemeClr val="accent1"/>
                </a:solidFill>
              </a:rPr>
              <a:t>1</a:t>
            </a:r>
            <a:r>
              <a:rPr lang="en-US" sz="1600" i="1" dirty="0">
                <a:solidFill>
                  <a:schemeClr val="accent1"/>
                </a:solidFill>
              </a:rPr>
              <a:t> </a:t>
            </a:r>
            <a:r>
              <a:rPr lang="en-US" sz="1600" dirty="0"/>
              <a:t>For </a:t>
            </a:r>
            <a:r>
              <a:rPr lang="en-US" sz="1600" dirty="0">
                <a:solidFill>
                  <a:schemeClr val="accent1"/>
                </a:solidFill>
              </a:rPr>
              <a:t>a Non-Weather-Sensitive ERS Resource</a:t>
            </a:r>
            <a:r>
              <a:rPr lang="en-US" sz="1600" dirty="0"/>
              <a:t>, if an ERS deployment is still in effect when the ERS Resource’s cumulative deployment obligation time equals or exceeds </a:t>
            </a:r>
            <a:r>
              <a:rPr lang="en-US" sz="1600" b="1" dirty="0"/>
              <a:t>eight hours</a:t>
            </a:r>
            <a:r>
              <a:rPr lang="en-US" sz="1600" dirty="0"/>
              <a:t>, the ERS Resource must continue to meet its event performance requirements </a:t>
            </a:r>
            <a:r>
              <a:rPr lang="en-US" sz="1600" b="1" dirty="0"/>
              <a:t>for the next four hours </a:t>
            </a:r>
            <a:r>
              <a:rPr lang="en-US" sz="1600" dirty="0"/>
              <a:t>or until ERCOT releases the ERS Resource, whichever comes first.</a:t>
            </a:r>
          </a:p>
        </p:txBody>
      </p:sp>
      <p:sp>
        <p:nvSpPr>
          <p:cNvPr id="13" name="Slide Number Placeholder 5">
            <a:extLst>
              <a:ext uri="{FF2B5EF4-FFF2-40B4-BE49-F238E27FC236}">
                <a16:creationId xmlns:a16="http://schemas.microsoft.com/office/drawing/2014/main" id="{8C0880BC-7C9F-4555-A84B-DA5E7EBC97A4}"/>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68</a:t>
            </a:fld>
            <a:endParaRPr lang="en-US" dirty="0"/>
          </a:p>
        </p:txBody>
      </p:sp>
    </p:spTree>
    <p:extLst>
      <p:ext uri="{BB962C8B-B14F-4D97-AF65-F5344CB8AC3E}">
        <p14:creationId xmlns:p14="http://schemas.microsoft.com/office/powerpoint/2010/main" val="30328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Knowledge Checkpoint 2</a:t>
            </a:r>
            <a:endParaRPr lang="en-US"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pic>
        <p:nvPicPr>
          <p:cNvPr id="1028" name="Picture 4"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61356"/>
            <a:ext cx="46005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 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4686300" y="1200912"/>
            <a:ext cx="6096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57D12F6-A55E-4341-8522-6B1CCE91B996}"/>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7</a:t>
            </a:fld>
            <a:endParaRPr lang="en-US" dirty="0"/>
          </a:p>
        </p:txBody>
      </p:sp>
    </p:spTree>
    <p:extLst>
      <p:ext uri="{BB962C8B-B14F-4D97-AF65-F5344CB8AC3E}">
        <p14:creationId xmlns:p14="http://schemas.microsoft.com/office/powerpoint/2010/main" val="3967269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solidFill>
                  <a:schemeClr val="accent3"/>
                </a:solidFill>
              </a:rPr>
              <a:t>During</a:t>
            </a:r>
            <a:r>
              <a:rPr lang="en-US" dirty="0"/>
              <a:t> ERS Deployment </a:t>
            </a:r>
            <a:br>
              <a:rPr lang="en-US" dirty="0"/>
            </a:br>
            <a:r>
              <a:rPr lang="en-US" dirty="0"/>
              <a:t>Non-Weather-Sensitive (Non-WS)</a:t>
            </a:r>
            <a:br>
              <a:rPr lang="en-US"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Scenario 5 </a:t>
            </a:r>
          </a:p>
          <a:p>
            <a:pPr marL="0" indent="0">
              <a:buNone/>
            </a:pPr>
            <a:r>
              <a:rPr lang="en-US" altLang="en-US" sz="1800" dirty="0"/>
              <a:t>Resource 5 (Non-Weather-Sensitive) has a 30 minute ramp, a </a:t>
            </a:r>
            <a:r>
              <a:rPr lang="en-US" altLang="en-US" sz="1800" b="1" dirty="0"/>
              <a:t>TP1</a:t>
            </a:r>
            <a:r>
              <a:rPr lang="en-US" altLang="en-US" sz="1800" dirty="0"/>
              <a:t> (6:00 AM - 8:00 AM) obligation of </a:t>
            </a:r>
            <a:r>
              <a:rPr lang="en-US" altLang="en-US" sz="1800" b="1" dirty="0"/>
              <a:t>10 MW</a:t>
            </a:r>
            <a:r>
              <a:rPr lang="en-US" altLang="en-US" sz="1800" dirty="0"/>
              <a:t>, a </a:t>
            </a:r>
            <a:r>
              <a:rPr lang="en-US" altLang="en-US" sz="1800" b="1" dirty="0"/>
              <a:t>TP2</a:t>
            </a:r>
            <a:r>
              <a:rPr lang="en-US" altLang="en-US" sz="1800" dirty="0"/>
              <a:t> (8:00 AM - 1:00 PM) obligation of </a:t>
            </a:r>
            <a:r>
              <a:rPr lang="en-US" altLang="en-US" sz="1800" b="1" dirty="0"/>
              <a:t>10 MW</a:t>
            </a:r>
            <a:r>
              <a:rPr lang="en-US" altLang="en-US" sz="1800" dirty="0"/>
              <a:t>, a </a:t>
            </a:r>
            <a:r>
              <a:rPr lang="en-US" altLang="en-US" sz="1800" b="1" dirty="0"/>
              <a:t>TP3 </a:t>
            </a:r>
            <a:r>
              <a:rPr lang="en-US" altLang="en-US" sz="1800" dirty="0"/>
              <a:t>(1:00 PM - 4:00 PM) obligation of </a:t>
            </a:r>
            <a:r>
              <a:rPr lang="en-US" altLang="en-US" sz="1800" b="1" dirty="0"/>
              <a:t>10 MW </a:t>
            </a:r>
            <a:r>
              <a:rPr lang="en-US" altLang="en-US" sz="1800" dirty="0"/>
              <a:t>and  a </a:t>
            </a:r>
            <a:r>
              <a:rPr lang="en-US" altLang="en-US" sz="1800" b="1" dirty="0"/>
              <a:t>TP4</a:t>
            </a:r>
            <a:r>
              <a:rPr lang="en-US" altLang="en-US" sz="1800" dirty="0"/>
              <a:t> (4:00 PM - 7:00 PM) obligation of </a:t>
            </a:r>
            <a:r>
              <a:rPr lang="en-US" altLang="en-US" sz="1800" b="1" dirty="0"/>
              <a:t>10 MW </a:t>
            </a:r>
            <a:r>
              <a:rPr lang="en-US" altLang="en-US" sz="1800" dirty="0"/>
              <a:t>.The deployment instruction is issued at 5:30AM on a weekday. Resource 5 started deploying at 6AM. </a:t>
            </a:r>
          </a:p>
          <a:p>
            <a:pPr marL="0" indent="0">
              <a:buNone/>
            </a:pPr>
            <a:endParaRPr lang="en-US" altLang="en-US" sz="1800" dirty="0"/>
          </a:p>
          <a:p>
            <a:pPr marL="0" indent="0">
              <a:buNone/>
            </a:pPr>
            <a:r>
              <a:rPr lang="en-US" altLang="en-US" sz="1800" dirty="0"/>
              <a:t>(a) At 2PM, the cumulative deployment time reaches 8 hours. Can Resource 5 resume its normal operation after 2PM, if recall was never issued?</a:t>
            </a:r>
          </a:p>
          <a:p>
            <a:pPr marL="0" indent="0">
              <a:buNone/>
            </a:pPr>
            <a:endParaRPr lang="en-US" altLang="en-US" sz="1800" dirty="0"/>
          </a:p>
          <a:p>
            <a:pPr marL="0" indent="0">
              <a:buNone/>
            </a:pPr>
            <a:r>
              <a:rPr lang="en-US" altLang="en-US" sz="1800" dirty="0"/>
              <a:t>(b) If the recall was never issued at 6PM, can Resource 5 resume its normal operation after 6PM?</a:t>
            </a:r>
          </a:p>
          <a:p>
            <a:pPr marL="0" indent="0">
              <a:buNone/>
            </a:pPr>
            <a:endParaRPr lang="en-US" altLang="en-US" sz="1800" dirty="0"/>
          </a:p>
          <a:p>
            <a:pPr marL="0" indent="0">
              <a:buNone/>
            </a:pPr>
            <a:endParaRPr lang="en-US" altLang="en-US" sz="1800" dirty="0">
              <a:solidFill>
                <a:srgbClr val="FF0000"/>
              </a:solidFill>
            </a:endParaRPr>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spTree>
    <p:extLst>
      <p:ext uri="{BB962C8B-B14F-4D97-AF65-F5344CB8AC3E}">
        <p14:creationId xmlns:p14="http://schemas.microsoft.com/office/powerpoint/2010/main" val="2813021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Oval 228"/>
          <p:cNvSpPr/>
          <p:nvPr/>
        </p:nvSpPr>
        <p:spPr>
          <a:xfrm>
            <a:off x="2731865" y="2043289"/>
            <a:ext cx="3124200" cy="3048000"/>
          </a:xfrm>
          <a:prstGeom prst="ellipse">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945301" y="2330001"/>
            <a:ext cx="2606994" cy="2514600"/>
            <a:chOff x="-995237" y="1425651"/>
            <a:chExt cx="2606994" cy="2514600"/>
          </a:xfrm>
        </p:grpSpPr>
        <p:grpSp>
          <p:nvGrpSpPr>
            <p:cNvPr id="101" name="Group 100"/>
            <p:cNvGrpSpPr/>
            <p:nvPr/>
          </p:nvGrpSpPr>
          <p:grpSpPr>
            <a:xfrm>
              <a:off x="-995237" y="1425651"/>
              <a:ext cx="2606994" cy="2514600"/>
              <a:chOff x="2972633" y="2404269"/>
              <a:chExt cx="2606994" cy="2514600"/>
            </a:xfrm>
          </p:grpSpPr>
          <p:sp>
            <p:nvSpPr>
              <p:cNvPr id="104" name="Oval 103"/>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4284227" y="4637387"/>
                <a:ext cx="0" cy="2706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84227" y="2404269"/>
                <a:ext cx="0" cy="33893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140643" y="3124200"/>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202198" y="3733800"/>
                <a:ext cx="3774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724400" y="2586157"/>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052775"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4724400" y="4454944"/>
                <a:ext cx="190501" cy="32859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122319" y="3081365"/>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2972633" y="3722274"/>
                <a:ext cx="380167" cy="1152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587652" y="2567010"/>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203376"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587651" y="4454944"/>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V="1">
              <a:off x="322254" y="2255147"/>
              <a:ext cx="46119" cy="500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12473" y="1618905"/>
              <a:ext cx="1" cy="1070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949514" y="2330001"/>
            <a:ext cx="2606994" cy="2514600"/>
            <a:chOff x="-4338012" y="1180434"/>
            <a:chExt cx="2606994" cy="2514600"/>
          </a:xfrm>
        </p:grpSpPr>
        <p:grpSp>
          <p:nvGrpSpPr>
            <p:cNvPr id="121" name="Group 120"/>
            <p:cNvGrpSpPr/>
            <p:nvPr/>
          </p:nvGrpSpPr>
          <p:grpSpPr>
            <a:xfrm>
              <a:off x="-4338012" y="1180434"/>
              <a:ext cx="2606994" cy="2514600"/>
              <a:chOff x="2972633" y="2404269"/>
              <a:chExt cx="2606994" cy="2514600"/>
            </a:xfrm>
          </p:grpSpPr>
          <p:sp>
            <p:nvSpPr>
              <p:cNvPr id="122" name="Oval 121"/>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122319" y="3081365"/>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p:nvPr/>
          </p:nvCxnSpPr>
          <p:spPr>
            <a:xfrm flipV="1">
              <a:off x="-3020521" y="2009930"/>
              <a:ext cx="46119" cy="500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030302" y="1373688"/>
              <a:ext cx="1" cy="1070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81000" y="243682"/>
            <a:ext cx="8686800" cy="518318"/>
          </a:xfrm>
        </p:spPr>
        <p:txBody>
          <a:bodyPr/>
          <a:lstStyle/>
          <a:p>
            <a:r>
              <a:rPr lang="en-US" i="1" dirty="0"/>
              <a:t>Scenario 5: Resource 5 (ERS-30)</a:t>
            </a:r>
            <a:br>
              <a:rPr lang="en-US" dirty="0"/>
            </a:br>
            <a:r>
              <a:rPr lang="en-US" sz="2000" b="0" i="1" dirty="0"/>
              <a:t>No event prior to this event</a:t>
            </a:r>
            <a:br>
              <a:rPr lang="en-US" sz="2000" b="0" i="1" dirty="0"/>
            </a:br>
            <a:endParaRPr lang="en-US" sz="2000" b="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71</a:t>
            </a:fld>
            <a:endParaRPr lang="en-US"/>
          </a:p>
        </p:txBody>
      </p:sp>
      <p:sp>
        <p:nvSpPr>
          <p:cNvPr id="65" name="TextBox 64"/>
          <p:cNvSpPr txBox="1"/>
          <p:nvPr/>
        </p:nvSpPr>
        <p:spPr>
          <a:xfrm>
            <a:off x="204731" y="4719950"/>
            <a:ext cx="2438150" cy="1200329"/>
          </a:xfrm>
          <a:prstGeom prst="rect">
            <a:avLst/>
          </a:prstGeom>
          <a:noFill/>
        </p:spPr>
        <p:txBody>
          <a:bodyPr wrap="square" rtlCol="0">
            <a:spAutoFit/>
          </a:bodyPr>
          <a:lstStyle/>
          <a:p>
            <a:r>
              <a:rPr lang="en-US" dirty="0"/>
              <a:t>2. Sustained Response Period started at </a:t>
            </a:r>
            <a:r>
              <a:rPr lang="en-US" b="1" dirty="0"/>
              <a:t>6am</a:t>
            </a:r>
            <a:r>
              <a:rPr lang="en-US" dirty="0"/>
              <a:t> and Resource 5 deployed</a:t>
            </a:r>
          </a:p>
        </p:txBody>
      </p:sp>
      <p:cxnSp>
        <p:nvCxnSpPr>
          <p:cNvPr id="67" name="Straight Arrow Connector 66"/>
          <p:cNvCxnSpPr/>
          <p:nvPr/>
        </p:nvCxnSpPr>
        <p:spPr>
          <a:xfrm flipH="1">
            <a:off x="2337197" y="4886066"/>
            <a:ext cx="1850696" cy="43404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25970" y="5683334"/>
            <a:ext cx="1677233" cy="646331"/>
          </a:xfrm>
          <a:prstGeom prst="rect">
            <a:avLst/>
          </a:prstGeom>
          <a:noFill/>
        </p:spPr>
        <p:txBody>
          <a:bodyPr wrap="square" rtlCol="0">
            <a:spAutoFit/>
          </a:bodyPr>
          <a:lstStyle/>
          <a:p>
            <a:r>
              <a:rPr lang="en-US" dirty="0"/>
              <a:t>1. VDI issued at </a:t>
            </a:r>
            <a:r>
              <a:rPr lang="en-US" b="1" dirty="0"/>
              <a:t>5.30am</a:t>
            </a:r>
          </a:p>
        </p:txBody>
      </p:sp>
      <p:sp>
        <p:nvSpPr>
          <p:cNvPr id="77" name="TextBox 76"/>
          <p:cNvSpPr txBox="1"/>
          <p:nvPr/>
        </p:nvSpPr>
        <p:spPr>
          <a:xfrm>
            <a:off x="6423355" y="854893"/>
            <a:ext cx="2526641" cy="923330"/>
          </a:xfrm>
          <a:prstGeom prst="rect">
            <a:avLst/>
          </a:prstGeom>
          <a:noFill/>
        </p:spPr>
        <p:txBody>
          <a:bodyPr wrap="square" rtlCol="0">
            <a:spAutoFit/>
          </a:bodyPr>
          <a:lstStyle/>
          <a:p>
            <a:r>
              <a:rPr lang="en-US" dirty="0"/>
              <a:t>3. Resource 5 has deployed for 8 hours at </a:t>
            </a:r>
            <a:r>
              <a:rPr lang="en-US" b="1" dirty="0"/>
              <a:t>2pm</a:t>
            </a:r>
          </a:p>
        </p:txBody>
      </p:sp>
      <p:cxnSp>
        <p:nvCxnSpPr>
          <p:cNvPr id="78" name="Straight Arrow Connector 77"/>
          <p:cNvCxnSpPr/>
          <p:nvPr/>
        </p:nvCxnSpPr>
        <p:spPr>
          <a:xfrm flipV="1">
            <a:off x="5525141" y="1643112"/>
            <a:ext cx="910068" cy="13628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649165" y="1751837"/>
            <a:ext cx="2151935" cy="1200329"/>
          </a:xfrm>
          <a:prstGeom prst="rect">
            <a:avLst/>
          </a:prstGeom>
          <a:solidFill>
            <a:schemeClr val="accent1">
              <a:lumMod val="20000"/>
              <a:lumOff val="80000"/>
            </a:schemeClr>
          </a:solidFill>
        </p:spPr>
        <p:txBody>
          <a:bodyPr wrap="square" rtlCol="0">
            <a:spAutoFit/>
          </a:bodyPr>
          <a:lstStyle/>
          <a:p>
            <a:r>
              <a:rPr lang="en-US" b="1" dirty="0"/>
              <a:t>Question 1:</a:t>
            </a:r>
          </a:p>
          <a:p>
            <a:r>
              <a:rPr lang="en-US" i="1" dirty="0"/>
              <a:t>Can they resume normal operation at </a:t>
            </a:r>
            <a:r>
              <a:rPr lang="en-US" b="1" i="1" dirty="0"/>
              <a:t>2pm</a:t>
            </a:r>
            <a:r>
              <a:rPr lang="en-US" i="1" dirty="0"/>
              <a:t>?</a:t>
            </a:r>
          </a:p>
        </p:txBody>
      </p:sp>
      <p:cxnSp>
        <p:nvCxnSpPr>
          <p:cNvPr id="86" name="Straight Arrow Connector 85"/>
          <p:cNvCxnSpPr/>
          <p:nvPr/>
        </p:nvCxnSpPr>
        <p:spPr>
          <a:xfrm flipV="1">
            <a:off x="4397694" y="4840525"/>
            <a:ext cx="1547827"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103012" y="4464322"/>
            <a:ext cx="2964788" cy="1200329"/>
          </a:xfrm>
          <a:prstGeom prst="rect">
            <a:avLst/>
          </a:prstGeom>
          <a:solidFill>
            <a:schemeClr val="accent1">
              <a:lumMod val="20000"/>
              <a:lumOff val="80000"/>
            </a:schemeClr>
          </a:solidFill>
        </p:spPr>
        <p:txBody>
          <a:bodyPr wrap="square" rtlCol="0">
            <a:spAutoFit/>
          </a:bodyPr>
          <a:lstStyle/>
          <a:p>
            <a:r>
              <a:rPr lang="en-US" b="1" dirty="0"/>
              <a:t>Question 2:</a:t>
            </a:r>
          </a:p>
          <a:p>
            <a:r>
              <a:rPr lang="en-US" i="1" dirty="0"/>
              <a:t>Can they resume normal operation at </a:t>
            </a:r>
            <a:r>
              <a:rPr lang="en-US" b="1" i="1" dirty="0"/>
              <a:t>6pm</a:t>
            </a:r>
            <a:r>
              <a:rPr lang="en-US" i="1" dirty="0"/>
              <a:t> if recall has not yet been issued?</a:t>
            </a:r>
          </a:p>
        </p:txBody>
      </p:sp>
      <p:cxnSp>
        <p:nvCxnSpPr>
          <p:cNvPr id="89" name="Straight Arrow Connector 88"/>
          <p:cNvCxnSpPr/>
          <p:nvPr/>
        </p:nvCxnSpPr>
        <p:spPr>
          <a:xfrm>
            <a:off x="4610100" y="4789787"/>
            <a:ext cx="0" cy="88528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2949514" y="2309989"/>
            <a:ext cx="2606994" cy="2514600"/>
            <a:chOff x="462277" y="3353814"/>
            <a:chExt cx="2606994" cy="2514600"/>
          </a:xfrm>
        </p:grpSpPr>
        <p:grpSp>
          <p:nvGrpSpPr>
            <p:cNvPr id="124" name="Group 123"/>
            <p:cNvGrpSpPr/>
            <p:nvPr/>
          </p:nvGrpSpPr>
          <p:grpSpPr>
            <a:xfrm>
              <a:off x="462277" y="3353814"/>
              <a:ext cx="2606994" cy="2514600"/>
              <a:chOff x="2972633" y="2404269"/>
              <a:chExt cx="2606994" cy="2514600"/>
            </a:xfrm>
          </p:grpSpPr>
          <p:sp>
            <p:nvSpPr>
              <p:cNvPr id="127" name="Oval 126"/>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122319" y="3081365"/>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p:cNvCxnSpPr/>
            <p:nvPr/>
          </p:nvCxnSpPr>
          <p:spPr>
            <a:xfrm>
              <a:off x="1779768" y="4683345"/>
              <a:ext cx="210456" cy="7211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773871" y="4587459"/>
              <a:ext cx="0" cy="11456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2949514" y="2323215"/>
            <a:ext cx="2606994" cy="2514600"/>
            <a:chOff x="-31687" y="206096"/>
            <a:chExt cx="2606994" cy="2514600"/>
          </a:xfrm>
        </p:grpSpPr>
        <p:grpSp>
          <p:nvGrpSpPr>
            <p:cNvPr id="142" name="Group 141"/>
            <p:cNvGrpSpPr/>
            <p:nvPr/>
          </p:nvGrpSpPr>
          <p:grpSpPr>
            <a:xfrm>
              <a:off x="-31687" y="206096"/>
              <a:ext cx="2606994" cy="2514600"/>
              <a:chOff x="2972633" y="2404269"/>
              <a:chExt cx="2606994" cy="2514600"/>
            </a:xfrm>
          </p:grpSpPr>
          <p:sp>
            <p:nvSpPr>
              <p:cNvPr id="145" name="Oval 144"/>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53953" y="30480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3" name="Straight Connector 142"/>
            <p:cNvCxnSpPr>
              <a:stCxn id="158" idx="0"/>
            </p:cNvCxnSpPr>
            <p:nvPr/>
          </p:nvCxnSpPr>
          <p:spPr>
            <a:xfrm>
              <a:off x="1279907" y="1411785"/>
              <a:ext cx="0" cy="7813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279907" y="412312"/>
              <a:ext cx="0" cy="1027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957611" y="2312402"/>
            <a:ext cx="2606994" cy="2514600"/>
            <a:chOff x="6150771" y="70762"/>
            <a:chExt cx="2606994" cy="2514600"/>
          </a:xfrm>
        </p:grpSpPr>
        <p:grpSp>
          <p:nvGrpSpPr>
            <p:cNvPr id="175" name="Group 174"/>
            <p:cNvGrpSpPr/>
            <p:nvPr/>
          </p:nvGrpSpPr>
          <p:grpSpPr>
            <a:xfrm>
              <a:off x="6150771" y="70762"/>
              <a:ext cx="2606994" cy="2514600"/>
              <a:chOff x="2972633" y="2404269"/>
              <a:chExt cx="2606994" cy="2514600"/>
            </a:xfrm>
          </p:grpSpPr>
          <p:sp>
            <p:nvSpPr>
              <p:cNvPr id="178" name="Oval 177"/>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053953" y="30480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6" name="Straight Connector 175"/>
            <p:cNvCxnSpPr/>
            <p:nvPr/>
          </p:nvCxnSpPr>
          <p:spPr>
            <a:xfrm flipV="1">
              <a:off x="7468262" y="1091525"/>
              <a:ext cx="614478" cy="308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462365" y="184547"/>
              <a:ext cx="0" cy="11198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2946677" y="2303434"/>
            <a:ext cx="2606994" cy="2514600"/>
            <a:chOff x="-31687" y="206096"/>
            <a:chExt cx="2606994" cy="2514600"/>
          </a:xfrm>
        </p:grpSpPr>
        <p:grpSp>
          <p:nvGrpSpPr>
            <p:cNvPr id="194" name="Group 193"/>
            <p:cNvGrpSpPr/>
            <p:nvPr/>
          </p:nvGrpSpPr>
          <p:grpSpPr>
            <a:xfrm>
              <a:off x="-31687" y="206096"/>
              <a:ext cx="2606994" cy="2514600"/>
              <a:chOff x="2972633" y="2404269"/>
              <a:chExt cx="2606994" cy="2514600"/>
            </a:xfrm>
          </p:grpSpPr>
          <p:sp>
            <p:nvSpPr>
              <p:cNvPr id="197" name="Oval 196"/>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135038" y="3077116"/>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0" name="Oval 209"/>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5" name="Straight Connector 194"/>
            <p:cNvCxnSpPr>
              <a:stCxn id="210" idx="0"/>
            </p:cNvCxnSpPr>
            <p:nvPr/>
          </p:nvCxnSpPr>
          <p:spPr>
            <a:xfrm>
              <a:off x="1279907" y="1411785"/>
              <a:ext cx="0" cy="7813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279907" y="412312"/>
              <a:ext cx="0" cy="1027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TextBox 210"/>
          <p:cNvSpPr txBox="1"/>
          <p:nvPr/>
        </p:nvSpPr>
        <p:spPr>
          <a:xfrm>
            <a:off x="6181209" y="5683334"/>
            <a:ext cx="1295400" cy="369332"/>
          </a:xfrm>
          <a:prstGeom prst="rect">
            <a:avLst/>
          </a:prstGeom>
          <a:noFill/>
        </p:spPr>
        <p:txBody>
          <a:bodyPr wrap="square" rtlCol="0">
            <a:spAutoFit/>
          </a:bodyPr>
          <a:lstStyle/>
          <a:p>
            <a:r>
              <a:rPr lang="en-US" dirty="0">
                <a:solidFill>
                  <a:srgbClr val="FF0000"/>
                </a:solidFill>
              </a:rPr>
              <a:t>Yes</a:t>
            </a:r>
          </a:p>
        </p:txBody>
      </p:sp>
      <p:sp>
        <p:nvSpPr>
          <p:cNvPr id="212" name="TextBox 211"/>
          <p:cNvSpPr txBox="1"/>
          <p:nvPr/>
        </p:nvSpPr>
        <p:spPr>
          <a:xfrm>
            <a:off x="6633153" y="2979208"/>
            <a:ext cx="1295400" cy="369332"/>
          </a:xfrm>
          <a:prstGeom prst="rect">
            <a:avLst/>
          </a:prstGeom>
          <a:noFill/>
        </p:spPr>
        <p:txBody>
          <a:bodyPr wrap="square" rtlCol="0">
            <a:spAutoFit/>
          </a:bodyPr>
          <a:lstStyle/>
          <a:p>
            <a:r>
              <a:rPr lang="en-US" dirty="0">
                <a:solidFill>
                  <a:srgbClr val="FF0000"/>
                </a:solidFill>
              </a:rPr>
              <a:t>No</a:t>
            </a:r>
          </a:p>
        </p:txBody>
      </p:sp>
      <p:sp>
        <p:nvSpPr>
          <p:cNvPr id="11" name="TextBox 10"/>
          <p:cNvSpPr txBox="1"/>
          <p:nvPr/>
        </p:nvSpPr>
        <p:spPr>
          <a:xfrm>
            <a:off x="532193" y="1525761"/>
            <a:ext cx="1959260" cy="646331"/>
          </a:xfrm>
          <a:prstGeom prst="rect">
            <a:avLst/>
          </a:prstGeom>
          <a:noFill/>
        </p:spPr>
        <p:txBody>
          <a:bodyPr wrap="square" rtlCol="0">
            <a:spAutoFit/>
          </a:bodyPr>
          <a:lstStyle/>
          <a:p>
            <a:r>
              <a:rPr lang="en-US" dirty="0"/>
              <a:t>Obligated in all time periods</a:t>
            </a:r>
          </a:p>
        </p:txBody>
      </p:sp>
    </p:spTree>
    <p:extLst>
      <p:ext uri="{BB962C8B-B14F-4D97-AF65-F5344CB8AC3E}">
        <p14:creationId xmlns:p14="http://schemas.microsoft.com/office/powerpoint/2010/main" val="39731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65" grpId="0"/>
      <p:bldP spid="70" grpId="0"/>
      <p:bldP spid="77" grpId="0"/>
      <p:bldP spid="81" grpId="0" animBg="1"/>
      <p:bldP spid="88" grpId="0" animBg="1"/>
      <p:bldP spid="211" grpId="0"/>
      <p:bldP spid="212"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solidFill>
                  <a:schemeClr val="accent3"/>
                </a:solidFill>
              </a:rPr>
              <a:t>During</a:t>
            </a:r>
            <a:r>
              <a:rPr lang="en-US" dirty="0"/>
              <a:t> ERS Deployment </a:t>
            </a:r>
            <a:br>
              <a:rPr lang="en-US" dirty="0"/>
            </a:br>
            <a:r>
              <a:rPr lang="en-US" dirty="0"/>
              <a:t>Weather-Sensitive</a:t>
            </a:r>
            <a:br>
              <a:rPr lang="en-US"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72</a:t>
            </a:fld>
            <a:endParaRPr lang="en-US"/>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Scenario 6 </a:t>
            </a:r>
          </a:p>
          <a:p>
            <a:pPr marL="0" indent="0">
              <a:buNone/>
            </a:pPr>
            <a:r>
              <a:rPr lang="en-US" altLang="en-US" sz="1800" dirty="0"/>
              <a:t>Resource 6 (Weather Sensitive) has a 30 minute ramp, a </a:t>
            </a:r>
            <a:r>
              <a:rPr lang="en-US" altLang="en-US" sz="1800" b="1" dirty="0"/>
              <a:t>TP3 </a:t>
            </a:r>
            <a:r>
              <a:rPr lang="en-US" altLang="en-US" sz="1800" dirty="0"/>
              <a:t>(1:00 PM - 4:00 PM) obligation of 10 MW and a </a:t>
            </a:r>
            <a:r>
              <a:rPr lang="en-US" altLang="en-US" sz="1800" b="1" dirty="0"/>
              <a:t>TP4</a:t>
            </a:r>
            <a:r>
              <a:rPr lang="en-US" altLang="en-US" sz="1800" dirty="0"/>
              <a:t> (4:00 PM - 7:00 PM) obligation of 10 MW. The deployment instruction is issued at 12.30 PM on a weekday. </a:t>
            </a:r>
            <a:r>
              <a:rPr lang="en-US" altLang="en-US" sz="1800" b="1" dirty="0"/>
              <a:t>Resource 6 deployed at 1PM. Prior to the event, Resource 6 has a cumulative deployment time of 7 hours. </a:t>
            </a:r>
          </a:p>
          <a:p>
            <a:pPr marL="0" indent="0">
              <a:buNone/>
            </a:pPr>
            <a:endParaRPr lang="en-US" altLang="en-US" sz="1800" dirty="0"/>
          </a:p>
          <a:p>
            <a:pPr marL="0" indent="0">
              <a:buNone/>
            </a:pPr>
            <a:r>
              <a:rPr lang="en-US" altLang="en-US" sz="1800" dirty="0"/>
              <a:t>(a) If the recall was never issued, when can Resource 6 resumes its normal operation without affecting its event performance?</a:t>
            </a:r>
          </a:p>
          <a:p>
            <a:pPr marL="0" indent="0">
              <a:buNone/>
            </a:pPr>
            <a:endParaRPr lang="en-US" altLang="en-US" sz="1800" dirty="0"/>
          </a:p>
          <a:p>
            <a:pPr marL="0" indent="0">
              <a:buNone/>
            </a:pPr>
            <a:endParaRPr lang="en-US" altLang="en-US" sz="1800" dirty="0">
              <a:solidFill>
                <a:srgbClr val="FF0000"/>
              </a:solidFill>
            </a:endParaRPr>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spTree>
    <p:extLst>
      <p:ext uri="{BB962C8B-B14F-4D97-AF65-F5344CB8AC3E}">
        <p14:creationId xmlns:p14="http://schemas.microsoft.com/office/powerpoint/2010/main" val="795268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ie 89"/>
          <p:cNvSpPr/>
          <p:nvPr/>
        </p:nvSpPr>
        <p:spPr>
          <a:xfrm>
            <a:off x="2700890" y="2028983"/>
            <a:ext cx="3121051" cy="3048000"/>
          </a:xfrm>
          <a:prstGeom prst="pie">
            <a:avLst>
              <a:gd name="adj1" fmla="val 18057425"/>
              <a:gd name="adj2" fmla="val 7292263"/>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2948512" y="2257313"/>
            <a:ext cx="2606994" cy="2514600"/>
            <a:chOff x="2972633" y="2404269"/>
            <a:chExt cx="2606994" cy="2514600"/>
          </a:xfrm>
        </p:grpSpPr>
        <p:sp>
          <p:nvSpPr>
            <p:cNvPr id="96" name="Oval 95"/>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4284227" y="4637387"/>
              <a:ext cx="0" cy="2706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284227" y="2404269"/>
              <a:ext cx="0" cy="33893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140643" y="3124200"/>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202198" y="3733800"/>
              <a:ext cx="3774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724400" y="2586157"/>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052775"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4724400" y="4454944"/>
              <a:ext cx="190501" cy="32859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135038" y="3077116"/>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2972633" y="3722274"/>
              <a:ext cx="380167" cy="1152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3587652" y="2567010"/>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3203376"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587651" y="4454944"/>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2947852" y="2257313"/>
            <a:ext cx="2606994" cy="2514600"/>
            <a:chOff x="2972633" y="2404269"/>
            <a:chExt cx="2606994" cy="2514600"/>
          </a:xfrm>
        </p:grpSpPr>
        <p:sp>
          <p:nvSpPr>
            <p:cNvPr id="115" name="Oval 114"/>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284227" y="2404269"/>
              <a:ext cx="0" cy="33893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135038" y="3077116"/>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2972633" y="3722274"/>
              <a:ext cx="380167" cy="1152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3587652" y="2567010"/>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203376"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81000" y="243682"/>
            <a:ext cx="8686800" cy="518318"/>
          </a:xfrm>
        </p:spPr>
        <p:txBody>
          <a:bodyPr/>
          <a:lstStyle/>
          <a:p>
            <a:r>
              <a:rPr lang="en-US" i="1" dirty="0"/>
              <a:t>Scenario 6: Resource 6 (ERS-30 WS)  </a:t>
            </a:r>
            <a:br>
              <a:rPr lang="en-US" i="1" dirty="0"/>
            </a:br>
            <a:r>
              <a:rPr lang="en-US" sz="2000" i="1" u="sng" dirty="0"/>
              <a:t>Cumulatively deployed for 7 hours </a:t>
            </a:r>
            <a:r>
              <a:rPr lang="en-US" sz="2000" b="0" i="1" dirty="0"/>
              <a:t>before the event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73</a:t>
            </a:fld>
            <a:endParaRPr lang="en-US" dirty="0"/>
          </a:p>
        </p:txBody>
      </p:sp>
      <p:sp>
        <p:nvSpPr>
          <p:cNvPr id="65" name="TextBox 64"/>
          <p:cNvSpPr txBox="1"/>
          <p:nvPr/>
        </p:nvSpPr>
        <p:spPr>
          <a:xfrm>
            <a:off x="6532859" y="1016203"/>
            <a:ext cx="2472034" cy="1200329"/>
          </a:xfrm>
          <a:prstGeom prst="rect">
            <a:avLst/>
          </a:prstGeom>
          <a:noFill/>
        </p:spPr>
        <p:txBody>
          <a:bodyPr wrap="square" rtlCol="0">
            <a:spAutoFit/>
          </a:bodyPr>
          <a:lstStyle/>
          <a:p>
            <a:r>
              <a:rPr lang="en-US" dirty="0"/>
              <a:t>2. Sustained Response Period started at </a:t>
            </a:r>
            <a:r>
              <a:rPr lang="en-US" b="1" dirty="0"/>
              <a:t>1pm</a:t>
            </a:r>
            <a:r>
              <a:rPr lang="en-US" dirty="0"/>
              <a:t> and Resource 6 deployed</a:t>
            </a:r>
          </a:p>
        </p:txBody>
      </p:sp>
      <p:cxnSp>
        <p:nvCxnSpPr>
          <p:cNvPr id="67" name="Straight Arrow Connector 66"/>
          <p:cNvCxnSpPr/>
          <p:nvPr/>
        </p:nvCxnSpPr>
        <p:spPr>
          <a:xfrm flipH="1">
            <a:off x="4932472" y="1714593"/>
            <a:ext cx="1587094" cy="68541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01561" y="1156650"/>
            <a:ext cx="1677233" cy="646331"/>
          </a:xfrm>
          <a:prstGeom prst="rect">
            <a:avLst/>
          </a:prstGeom>
          <a:noFill/>
        </p:spPr>
        <p:txBody>
          <a:bodyPr wrap="square" rtlCol="0">
            <a:spAutoFit/>
          </a:bodyPr>
          <a:lstStyle/>
          <a:p>
            <a:r>
              <a:rPr lang="en-US" dirty="0"/>
              <a:t>1. VDI issued at </a:t>
            </a:r>
            <a:r>
              <a:rPr lang="en-US" b="1" dirty="0"/>
              <a:t>12.30pm</a:t>
            </a:r>
          </a:p>
        </p:txBody>
      </p:sp>
      <p:sp>
        <p:nvSpPr>
          <p:cNvPr id="77" name="TextBox 76"/>
          <p:cNvSpPr txBox="1"/>
          <p:nvPr/>
        </p:nvSpPr>
        <p:spPr>
          <a:xfrm>
            <a:off x="6651660" y="2349991"/>
            <a:ext cx="2057400" cy="1477328"/>
          </a:xfrm>
          <a:prstGeom prst="rect">
            <a:avLst/>
          </a:prstGeom>
          <a:noFill/>
        </p:spPr>
        <p:txBody>
          <a:bodyPr wrap="square" rtlCol="0">
            <a:spAutoFit/>
          </a:bodyPr>
          <a:lstStyle/>
          <a:p>
            <a:r>
              <a:rPr lang="en-US" dirty="0"/>
              <a:t>3. Cumulative deployment obligation time reached 8 hours at </a:t>
            </a:r>
            <a:r>
              <a:rPr lang="en-US" b="1" dirty="0"/>
              <a:t>2pm</a:t>
            </a:r>
          </a:p>
        </p:txBody>
      </p:sp>
      <p:sp>
        <p:nvSpPr>
          <p:cNvPr id="88" name="TextBox 87"/>
          <p:cNvSpPr txBox="1"/>
          <p:nvPr/>
        </p:nvSpPr>
        <p:spPr>
          <a:xfrm>
            <a:off x="708975" y="5045911"/>
            <a:ext cx="4476433" cy="1200329"/>
          </a:xfrm>
          <a:prstGeom prst="rect">
            <a:avLst/>
          </a:prstGeom>
          <a:solidFill>
            <a:schemeClr val="accent1">
              <a:lumMod val="20000"/>
              <a:lumOff val="80000"/>
            </a:schemeClr>
          </a:solidFill>
        </p:spPr>
        <p:txBody>
          <a:bodyPr wrap="square" rtlCol="0">
            <a:spAutoFit/>
          </a:bodyPr>
          <a:lstStyle/>
          <a:p>
            <a:r>
              <a:rPr lang="en-US" b="1" dirty="0"/>
              <a:t>Question 3:</a:t>
            </a:r>
          </a:p>
          <a:p>
            <a:r>
              <a:rPr lang="en-US" i="1" dirty="0"/>
              <a:t>When is the earliest time Resource 6 can resume its normal operation if recall has not yet been issued?</a:t>
            </a:r>
          </a:p>
        </p:txBody>
      </p:sp>
      <p:cxnSp>
        <p:nvCxnSpPr>
          <p:cNvPr id="110" name="Straight Arrow Connector 109"/>
          <p:cNvCxnSpPr>
            <a:stCxn id="77" idx="1"/>
          </p:cNvCxnSpPr>
          <p:nvPr/>
        </p:nvCxnSpPr>
        <p:spPr>
          <a:xfrm flipH="1" flipV="1">
            <a:off x="5521206" y="2986399"/>
            <a:ext cx="1130454" cy="10225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74724" y="4915262"/>
            <a:ext cx="3334336" cy="1477328"/>
          </a:xfrm>
          <a:prstGeom prst="rect">
            <a:avLst/>
          </a:prstGeom>
          <a:noFill/>
        </p:spPr>
        <p:txBody>
          <a:bodyPr wrap="square" rtlCol="0">
            <a:spAutoFit/>
          </a:bodyPr>
          <a:lstStyle/>
          <a:p>
            <a:r>
              <a:rPr lang="en-US" b="1" dirty="0">
                <a:solidFill>
                  <a:srgbClr val="FF0000"/>
                </a:solidFill>
              </a:rPr>
              <a:t>4pm</a:t>
            </a:r>
          </a:p>
          <a:p>
            <a:r>
              <a:rPr lang="en-US" dirty="0">
                <a:solidFill>
                  <a:srgbClr val="FF0000"/>
                </a:solidFill>
              </a:rPr>
              <a:t>Because the maximum event deployment obligation time  for Weather Sensitive</a:t>
            </a:r>
          </a:p>
          <a:p>
            <a:r>
              <a:rPr lang="en-US" dirty="0">
                <a:solidFill>
                  <a:srgbClr val="FF0000"/>
                </a:solidFill>
              </a:rPr>
              <a:t>is 3 hours</a:t>
            </a:r>
          </a:p>
        </p:txBody>
      </p:sp>
      <p:cxnSp>
        <p:nvCxnSpPr>
          <p:cNvPr id="89" name="Straight Arrow Connector 88"/>
          <p:cNvCxnSpPr/>
          <p:nvPr/>
        </p:nvCxnSpPr>
        <p:spPr>
          <a:xfrm>
            <a:off x="4681535" y="1869477"/>
            <a:ext cx="8406" cy="40826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948512" y="2261344"/>
            <a:ext cx="2606994" cy="2514600"/>
            <a:chOff x="2971800" y="2278399"/>
            <a:chExt cx="2606994" cy="2514600"/>
          </a:xfrm>
        </p:grpSpPr>
        <p:grpSp>
          <p:nvGrpSpPr>
            <p:cNvPr id="149" name="Group 148"/>
            <p:cNvGrpSpPr/>
            <p:nvPr/>
          </p:nvGrpSpPr>
          <p:grpSpPr>
            <a:xfrm>
              <a:off x="2971800" y="2278399"/>
              <a:ext cx="2606994" cy="2514600"/>
              <a:chOff x="2972633" y="2404269"/>
              <a:chExt cx="2606994" cy="2514600"/>
            </a:xfrm>
          </p:grpSpPr>
          <p:sp>
            <p:nvSpPr>
              <p:cNvPr id="150" name="Oval 149"/>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284227" y="2404269"/>
                <a:ext cx="0" cy="3389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053953" y="3048000"/>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2972633" y="3722274"/>
                <a:ext cx="380167" cy="115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3587652" y="2567010"/>
                <a:ext cx="190501" cy="3094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3203376" y="4191001"/>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4" name="Straight Connector 163"/>
            <p:cNvCxnSpPr/>
            <p:nvPr/>
          </p:nvCxnSpPr>
          <p:spPr>
            <a:xfrm flipV="1">
              <a:off x="4297762" y="2977972"/>
              <a:ext cx="173358" cy="6330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4283393" y="3603964"/>
              <a:ext cx="3" cy="10537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2947192" y="2267203"/>
            <a:ext cx="2606994" cy="2514600"/>
            <a:chOff x="6216063" y="3278505"/>
            <a:chExt cx="2606994" cy="2514600"/>
          </a:xfrm>
        </p:grpSpPr>
        <p:grpSp>
          <p:nvGrpSpPr>
            <p:cNvPr id="183" name="Group 182"/>
            <p:cNvGrpSpPr/>
            <p:nvPr/>
          </p:nvGrpSpPr>
          <p:grpSpPr>
            <a:xfrm>
              <a:off x="6216063" y="3278505"/>
              <a:ext cx="2606994" cy="2514600"/>
              <a:chOff x="2972633" y="2404269"/>
              <a:chExt cx="2606994" cy="2514600"/>
            </a:xfrm>
          </p:grpSpPr>
          <p:sp>
            <p:nvSpPr>
              <p:cNvPr id="186" name="Oval 185"/>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284227" y="2404269"/>
                <a:ext cx="0" cy="3389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053953" y="3048000"/>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2972633" y="3722274"/>
                <a:ext cx="380167" cy="115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3587652" y="2567010"/>
                <a:ext cx="190501" cy="3094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3203376" y="4191001"/>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4" name="Straight Connector 183"/>
            <p:cNvCxnSpPr/>
            <p:nvPr/>
          </p:nvCxnSpPr>
          <p:spPr>
            <a:xfrm flipV="1">
              <a:off x="7542025" y="4021992"/>
              <a:ext cx="306283" cy="5891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520068" y="3439914"/>
              <a:ext cx="7590" cy="1164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a:off x="2949537" y="2249166"/>
            <a:ext cx="2606994" cy="2514600"/>
            <a:chOff x="6216063" y="3278505"/>
            <a:chExt cx="2606994" cy="2514600"/>
          </a:xfrm>
        </p:grpSpPr>
        <p:grpSp>
          <p:nvGrpSpPr>
            <p:cNvPr id="201" name="Group 200"/>
            <p:cNvGrpSpPr/>
            <p:nvPr/>
          </p:nvGrpSpPr>
          <p:grpSpPr>
            <a:xfrm>
              <a:off x="6216063" y="3278505"/>
              <a:ext cx="2606994" cy="2514600"/>
              <a:chOff x="2972633" y="2404269"/>
              <a:chExt cx="2606994" cy="2514600"/>
            </a:xfrm>
          </p:grpSpPr>
          <p:sp>
            <p:nvSpPr>
              <p:cNvPr id="204" name="Oval 203"/>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284227" y="2404269"/>
                <a:ext cx="0" cy="3389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129797" y="3085819"/>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2972633" y="3722274"/>
                <a:ext cx="380167" cy="115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3587652" y="2567010"/>
                <a:ext cx="190501" cy="3094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3203376" y="4191001"/>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2" name="Straight Connector 201"/>
            <p:cNvCxnSpPr/>
            <p:nvPr/>
          </p:nvCxnSpPr>
          <p:spPr>
            <a:xfrm flipV="1">
              <a:off x="7542025" y="4308389"/>
              <a:ext cx="530376" cy="3027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flipV="1">
              <a:off x="7520068" y="3439914"/>
              <a:ext cx="7590" cy="1164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2935478" y="2255485"/>
            <a:ext cx="2606994" cy="2514600"/>
            <a:chOff x="3037703" y="1124465"/>
            <a:chExt cx="2606994" cy="2514600"/>
          </a:xfrm>
        </p:grpSpPr>
        <p:grpSp>
          <p:nvGrpSpPr>
            <p:cNvPr id="219" name="Group 218"/>
            <p:cNvGrpSpPr/>
            <p:nvPr/>
          </p:nvGrpSpPr>
          <p:grpSpPr>
            <a:xfrm>
              <a:off x="3037703" y="1124465"/>
              <a:ext cx="2606994" cy="2514600"/>
              <a:chOff x="2972633" y="2404269"/>
              <a:chExt cx="2606994" cy="2514600"/>
            </a:xfrm>
          </p:grpSpPr>
          <p:sp>
            <p:nvSpPr>
              <p:cNvPr id="222" name="Oval 221"/>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284227" y="2404269"/>
                <a:ext cx="0" cy="3389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3053953" y="3048000"/>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flipV="1">
                <a:off x="2972633" y="3722274"/>
                <a:ext cx="380167" cy="115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flipV="1">
                <a:off x="3587652" y="2567010"/>
                <a:ext cx="190501" cy="3094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3203376" y="4191001"/>
                <a:ext cx="298847"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0" name="Straight Connector 219"/>
            <p:cNvCxnSpPr/>
            <p:nvPr/>
          </p:nvCxnSpPr>
          <p:spPr>
            <a:xfrm>
              <a:off x="4355194" y="2453998"/>
              <a:ext cx="586993" cy="3547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flipV="1">
              <a:off x="4341708" y="1285874"/>
              <a:ext cx="7590" cy="11641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532193" y="1525761"/>
            <a:ext cx="1959260" cy="1200329"/>
          </a:xfrm>
          <a:prstGeom prst="rect">
            <a:avLst/>
          </a:prstGeom>
          <a:noFill/>
        </p:spPr>
        <p:txBody>
          <a:bodyPr wrap="square" rtlCol="0">
            <a:spAutoFit/>
          </a:bodyPr>
          <a:lstStyle/>
          <a:p>
            <a:r>
              <a:rPr lang="en-US" dirty="0"/>
              <a:t>Obligated in TP3</a:t>
            </a:r>
          </a:p>
          <a:p>
            <a:r>
              <a:rPr lang="en-US" dirty="0"/>
              <a:t>(1pm-4pm) </a:t>
            </a:r>
          </a:p>
          <a:p>
            <a:r>
              <a:rPr lang="en-US" dirty="0"/>
              <a:t>and TP4 </a:t>
            </a:r>
          </a:p>
          <a:p>
            <a:r>
              <a:rPr lang="en-US" dirty="0"/>
              <a:t>(4pm -7pm)</a:t>
            </a:r>
          </a:p>
        </p:txBody>
      </p:sp>
      <p:sp>
        <p:nvSpPr>
          <p:cNvPr id="8" name="TextBox 7"/>
          <p:cNvSpPr txBox="1"/>
          <p:nvPr/>
        </p:nvSpPr>
        <p:spPr>
          <a:xfrm>
            <a:off x="5803235" y="4286479"/>
            <a:ext cx="3434784" cy="369332"/>
          </a:xfrm>
          <a:prstGeom prst="rect">
            <a:avLst/>
          </a:prstGeom>
          <a:noFill/>
        </p:spPr>
        <p:txBody>
          <a:bodyPr wrap="square" rtlCol="0">
            <a:spAutoFit/>
          </a:bodyPr>
          <a:lstStyle/>
          <a:p>
            <a:r>
              <a:rPr lang="en-US" dirty="0"/>
              <a:t>Event reached 3 hours at 4pm</a:t>
            </a:r>
          </a:p>
        </p:txBody>
      </p:sp>
      <p:grpSp>
        <p:nvGrpSpPr>
          <p:cNvPr id="18" name="Group 17"/>
          <p:cNvGrpSpPr/>
          <p:nvPr/>
        </p:nvGrpSpPr>
        <p:grpSpPr>
          <a:xfrm>
            <a:off x="3604231" y="2143283"/>
            <a:ext cx="2223567" cy="2819400"/>
            <a:chOff x="3581400" y="2133601"/>
            <a:chExt cx="2223567" cy="2819400"/>
          </a:xfrm>
        </p:grpSpPr>
        <p:sp>
          <p:nvSpPr>
            <p:cNvPr id="129" name="Arc 128"/>
            <p:cNvSpPr/>
            <p:nvPr/>
          </p:nvSpPr>
          <p:spPr>
            <a:xfrm>
              <a:off x="3581400" y="2133601"/>
              <a:ext cx="2223567" cy="2819400"/>
            </a:xfrm>
            <a:prstGeom prst="arc">
              <a:avLst>
                <a:gd name="adj1" fmla="val 17103494"/>
                <a:gd name="adj2" fmla="val 2543894"/>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5518667" y="4307988"/>
              <a:ext cx="151851" cy="998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001799" y="2143221"/>
              <a:ext cx="97154" cy="1569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96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65" grpId="0"/>
      <p:bldP spid="70" grpId="0"/>
      <p:bldP spid="77" grpId="0"/>
      <p:bldP spid="88" grpId="0" animBg="1"/>
      <p:bldP spid="14" grpId="0"/>
      <p:bldP spid="91"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95600"/>
            <a:ext cx="8458200" cy="518318"/>
          </a:xfrm>
        </p:spPr>
        <p:txBody>
          <a:bodyPr/>
          <a:lstStyle/>
          <a:p>
            <a:r>
              <a:rPr lang="en-US" sz="3600" dirty="0"/>
              <a:t>Post</a:t>
            </a:r>
            <a:r>
              <a:rPr lang="en-US" sz="3600" dirty="0">
                <a:solidFill>
                  <a:schemeClr val="accent3"/>
                </a:solidFill>
              </a:rPr>
              <a:t> </a:t>
            </a:r>
            <a:r>
              <a:rPr lang="en-US" sz="3600" dirty="0"/>
              <a:t>ERS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a:p>
        </p:txBody>
      </p:sp>
    </p:spTree>
    <p:extLst>
      <p:ext uri="{BB962C8B-B14F-4D97-AF65-F5344CB8AC3E}">
        <p14:creationId xmlns:p14="http://schemas.microsoft.com/office/powerpoint/2010/main" val="1770588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t>
            </a:r>
            <a:r>
              <a:rPr lang="en-US" dirty="0">
                <a:solidFill>
                  <a:srgbClr val="FF0000"/>
                </a:solidFill>
              </a:rPr>
              <a:t> </a:t>
            </a:r>
            <a:r>
              <a:rPr lang="en-US" dirty="0"/>
              <a:t>ERS deployment</a:t>
            </a:r>
          </a:p>
        </p:txBody>
      </p:sp>
      <p:sp>
        <p:nvSpPr>
          <p:cNvPr id="3" name="Content Placeholder 2"/>
          <p:cNvSpPr>
            <a:spLocks noGrp="1"/>
          </p:cNvSpPr>
          <p:nvPr>
            <p:ph idx="1"/>
          </p:nvPr>
        </p:nvSpPr>
        <p:spPr/>
        <p:txBody>
          <a:bodyPr/>
          <a:lstStyle/>
          <a:p>
            <a:r>
              <a:rPr lang="en-US" sz="2400" dirty="0"/>
              <a:t>ERCOT will communicate the official VDI times (both deployment and release) for the event.</a:t>
            </a:r>
          </a:p>
          <a:p>
            <a:r>
              <a:rPr lang="en-US" sz="2400" dirty="0"/>
              <a:t>Keep track on cumulative deployment obligation time for each of your resources</a:t>
            </a:r>
          </a:p>
          <a:p>
            <a:pPr lvl="1"/>
            <a:r>
              <a:rPr lang="en-US" sz="2000" dirty="0"/>
              <a:t> Use official VDI time for both deployment and release</a:t>
            </a:r>
          </a:p>
          <a:p>
            <a:r>
              <a:rPr lang="en-US" sz="2400" dirty="0"/>
              <a:t>Determine which resource has exhausted its obligation</a:t>
            </a:r>
          </a:p>
          <a:p>
            <a:pPr lvl="1"/>
            <a:r>
              <a:rPr lang="en-US" sz="2000" dirty="0"/>
              <a:t>When Cumulative Deployment Obligation time reached 8 hours</a:t>
            </a:r>
          </a:p>
          <a:p>
            <a:pPr marL="457200" lvl="1" indent="0">
              <a:buNone/>
            </a:pPr>
            <a:endParaRPr lang="en-US" sz="2000" dirty="0"/>
          </a:p>
          <a:p>
            <a:pPr marL="0" indent="0">
              <a:buNone/>
            </a:pPr>
            <a:endParaRPr lang="en-US" sz="2400" dirty="0"/>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75</a:t>
            </a:fld>
            <a:endParaRPr lang="en-US"/>
          </a:p>
        </p:txBody>
      </p:sp>
    </p:spTree>
    <p:extLst>
      <p:ext uri="{BB962C8B-B14F-4D97-AF65-F5344CB8AC3E}">
        <p14:creationId xmlns:p14="http://schemas.microsoft.com/office/powerpoint/2010/main" val="18127293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possible outcomes</a:t>
            </a:r>
          </a:p>
        </p:txBody>
      </p:sp>
      <p:sp>
        <p:nvSpPr>
          <p:cNvPr id="3" name="Content Placeholder 2"/>
          <p:cNvSpPr>
            <a:spLocks noGrp="1"/>
          </p:cNvSpPr>
          <p:nvPr>
            <p:ph idx="1"/>
          </p:nvPr>
        </p:nvSpPr>
        <p:spPr/>
        <p:txBody>
          <a:bodyPr/>
          <a:lstStyle/>
          <a:p>
            <a:r>
              <a:rPr lang="en-US" sz="2400" dirty="0"/>
              <a:t>None of the resources exhausted its obligation</a:t>
            </a:r>
          </a:p>
          <a:p>
            <a:r>
              <a:rPr lang="en-US" sz="2400" dirty="0"/>
              <a:t>At least one of the resources exhausted its obligation and ERCOT decided to renew</a:t>
            </a:r>
          </a:p>
          <a:p>
            <a:r>
              <a:rPr lang="en-US" sz="2400" dirty="0"/>
              <a:t>At least one of the resources exhausted its obligation and ERCOT decided not to renew</a:t>
            </a:r>
          </a:p>
          <a:p>
            <a:pPr marL="0" indent="0">
              <a:buNone/>
            </a:pPr>
            <a:endParaRPr lang="en-US" sz="2400" dirty="0"/>
          </a:p>
          <a:p>
            <a:pPr marL="0" indent="0">
              <a:buNone/>
            </a:pPr>
            <a:endParaRPr lang="en-US" sz="2800" dirty="0"/>
          </a:p>
          <a:p>
            <a:pPr marL="0" indent="0">
              <a:buNone/>
            </a:pPr>
            <a:endParaRPr lang="en-US" sz="24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76</a:t>
            </a:fld>
            <a:endParaRPr lang="en-US" dirty="0"/>
          </a:p>
        </p:txBody>
      </p:sp>
      <p:sp>
        <p:nvSpPr>
          <p:cNvPr id="5" name="Rectangle 4"/>
          <p:cNvSpPr/>
          <p:nvPr/>
        </p:nvSpPr>
        <p:spPr>
          <a:xfrm>
            <a:off x="609600" y="4648200"/>
            <a:ext cx="7734300" cy="847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t>Note: </a:t>
            </a:r>
            <a:r>
              <a:rPr lang="en-US" sz="2000" i="1" dirty="0"/>
              <a:t> if ERS resource(s) migrates to a Must-Run Alternative contract, the contract would be renewed as well.</a:t>
            </a:r>
          </a:p>
        </p:txBody>
      </p:sp>
    </p:spTree>
    <p:extLst>
      <p:ext uri="{BB962C8B-B14F-4D97-AF65-F5344CB8AC3E}">
        <p14:creationId xmlns:p14="http://schemas.microsoft.com/office/powerpoint/2010/main" val="2158239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579" y="1524000"/>
            <a:ext cx="8534400" cy="4408019"/>
          </a:xfrm>
        </p:spPr>
        <p:txBody>
          <a:bodyPr/>
          <a:lstStyle/>
          <a:p>
            <a:r>
              <a:rPr lang="en-US" sz="2200" dirty="0"/>
              <a:t>ERS Contract Period continues</a:t>
            </a:r>
          </a:p>
          <a:p>
            <a:r>
              <a:rPr lang="en-US" sz="2200" dirty="0"/>
              <a:t>Cumulative Deployment Obligation time is calculated for each resource.</a:t>
            </a:r>
          </a:p>
          <a:p>
            <a:pPr marL="0" indent="0">
              <a:buNone/>
            </a:pPr>
            <a:endParaRPr lang="en-US" sz="2200" b="1" dirty="0"/>
          </a:p>
          <a:p>
            <a:endParaRPr lang="en-US" sz="1400" dirty="0"/>
          </a:p>
          <a:p>
            <a:pPr marL="0" indent="0">
              <a:buNone/>
            </a:pPr>
            <a:endParaRPr lang="en-US" sz="2400" dirty="0"/>
          </a:p>
          <a:p>
            <a:pPr marL="0" indent="0">
              <a:buNone/>
            </a:pPr>
            <a:endParaRPr lang="en-US" sz="2000" dirty="0"/>
          </a:p>
          <a:p>
            <a:pPr marL="0" indent="0">
              <a:buNone/>
            </a:pPr>
            <a:endParaRPr lang="en-US" sz="2400" dirty="0"/>
          </a:p>
          <a:p>
            <a:endParaRPr lang="en-US" sz="2800" dirty="0"/>
          </a:p>
        </p:txBody>
      </p:sp>
      <p:sp>
        <p:nvSpPr>
          <p:cNvPr id="6" name="Rectangle 5"/>
          <p:cNvSpPr/>
          <p:nvPr/>
        </p:nvSpPr>
        <p:spPr>
          <a:xfrm>
            <a:off x="1735179" y="3518743"/>
            <a:ext cx="5275221" cy="553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If none of the resources exhausted its obligation</a:t>
            </a:r>
            <a:br>
              <a:rPr lang="en-US" dirty="0"/>
            </a:br>
            <a:endParaRPr lang="en-US" dirty="0"/>
          </a:p>
        </p:txBody>
      </p:sp>
      <p:sp>
        <p:nvSpPr>
          <p:cNvPr id="38" name="TextBox 37"/>
          <p:cNvSpPr txBox="1"/>
          <p:nvPr/>
        </p:nvSpPr>
        <p:spPr>
          <a:xfrm>
            <a:off x="3843136" y="3524719"/>
            <a:ext cx="1236028" cy="553998"/>
          </a:xfrm>
          <a:prstGeom prst="rect">
            <a:avLst/>
          </a:prstGeom>
          <a:noFill/>
        </p:spPr>
        <p:txBody>
          <a:bodyPr wrap="square" rtlCol="0">
            <a:spAutoFit/>
          </a:bodyPr>
          <a:lstStyle/>
          <a:p>
            <a:pPr algn="ctr"/>
            <a:r>
              <a:rPr lang="en-US" sz="1500" b="1" dirty="0"/>
              <a:t>During event</a:t>
            </a:r>
          </a:p>
        </p:txBody>
      </p:sp>
      <p:sp>
        <p:nvSpPr>
          <p:cNvPr id="39" name="Down Arrow 38"/>
          <p:cNvSpPr/>
          <p:nvPr/>
        </p:nvSpPr>
        <p:spPr>
          <a:xfrm>
            <a:off x="3772682" y="4435869"/>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40" name="TextBox 39"/>
          <p:cNvSpPr txBox="1"/>
          <p:nvPr/>
        </p:nvSpPr>
        <p:spPr>
          <a:xfrm>
            <a:off x="5322743" y="4173504"/>
            <a:ext cx="1803235" cy="1015663"/>
          </a:xfrm>
          <a:prstGeom prst="rect">
            <a:avLst/>
          </a:prstGeom>
          <a:noFill/>
        </p:spPr>
        <p:txBody>
          <a:bodyPr wrap="square" rtlCol="0">
            <a:spAutoFit/>
          </a:bodyPr>
          <a:lstStyle/>
          <a:p>
            <a:pPr algn="ctr"/>
            <a:r>
              <a:rPr lang="en-US" sz="1500" b="1" dirty="0"/>
              <a:t>Cumulative </a:t>
            </a:r>
          </a:p>
          <a:p>
            <a:pPr algn="ctr"/>
            <a:r>
              <a:rPr lang="en-US" sz="1500" b="1" dirty="0"/>
              <a:t>Deployment Obligation Time </a:t>
            </a:r>
          </a:p>
          <a:p>
            <a:pPr algn="ctr"/>
            <a:r>
              <a:rPr lang="en-US" sz="1500" b="1" dirty="0"/>
              <a:t>= </a:t>
            </a:r>
            <a:r>
              <a:rPr lang="en-US" sz="1500" b="1" dirty="0">
                <a:solidFill>
                  <a:srgbClr val="FF0000"/>
                </a:solidFill>
              </a:rPr>
              <a:t>5 hours</a:t>
            </a:r>
          </a:p>
        </p:txBody>
      </p:sp>
      <p:sp>
        <p:nvSpPr>
          <p:cNvPr id="41" name="Rectangle 40"/>
          <p:cNvSpPr/>
          <p:nvPr/>
        </p:nvSpPr>
        <p:spPr>
          <a:xfrm>
            <a:off x="3953499" y="4142893"/>
            <a:ext cx="963725" cy="300082"/>
          </a:xfrm>
          <a:prstGeom prst="rect">
            <a:avLst/>
          </a:prstGeom>
          <a:noFill/>
        </p:spPr>
        <p:txBody>
          <a:bodyPr wrap="none">
            <a:spAutoFit/>
          </a:bodyPr>
          <a:lstStyle/>
          <a:p>
            <a:r>
              <a:rPr lang="en-US" sz="1350" b="1" dirty="0">
                <a:solidFill>
                  <a:srgbClr val="FF0000"/>
                </a:solidFill>
              </a:rPr>
              <a:t>Deployed</a:t>
            </a:r>
          </a:p>
        </p:txBody>
      </p:sp>
      <p:cxnSp>
        <p:nvCxnSpPr>
          <p:cNvPr id="42" name="Straight Connector 41"/>
          <p:cNvCxnSpPr/>
          <p:nvPr/>
        </p:nvCxnSpPr>
        <p:spPr>
          <a:xfrm>
            <a:off x="5181600" y="3359642"/>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18682" y="3518743"/>
            <a:ext cx="1187208" cy="553998"/>
          </a:xfrm>
          <a:prstGeom prst="rect">
            <a:avLst/>
          </a:prstGeom>
          <a:noFill/>
        </p:spPr>
        <p:txBody>
          <a:bodyPr wrap="square" rtlCol="0">
            <a:spAutoFit/>
          </a:bodyPr>
          <a:lstStyle/>
          <a:p>
            <a:r>
              <a:rPr lang="en-US" sz="1500" b="1" dirty="0"/>
              <a:t> After Event</a:t>
            </a:r>
          </a:p>
        </p:txBody>
      </p:sp>
      <p:sp>
        <p:nvSpPr>
          <p:cNvPr id="5" name="TextBox 4"/>
          <p:cNvSpPr txBox="1"/>
          <p:nvPr/>
        </p:nvSpPr>
        <p:spPr>
          <a:xfrm>
            <a:off x="1735181" y="2990310"/>
            <a:ext cx="5275220" cy="369332"/>
          </a:xfrm>
          <a:prstGeom prst="rect">
            <a:avLst/>
          </a:prstGeom>
          <a:solidFill>
            <a:schemeClr val="accent3">
              <a:lumMod val="40000"/>
              <a:lumOff val="60000"/>
            </a:schemeClr>
          </a:solidFill>
        </p:spPr>
        <p:txBody>
          <a:bodyPr wrap="square" rtlCol="0">
            <a:spAutoFit/>
          </a:bodyPr>
          <a:lstStyle/>
          <a:p>
            <a:pPr algn="ctr"/>
            <a:r>
              <a:rPr lang="en-US" dirty="0"/>
              <a:t>Contract period </a:t>
            </a:r>
          </a:p>
        </p:txBody>
      </p:sp>
      <p:sp>
        <p:nvSpPr>
          <p:cNvPr id="13" name="TextBox 12"/>
          <p:cNvSpPr txBox="1"/>
          <p:nvPr/>
        </p:nvSpPr>
        <p:spPr>
          <a:xfrm>
            <a:off x="1735180" y="4178442"/>
            <a:ext cx="1803235" cy="1015663"/>
          </a:xfrm>
          <a:prstGeom prst="rect">
            <a:avLst/>
          </a:prstGeom>
          <a:noFill/>
        </p:spPr>
        <p:txBody>
          <a:bodyPr wrap="square" rtlCol="0">
            <a:spAutoFit/>
          </a:bodyPr>
          <a:lstStyle/>
          <a:p>
            <a:pPr algn="ctr"/>
            <a:r>
              <a:rPr lang="en-US" sz="1500" b="1" dirty="0"/>
              <a:t>Cumulative </a:t>
            </a:r>
          </a:p>
          <a:p>
            <a:pPr algn="ctr"/>
            <a:r>
              <a:rPr lang="en-US" sz="1500" b="1" dirty="0"/>
              <a:t>Deployment Obligation Time</a:t>
            </a:r>
          </a:p>
          <a:p>
            <a:pPr algn="ctr"/>
            <a:r>
              <a:rPr lang="en-US" sz="1500" b="1" dirty="0"/>
              <a:t> = </a:t>
            </a:r>
            <a:r>
              <a:rPr lang="en-US" sz="1500" b="1" dirty="0">
                <a:solidFill>
                  <a:srgbClr val="FF0000"/>
                </a:solidFill>
              </a:rPr>
              <a:t>0 hours</a:t>
            </a:r>
          </a:p>
        </p:txBody>
      </p:sp>
      <p:sp>
        <p:nvSpPr>
          <p:cNvPr id="15" name="TextBox 14"/>
          <p:cNvSpPr txBox="1"/>
          <p:nvPr/>
        </p:nvSpPr>
        <p:spPr>
          <a:xfrm>
            <a:off x="2023597" y="3518743"/>
            <a:ext cx="1187208" cy="553998"/>
          </a:xfrm>
          <a:prstGeom prst="rect">
            <a:avLst/>
          </a:prstGeom>
          <a:noFill/>
        </p:spPr>
        <p:txBody>
          <a:bodyPr wrap="square" rtlCol="0">
            <a:spAutoFit/>
          </a:bodyPr>
          <a:lstStyle/>
          <a:p>
            <a:pPr algn="ctr"/>
            <a:r>
              <a:rPr lang="en-US" sz="1500" b="1" dirty="0"/>
              <a:t> Before Event</a:t>
            </a:r>
          </a:p>
        </p:txBody>
      </p:sp>
      <p:cxnSp>
        <p:nvCxnSpPr>
          <p:cNvPr id="16" name="Straight Connector 15"/>
          <p:cNvCxnSpPr/>
          <p:nvPr/>
        </p:nvCxnSpPr>
        <p:spPr>
          <a:xfrm>
            <a:off x="3690775" y="3403369"/>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D3443329-9939-4E45-BBDF-66B3ED1AC08F}"/>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77</a:t>
            </a:fld>
            <a:endParaRPr lang="en-US" dirty="0"/>
          </a:p>
        </p:txBody>
      </p:sp>
    </p:spTree>
    <p:extLst>
      <p:ext uri="{BB962C8B-B14F-4D97-AF65-F5344CB8AC3E}">
        <p14:creationId xmlns:p14="http://schemas.microsoft.com/office/powerpoint/2010/main" val="14278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P spid="39" grpId="0" animBg="1"/>
      <p:bldP spid="40" grpId="0"/>
      <p:bldP spid="41" grpId="0"/>
      <p:bldP spid="43" grpId="0"/>
      <p:bldP spid="5" grpId="0" animBg="1"/>
      <p:bldP spid="13" grpId="0"/>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906096" y="3393100"/>
            <a:ext cx="3247303"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79313" y="3393101"/>
            <a:ext cx="3077106"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263230" y="1677871"/>
            <a:ext cx="8534400" cy="7423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All the resources that exhausted their obligation in a previous contract period are no longer obligated in the new Contract Period.</a:t>
            </a:r>
          </a:p>
          <a:p>
            <a:pPr marL="0" indent="0">
              <a:buNone/>
            </a:pPr>
            <a:endParaRPr lang="en-US" sz="2400" dirty="0"/>
          </a:p>
        </p:txBody>
      </p:sp>
      <p:sp>
        <p:nvSpPr>
          <p:cNvPr id="3" name="Content Placeholder 2"/>
          <p:cNvSpPr>
            <a:spLocks noGrp="1"/>
          </p:cNvSpPr>
          <p:nvPr>
            <p:ph idx="1"/>
          </p:nvPr>
        </p:nvSpPr>
        <p:spPr>
          <a:xfrm>
            <a:off x="266700" y="1254117"/>
            <a:ext cx="8534400" cy="408370"/>
          </a:xfrm>
        </p:spPr>
        <p:txBody>
          <a:bodyPr/>
          <a:lstStyle/>
          <a:p>
            <a:r>
              <a:rPr lang="en-US" sz="2000" dirty="0"/>
              <a:t>A new Contract Period will begin</a:t>
            </a:r>
            <a:endParaRPr lang="en-US" sz="2400" dirty="0"/>
          </a:p>
          <a:p>
            <a:pPr marL="0" indent="0">
              <a:buNone/>
            </a:pPr>
            <a:endParaRPr lang="en-US" sz="2000" dirty="0"/>
          </a:p>
          <a:p>
            <a:pPr marL="0" indent="0">
              <a:buNone/>
            </a:pPr>
            <a:endParaRPr lang="en-US" sz="2400" dirty="0"/>
          </a:p>
          <a:p>
            <a:endParaRPr lang="en-US" sz="2800" dirty="0"/>
          </a:p>
        </p:txBody>
      </p:sp>
      <p:sp>
        <p:nvSpPr>
          <p:cNvPr id="2" name="Title 1"/>
          <p:cNvSpPr>
            <a:spLocks noGrp="1"/>
          </p:cNvSpPr>
          <p:nvPr>
            <p:ph type="title"/>
          </p:nvPr>
        </p:nvSpPr>
        <p:spPr/>
        <p:txBody>
          <a:bodyPr/>
          <a:lstStyle/>
          <a:p>
            <a:r>
              <a:rPr lang="en-US" dirty="0"/>
              <a:t>If at least one of the resources exhausted its obligation and ERCOT decided not to renew </a:t>
            </a:r>
          </a:p>
        </p:txBody>
      </p:sp>
      <p:sp>
        <p:nvSpPr>
          <p:cNvPr id="28" name="TextBox 27"/>
          <p:cNvSpPr txBox="1"/>
          <p:nvPr/>
        </p:nvSpPr>
        <p:spPr>
          <a:xfrm>
            <a:off x="5078892" y="4374872"/>
            <a:ext cx="1319083"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29" name="Down Arrow 28"/>
          <p:cNvSpPr/>
          <p:nvPr/>
        </p:nvSpPr>
        <p:spPr>
          <a:xfrm>
            <a:off x="4955085" y="5329403"/>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30" name="TextBox 29"/>
          <p:cNvSpPr txBox="1"/>
          <p:nvPr/>
        </p:nvSpPr>
        <p:spPr>
          <a:xfrm>
            <a:off x="6454888" y="4997930"/>
            <a:ext cx="1636426" cy="1015663"/>
          </a:xfrm>
          <a:prstGeom prst="rect">
            <a:avLst/>
          </a:prstGeom>
          <a:noFill/>
        </p:spPr>
        <p:txBody>
          <a:bodyPr wrap="square" rtlCol="0">
            <a:spAutoFit/>
          </a:bodyPr>
          <a:lstStyle/>
          <a:p>
            <a:r>
              <a:rPr lang="en-US" sz="1500" b="1" dirty="0"/>
              <a:t>    Cumulative </a:t>
            </a:r>
          </a:p>
          <a:p>
            <a:pPr algn="ctr"/>
            <a:r>
              <a:rPr lang="en-US" sz="1500" b="1" dirty="0"/>
              <a:t>Deployment Obligation Time = </a:t>
            </a:r>
            <a:r>
              <a:rPr lang="en-US" sz="1500" b="1" dirty="0">
                <a:solidFill>
                  <a:srgbClr val="FF0000"/>
                </a:solidFill>
              </a:rPr>
              <a:t>5 hours</a:t>
            </a:r>
          </a:p>
        </p:txBody>
      </p:sp>
      <p:sp>
        <p:nvSpPr>
          <p:cNvPr id="31" name="Rectangle 30"/>
          <p:cNvSpPr/>
          <p:nvPr/>
        </p:nvSpPr>
        <p:spPr>
          <a:xfrm>
            <a:off x="5162380" y="5046259"/>
            <a:ext cx="963725" cy="300082"/>
          </a:xfrm>
          <a:prstGeom prst="rect">
            <a:avLst/>
          </a:prstGeom>
          <a:noFill/>
        </p:spPr>
        <p:txBody>
          <a:bodyPr wrap="none">
            <a:spAutoFit/>
          </a:bodyPr>
          <a:lstStyle/>
          <a:p>
            <a:r>
              <a:rPr lang="en-US" sz="1350" b="1" dirty="0">
                <a:solidFill>
                  <a:srgbClr val="FF0000"/>
                </a:solidFill>
              </a:rPr>
              <a:t>Deployed</a:t>
            </a:r>
          </a:p>
        </p:txBody>
      </p:sp>
      <p:sp>
        <p:nvSpPr>
          <p:cNvPr id="33" name="TextBox 32"/>
          <p:cNvSpPr txBox="1"/>
          <p:nvPr/>
        </p:nvSpPr>
        <p:spPr>
          <a:xfrm>
            <a:off x="5078893" y="3861928"/>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34" name="TextBox 33"/>
          <p:cNvSpPr txBox="1"/>
          <p:nvPr/>
        </p:nvSpPr>
        <p:spPr>
          <a:xfrm>
            <a:off x="6397975" y="4374872"/>
            <a:ext cx="1468102"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sp>
        <p:nvSpPr>
          <p:cNvPr id="5" name="TextBox 4"/>
          <p:cNvSpPr txBox="1"/>
          <p:nvPr/>
        </p:nvSpPr>
        <p:spPr>
          <a:xfrm>
            <a:off x="5491247" y="3406288"/>
            <a:ext cx="2362200" cy="369332"/>
          </a:xfrm>
          <a:prstGeom prst="rect">
            <a:avLst/>
          </a:prstGeom>
          <a:noFill/>
        </p:spPr>
        <p:txBody>
          <a:bodyPr wrap="square" rtlCol="0">
            <a:spAutoFit/>
          </a:bodyPr>
          <a:lstStyle/>
          <a:p>
            <a:r>
              <a:rPr lang="en-US" dirty="0"/>
              <a:t>Did not exhaust</a:t>
            </a:r>
          </a:p>
        </p:txBody>
      </p:sp>
      <p:sp>
        <p:nvSpPr>
          <p:cNvPr id="37" name="TextBox 36"/>
          <p:cNvSpPr txBox="1"/>
          <p:nvPr/>
        </p:nvSpPr>
        <p:spPr>
          <a:xfrm>
            <a:off x="3141863" y="5131320"/>
            <a:ext cx="1192485" cy="553998"/>
          </a:xfrm>
          <a:prstGeom prst="rect">
            <a:avLst/>
          </a:prstGeom>
          <a:noFill/>
        </p:spPr>
        <p:txBody>
          <a:bodyPr wrap="square" rtlCol="0">
            <a:spAutoFit/>
          </a:bodyPr>
          <a:lstStyle/>
          <a:p>
            <a:pPr algn="ctr"/>
            <a:r>
              <a:rPr lang="en-US" sz="1500" b="1" dirty="0">
                <a:solidFill>
                  <a:srgbClr val="FF0000"/>
                </a:solidFill>
              </a:rPr>
              <a:t>No obligation</a:t>
            </a:r>
          </a:p>
        </p:txBody>
      </p:sp>
      <p:sp>
        <p:nvSpPr>
          <p:cNvPr id="40" name="TextBox 39"/>
          <p:cNvSpPr txBox="1"/>
          <p:nvPr/>
        </p:nvSpPr>
        <p:spPr>
          <a:xfrm>
            <a:off x="1674135" y="3846543"/>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42" name="TextBox 41"/>
          <p:cNvSpPr txBox="1"/>
          <p:nvPr/>
        </p:nvSpPr>
        <p:spPr>
          <a:xfrm>
            <a:off x="1479313" y="3393101"/>
            <a:ext cx="3077106" cy="369332"/>
          </a:xfrm>
          <a:prstGeom prst="rect">
            <a:avLst/>
          </a:prstGeom>
          <a:noFill/>
        </p:spPr>
        <p:txBody>
          <a:bodyPr wrap="square" rtlCol="0">
            <a:spAutoFit/>
          </a:bodyPr>
          <a:lstStyle/>
          <a:p>
            <a:r>
              <a:rPr lang="en-US" dirty="0"/>
              <a:t>Exhausted but </a:t>
            </a:r>
            <a:r>
              <a:rPr lang="en-US" b="1" u="sng" dirty="0"/>
              <a:t>not renewed </a:t>
            </a:r>
          </a:p>
        </p:txBody>
      </p:sp>
      <p:sp>
        <p:nvSpPr>
          <p:cNvPr id="43" name="TextBox 42"/>
          <p:cNvSpPr txBox="1"/>
          <p:nvPr/>
        </p:nvSpPr>
        <p:spPr>
          <a:xfrm>
            <a:off x="1696910" y="4330651"/>
            <a:ext cx="1319085"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44" name="Down Arrow 43"/>
          <p:cNvSpPr/>
          <p:nvPr/>
        </p:nvSpPr>
        <p:spPr>
          <a:xfrm>
            <a:off x="1612963" y="5301763"/>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8 hours</a:t>
            </a:r>
          </a:p>
        </p:txBody>
      </p:sp>
      <p:sp>
        <p:nvSpPr>
          <p:cNvPr id="46" name="Rectangle 45"/>
          <p:cNvSpPr/>
          <p:nvPr/>
        </p:nvSpPr>
        <p:spPr>
          <a:xfrm>
            <a:off x="1793780" y="5008787"/>
            <a:ext cx="963725" cy="300082"/>
          </a:xfrm>
          <a:prstGeom prst="rect">
            <a:avLst/>
          </a:prstGeom>
          <a:noFill/>
        </p:spPr>
        <p:txBody>
          <a:bodyPr wrap="none">
            <a:spAutoFit/>
          </a:bodyPr>
          <a:lstStyle/>
          <a:p>
            <a:r>
              <a:rPr lang="en-US" sz="1350" b="1" dirty="0">
                <a:solidFill>
                  <a:srgbClr val="FF0000"/>
                </a:solidFill>
              </a:rPr>
              <a:t>Deployed</a:t>
            </a:r>
          </a:p>
        </p:txBody>
      </p:sp>
      <p:sp>
        <p:nvSpPr>
          <p:cNvPr id="48" name="TextBox 47"/>
          <p:cNvSpPr txBox="1"/>
          <p:nvPr/>
        </p:nvSpPr>
        <p:spPr>
          <a:xfrm>
            <a:off x="3015995" y="4330651"/>
            <a:ext cx="1468100"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cxnSp>
        <p:nvCxnSpPr>
          <p:cNvPr id="47" name="Straight Connector 46"/>
          <p:cNvCxnSpPr/>
          <p:nvPr/>
        </p:nvCxnSpPr>
        <p:spPr>
          <a:xfrm>
            <a:off x="3017866" y="4185093"/>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99848" y="4229314"/>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63230" y="2361644"/>
            <a:ext cx="8534400" cy="9872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resources that did not exhaust their obligation in a previous Contract Period, Cumulative Deployment Obligation time is rolled over from previous Contract Period for each resource.</a:t>
            </a:r>
            <a:endParaRPr lang="en-US" sz="2400" dirty="0"/>
          </a:p>
        </p:txBody>
      </p:sp>
      <p:sp>
        <p:nvSpPr>
          <p:cNvPr id="36" name="Slide Number Placeholder 3">
            <a:extLst>
              <a:ext uri="{FF2B5EF4-FFF2-40B4-BE49-F238E27FC236}">
                <a16:creationId xmlns:a16="http://schemas.microsoft.com/office/drawing/2014/main" id="{3A5F0965-7625-46BC-A6ED-DCC723D417F9}"/>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78</a:t>
            </a:fld>
            <a:endParaRPr lang="en-US" dirty="0"/>
          </a:p>
        </p:txBody>
      </p:sp>
    </p:spTree>
    <p:extLst>
      <p:ext uri="{BB962C8B-B14F-4D97-AF65-F5344CB8AC3E}">
        <p14:creationId xmlns:p14="http://schemas.microsoft.com/office/powerpoint/2010/main" val="3750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build="p"/>
      <p:bldP spid="28" grpId="0" animBg="1"/>
      <p:bldP spid="30" grpId="0"/>
      <p:bldP spid="34" grpId="0" animBg="1"/>
      <p:bldP spid="37" grpId="0"/>
      <p:bldP spid="43" grpId="0" animBg="1"/>
      <p:bldP spid="48" grpId="0" animBg="1"/>
      <p:bldP spid="2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807988" y="3641914"/>
            <a:ext cx="3247303"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381205" y="3641915"/>
            <a:ext cx="3077106"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If at least one of the resources exhausted its obligation and ERCOT decided to renew</a:t>
            </a:r>
          </a:p>
        </p:txBody>
      </p:sp>
      <p:sp>
        <p:nvSpPr>
          <p:cNvPr id="3" name="Content Placeholder 2"/>
          <p:cNvSpPr>
            <a:spLocks noGrp="1"/>
          </p:cNvSpPr>
          <p:nvPr>
            <p:ph idx="1"/>
          </p:nvPr>
        </p:nvSpPr>
        <p:spPr>
          <a:xfrm>
            <a:off x="304800" y="1217048"/>
            <a:ext cx="8534400" cy="5052221"/>
          </a:xfrm>
        </p:spPr>
        <p:txBody>
          <a:bodyPr/>
          <a:lstStyle/>
          <a:p>
            <a:r>
              <a:rPr lang="en-US" sz="2000" dirty="0"/>
              <a:t>A new Contract Period will begin.</a:t>
            </a:r>
          </a:p>
          <a:p>
            <a:pPr marL="0" indent="0">
              <a:buNone/>
            </a:pPr>
            <a:endParaRPr lang="en-US" sz="1400" dirty="0"/>
          </a:p>
          <a:p>
            <a:pPr marL="0" indent="0">
              <a:buNone/>
            </a:pPr>
            <a:endParaRPr lang="en-US" sz="2400" dirty="0"/>
          </a:p>
          <a:p>
            <a:pPr marL="0" indent="0">
              <a:buNone/>
            </a:pPr>
            <a:endParaRPr lang="en-US" sz="2000" dirty="0"/>
          </a:p>
          <a:p>
            <a:pPr marL="0" indent="0">
              <a:buNone/>
            </a:pPr>
            <a:endParaRPr lang="en-US" sz="2400" dirty="0"/>
          </a:p>
          <a:p>
            <a:endParaRPr lang="en-US" sz="2800" dirty="0"/>
          </a:p>
        </p:txBody>
      </p:sp>
      <p:sp>
        <p:nvSpPr>
          <p:cNvPr id="13" name="TextBox 12"/>
          <p:cNvSpPr txBox="1"/>
          <p:nvPr/>
        </p:nvSpPr>
        <p:spPr>
          <a:xfrm>
            <a:off x="4927115" y="4650570"/>
            <a:ext cx="1319083"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15" name="Down Arrow 14"/>
          <p:cNvSpPr/>
          <p:nvPr/>
        </p:nvSpPr>
        <p:spPr>
          <a:xfrm>
            <a:off x="4839153" y="5581239"/>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16" name="TextBox 15"/>
          <p:cNvSpPr txBox="1"/>
          <p:nvPr/>
        </p:nvSpPr>
        <p:spPr>
          <a:xfrm>
            <a:off x="6270029" y="5230258"/>
            <a:ext cx="1615760" cy="1015663"/>
          </a:xfrm>
          <a:prstGeom prst="rect">
            <a:avLst/>
          </a:prstGeom>
          <a:noFill/>
        </p:spPr>
        <p:txBody>
          <a:bodyPr wrap="square" rtlCol="0">
            <a:spAutoFit/>
          </a:bodyPr>
          <a:lstStyle/>
          <a:p>
            <a:pPr algn="ctr"/>
            <a:r>
              <a:rPr lang="en-US" sz="1500" b="1" dirty="0"/>
              <a:t>Cumulative Deployment Obligation Time = </a:t>
            </a:r>
            <a:r>
              <a:rPr lang="en-US" sz="1500" b="1" dirty="0">
                <a:solidFill>
                  <a:srgbClr val="FF0000"/>
                </a:solidFill>
              </a:rPr>
              <a:t>5 hours</a:t>
            </a:r>
          </a:p>
        </p:txBody>
      </p:sp>
      <p:sp>
        <p:nvSpPr>
          <p:cNvPr id="17" name="Rectangle 16"/>
          <p:cNvSpPr/>
          <p:nvPr/>
        </p:nvSpPr>
        <p:spPr>
          <a:xfrm>
            <a:off x="5019970" y="5288263"/>
            <a:ext cx="963725" cy="300082"/>
          </a:xfrm>
          <a:prstGeom prst="rect">
            <a:avLst/>
          </a:prstGeom>
          <a:noFill/>
        </p:spPr>
        <p:txBody>
          <a:bodyPr wrap="none">
            <a:spAutoFit/>
          </a:bodyPr>
          <a:lstStyle/>
          <a:p>
            <a:r>
              <a:rPr lang="en-US" sz="1350" b="1" dirty="0">
                <a:solidFill>
                  <a:srgbClr val="FF0000"/>
                </a:solidFill>
              </a:rPr>
              <a:t>Deployed</a:t>
            </a:r>
          </a:p>
        </p:txBody>
      </p:sp>
      <p:sp>
        <p:nvSpPr>
          <p:cNvPr id="19" name="TextBox 18"/>
          <p:cNvSpPr txBox="1"/>
          <p:nvPr/>
        </p:nvSpPr>
        <p:spPr>
          <a:xfrm>
            <a:off x="4927116" y="4137626"/>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20" name="TextBox 19"/>
          <p:cNvSpPr txBox="1"/>
          <p:nvPr/>
        </p:nvSpPr>
        <p:spPr>
          <a:xfrm>
            <a:off x="6238653" y="4663415"/>
            <a:ext cx="1383172"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sp>
        <p:nvSpPr>
          <p:cNvPr id="21" name="TextBox 20"/>
          <p:cNvSpPr txBox="1"/>
          <p:nvPr/>
        </p:nvSpPr>
        <p:spPr>
          <a:xfrm>
            <a:off x="5339470" y="3681986"/>
            <a:ext cx="2362200" cy="369332"/>
          </a:xfrm>
          <a:prstGeom prst="rect">
            <a:avLst/>
          </a:prstGeom>
          <a:noFill/>
        </p:spPr>
        <p:txBody>
          <a:bodyPr wrap="square" rtlCol="0">
            <a:spAutoFit/>
          </a:bodyPr>
          <a:lstStyle/>
          <a:p>
            <a:r>
              <a:rPr lang="en-US" dirty="0"/>
              <a:t>Did not exhaust</a:t>
            </a:r>
          </a:p>
        </p:txBody>
      </p:sp>
      <p:sp>
        <p:nvSpPr>
          <p:cNvPr id="22" name="TextBox 21"/>
          <p:cNvSpPr txBox="1"/>
          <p:nvPr/>
        </p:nvSpPr>
        <p:spPr>
          <a:xfrm>
            <a:off x="2887137" y="5253790"/>
            <a:ext cx="1625630" cy="1015663"/>
          </a:xfrm>
          <a:prstGeom prst="rect">
            <a:avLst/>
          </a:prstGeom>
          <a:noFill/>
        </p:spPr>
        <p:txBody>
          <a:bodyPr wrap="square" rtlCol="0">
            <a:spAutoFit/>
          </a:bodyPr>
          <a:lstStyle/>
          <a:p>
            <a:pPr algn="ctr"/>
            <a:r>
              <a:rPr lang="en-US" sz="1500" b="1" dirty="0"/>
              <a:t>Cumulative Deployment Obligation Time </a:t>
            </a:r>
            <a:r>
              <a:rPr lang="en-US" sz="1500" b="1" dirty="0">
                <a:solidFill>
                  <a:srgbClr val="FF0000"/>
                </a:solidFill>
              </a:rPr>
              <a:t>= 0 hours</a:t>
            </a:r>
            <a:endParaRPr lang="en-US" sz="1500" b="1" dirty="0"/>
          </a:p>
        </p:txBody>
      </p:sp>
      <p:sp>
        <p:nvSpPr>
          <p:cNvPr id="23" name="TextBox 22"/>
          <p:cNvSpPr txBox="1"/>
          <p:nvPr/>
        </p:nvSpPr>
        <p:spPr>
          <a:xfrm>
            <a:off x="1513803" y="4114621"/>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24" name="TextBox 23"/>
          <p:cNvSpPr txBox="1"/>
          <p:nvPr/>
        </p:nvSpPr>
        <p:spPr>
          <a:xfrm>
            <a:off x="1447800" y="3657600"/>
            <a:ext cx="3077106" cy="369332"/>
          </a:xfrm>
          <a:prstGeom prst="rect">
            <a:avLst/>
          </a:prstGeom>
          <a:noFill/>
        </p:spPr>
        <p:txBody>
          <a:bodyPr wrap="square" rtlCol="0">
            <a:spAutoFit/>
          </a:bodyPr>
          <a:lstStyle/>
          <a:p>
            <a:pPr algn="just"/>
            <a:r>
              <a:rPr lang="en-US" dirty="0"/>
              <a:t>Exhausted but </a:t>
            </a:r>
            <a:r>
              <a:rPr lang="en-US" b="1" u="sng" dirty="0"/>
              <a:t>renewed </a:t>
            </a:r>
          </a:p>
        </p:txBody>
      </p:sp>
      <p:sp>
        <p:nvSpPr>
          <p:cNvPr id="25" name="TextBox 24"/>
          <p:cNvSpPr txBox="1"/>
          <p:nvPr/>
        </p:nvSpPr>
        <p:spPr>
          <a:xfrm>
            <a:off x="1545133" y="4606349"/>
            <a:ext cx="1319085"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26" name="Down Arrow 25"/>
          <p:cNvSpPr/>
          <p:nvPr/>
        </p:nvSpPr>
        <p:spPr>
          <a:xfrm>
            <a:off x="1457171" y="5537018"/>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8 hours</a:t>
            </a:r>
          </a:p>
        </p:txBody>
      </p:sp>
      <p:sp>
        <p:nvSpPr>
          <p:cNvPr id="27" name="Rectangle 26"/>
          <p:cNvSpPr/>
          <p:nvPr/>
        </p:nvSpPr>
        <p:spPr>
          <a:xfrm>
            <a:off x="1637988" y="5244042"/>
            <a:ext cx="963725" cy="300082"/>
          </a:xfrm>
          <a:prstGeom prst="rect">
            <a:avLst/>
          </a:prstGeom>
          <a:noFill/>
        </p:spPr>
        <p:txBody>
          <a:bodyPr wrap="none">
            <a:spAutoFit/>
          </a:bodyPr>
          <a:lstStyle/>
          <a:p>
            <a:r>
              <a:rPr lang="en-US" sz="1350" b="1" dirty="0">
                <a:solidFill>
                  <a:srgbClr val="FF0000"/>
                </a:solidFill>
              </a:rPr>
              <a:t>Deployed</a:t>
            </a:r>
          </a:p>
        </p:txBody>
      </p:sp>
      <p:sp>
        <p:nvSpPr>
          <p:cNvPr id="36" name="TextBox 35"/>
          <p:cNvSpPr txBox="1"/>
          <p:nvPr/>
        </p:nvSpPr>
        <p:spPr>
          <a:xfrm>
            <a:off x="2864218" y="4606349"/>
            <a:ext cx="1468100"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cxnSp>
        <p:nvCxnSpPr>
          <p:cNvPr id="35" name="Straight Connector 34"/>
          <p:cNvCxnSpPr/>
          <p:nvPr/>
        </p:nvCxnSpPr>
        <p:spPr>
          <a:xfrm>
            <a:off x="2866089" y="4460791"/>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8071" y="4505012"/>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304800" y="1584021"/>
            <a:ext cx="8534400" cy="10478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the resources that exhausted their obligation in a previous Contract Period and opted for renewal, their Cumulative Deployment Obligation time will be reset to zero.</a:t>
            </a:r>
            <a:endParaRPr lang="en-US" sz="1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400" dirty="0"/>
          </a:p>
          <a:p>
            <a:endParaRPr lang="en-US" sz="2800" dirty="0"/>
          </a:p>
        </p:txBody>
      </p:sp>
      <p:sp>
        <p:nvSpPr>
          <p:cNvPr id="29" name="Content Placeholder 2"/>
          <p:cNvSpPr txBox="1">
            <a:spLocks/>
          </p:cNvSpPr>
          <p:nvPr/>
        </p:nvSpPr>
        <p:spPr>
          <a:xfrm>
            <a:off x="284629" y="2526343"/>
            <a:ext cx="8534400" cy="1046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resources that did not exhaust their obligation in a previous Contract Period, Cumulative Deployment Obligation time is rolled over from previous Contract Period for each resource.</a:t>
            </a:r>
            <a:endParaRPr lang="en-US" sz="2400" dirty="0"/>
          </a:p>
        </p:txBody>
      </p:sp>
      <p:sp>
        <p:nvSpPr>
          <p:cNvPr id="32" name="Slide Number Placeholder 3">
            <a:extLst>
              <a:ext uri="{FF2B5EF4-FFF2-40B4-BE49-F238E27FC236}">
                <a16:creationId xmlns:a16="http://schemas.microsoft.com/office/drawing/2014/main" id="{2B0EB9CF-B003-4DB7-8BAA-0E8970C1260E}"/>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79</a:t>
            </a:fld>
            <a:endParaRPr lang="en-US" dirty="0"/>
          </a:p>
        </p:txBody>
      </p:sp>
    </p:spTree>
    <p:extLst>
      <p:ext uri="{BB962C8B-B14F-4D97-AF65-F5344CB8AC3E}">
        <p14:creationId xmlns:p14="http://schemas.microsoft.com/office/powerpoint/2010/main" val="37755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6" grpId="0"/>
      <p:bldP spid="20" grpId="0" animBg="1"/>
      <p:bldP spid="22" grpId="0"/>
      <p:bldP spid="25" grpId="0" animBg="1"/>
      <p:bldP spid="36"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1" name="Content Placeholder 2"/>
          <p:cNvSpPr txBox="1">
            <a:spLocks/>
          </p:cNvSpPr>
          <p:nvPr/>
        </p:nvSpPr>
        <p:spPr bwMode="auto">
          <a:xfrm>
            <a:off x="533400" y="990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eaLnBrk="1" fontAlgn="base" hangingPunct="1">
              <a:lnSpc>
                <a:spcPct val="100000"/>
              </a:lnSpc>
              <a:spcAft>
                <a:spcPct val="0"/>
              </a:spcAft>
              <a:buClrTx/>
              <a:buSzTx/>
              <a:buNone/>
              <a:tabLst/>
              <a:defRPr/>
            </a:pPr>
            <a:r>
              <a:rPr lang="en-US" dirty="0"/>
              <a:t>Minimum MW – “min_mw”</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Indicates the ERS Resource’s lowest 15-minute interval load level during the summarized period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Related to </a:t>
            </a:r>
            <a:r>
              <a:rPr kumimoji="0" lang="en-US" sz="1600" b="1" i="0" u="none" strike="noStrike" kern="0" cap="none" spc="0" normalizeH="0" baseline="0" noProof="0" dirty="0">
                <a:ln>
                  <a:noFill/>
                </a:ln>
                <a:solidFill>
                  <a:srgbClr val="000000"/>
                </a:solidFill>
                <a:effectLst/>
                <a:uLnTx/>
                <a:uFillTx/>
                <a:latin typeface="Arial"/>
                <a:ea typeface="+mn-ea"/>
                <a:cs typeface="+mn-cs"/>
              </a:rPr>
              <a:t>Alternate</a:t>
            </a:r>
            <a:r>
              <a:rPr kumimoji="0" lang="en-US" sz="1600" b="0" i="0" u="none" strike="noStrike" kern="0" cap="none" spc="0" normalizeH="0" baseline="0" noProof="0" dirty="0">
                <a:ln>
                  <a:noFill/>
                </a:ln>
                <a:solidFill>
                  <a:srgbClr val="000000"/>
                </a:solidFill>
                <a:effectLst/>
                <a:uLnTx/>
                <a:uFillTx/>
                <a:latin typeface="Arial"/>
                <a:ea typeface="+mn-ea"/>
                <a:cs typeface="+mn-cs"/>
              </a:rPr>
              <a:t> Baseline’s Max Base Load</a:t>
            </a:r>
          </a:p>
        </p:txBody>
      </p:sp>
      <p:graphicFrame>
        <p:nvGraphicFramePr>
          <p:cNvPr id="12" name="Chart 11"/>
          <p:cNvGraphicFramePr>
            <a:graphicFrameLocks/>
          </p:cNvGraphicFramePr>
          <p:nvPr/>
        </p:nvGraphicFramePr>
        <p:xfrm>
          <a:off x="152400" y="2209800"/>
          <a:ext cx="8915400" cy="40386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H="1">
            <a:off x="4760260" y="3505200"/>
            <a:ext cx="40340" cy="204063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Slide Number Placeholder 5">
            <a:extLst>
              <a:ext uri="{FF2B5EF4-FFF2-40B4-BE49-F238E27FC236}">
                <a16:creationId xmlns:a16="http://schemas.microsoft.com/office/drawing/2014/main" id="{1E641E7E-5631-4048-95FD-76AAA9991D8C}"/>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8</a:t>
            </a:fld>
            <a:endParaRPr lang="en-US" dirty="0"/>
          </a:p>
        </p:txBody>
      </p:sp>
    </p:spTree>
    <p:extLst>
      <p:ext uri="{BB962C8B-B14F-4D97-AF65-F5344CB8AC3E}">
        <p14:creationId xmlns:p14="http://schemas.microsoft.com/office/powerpoint/2010/main" val="18360797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Period Renewal</a:t>
            </a:r>
          </a:p>
        </p:txBody>
      </p:sp>
      <p:sp>
        <p:nvSpPr>
          <p:cNvPr id="3" name="Content Placeholder 2"/>
          <p:cNvSpPr>
            <a:spLocks noGrp="1"/>
          </p:cNvSpPr>
          <p:nvPr>
            <p:ph idx="1"/>
          </p:nvPr>
        </p:nvSpPr>
        <p:spPr>
          <a:xfrm>
            <a:off x="304800" y="990600"/>
            <a:ext cx="8839200" cy="5052221"/>
          </a:xfrm>
        </p:spPr>
        <p:txBody>
          <a:bodyPr/>
          <a:lstStyle/>
          <a:p>
            <a:pPr>
              <a:spcAft>
                <a:spcPts val="600"/>
              </a:spcAft>
            </a:pPr>
            <a:r>
              <a:rPr lang="en-US" sz="2000" dirty="0"/>
              <a:t>Only exhausted resources which opted for renewal will be considered for renewal in the new Contract Period</a:t>
            </a:r>
          </a:p>
          <a:p>
            <a:pPr>
              <a:spcAft>
                <a:spcPts val="600"/>
              </a:spcAft>
            </a:pPr>
            <a:r>
              <a:rPr lang="en-US" sz="2000" dirty="0"/>
              <a:t>ERCOT will determine which service-type(s) and time-period(s) to renew</a:t>
            </a:r>
          </a:p>
          <a:p>
            <a:pPr>
              <a:spcAft>
                <a:spcPts val="600"/>
              </a:spcAft>
            </a:pPr>
            <a:r>
              <a:rPr lang="en-US" sz="2000" dirty="0"/>
              <a:t>By the end of the 2</a:t>
            </a:r>
            <a:r>
              <a:rPr lang="en-US" sz="2000" baseline="30000" dirty="0"/>
              <a:t>nd</a:t>
            </a:r>
            <a:r>
              <a:rPr lang="en-US" sz="2000" dirty="0"/>
              <a:t> business day of the renewed ERS Contract Period, QSEs may revoke the renewal opt-in status for future Contract Periods </a:t>
            </a:r>
          </a:p>
          <a:p>
            <a:pPr>
              <a:spcAft>
                <a:spcPts val="600"/>
              </a:spcAft>
            </a:pPr>
            <a:r>
              <a:rPr lang="en-US" sz="2000" dirty="0"/>
              <a:t>By the end of the 3</a:t>
            </a:r>
            <a:r>
              <a:rPr lang="en-US" sz="2000" baseline="30000" dirty="0"/>
              <a:t>rd</a:t>
            </a:r>
            <a:r>
              <a:rPr lang="en-US" sz="2000" dirty="0"/>
              <a:t> Business Day in any ERS Contract Period (other than the first), ERCOT shall communicate to QSEs a confirmation of the terms of participation for all of their committed resources. </a:t>
            </a:r>
          </a:p>
          <a:p>
            <a:pPr marL="0" indent="0">
              <a:spcAft>
                <a:spcPts val="600"/>
              </a:spcAft>
              <a:buNone/>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p:txBody>
      </p:sp>
      <p:sp>
        <p:nvSpPr>
          <p:cNvPr id="6" name="Slide Number Placeholder 3">
            <a:extLst>
              <a:ext uri="{FF2B5EF4-FFF2-40B4-BE49-F238E27FC236}">
                <a16:creationId xmlns:a16="http://schemas.microsoft.com/office/drawing/2014/main" id="{B4D58F6C-DF1E-456F-91E4-61A6F8A9EE37}"/>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80</a:t>
            </a:fld>
            <a:endParaRPr lang="en-US" dirty="0"/>
          </a:p>
        </p:txBody>
      </p:sp>
    </p:spTree>
    <p:extLst>
      <p:ext uri="{BB962C8B-B14F-4D97-AF65-F5344CB8AC3E}">
        <p14:creationId xmlns:p14="http://schemas.microsoft.com/office/powerpoint/2010/main" val="266724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 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5295900" y="1200912"/>
            <a:ext cx="9525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CC5DF2A7-6B5C-4891-A329-E821AA83A8F8}"/>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9</a:t>
            </a:fld>
            <a:endParaRPr lang="en-US" dirty="0"/>
          </a:p>
        </p:txBody>
      </p:sp>
    </p:spTree>
    <p:extLst>
      <p:ext uri="{BB962C8B-B14F-4D97-AF65-F5344CB8AC3E}">
        <p14:creationId xmlns:p14="http://schemas.microsoft.com/office/powerpoint/2010/main" val="184173784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c34af464-7aa1-4edd-9be4-83dffc1cb9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838</TotalTime>
  <Words>4816</Words>
  <Application>Microsoft Office PowerPoint</Application>
  <PresentationFormat>On-screen Show (4:3)</PresentationFormat>
  <Paragraphs>736</Paragraphs>
  <Slides>80</Slides>
  <Notes>34</Notes>
  <HiddenSlides>2</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80</vt:i4>
      </vt:variant>
    </vt:vector>
  </HeadingPairs>
  <TitlesOfParts>
    <vt:vector size="86" baseType="lpstr">
      <vt:lpstr>Arial</vt:lpstr>
      <vt:lpstr>Calibri</vt:lpstr>
      <vt:lpstr>1_Custom Design</vt:lpstr>
      <vt:lpstr>Office Theme</vt:lpstr>
      <vt:lpstr>Custom Design</vt:lpstr>
      <vt:lpstr>Microsoft Excel Chart</vt:lpstr>
      <vt:lpstr>PowerPoint Presentation</vt:lpstr>
      <vt:lpstr>PowerPoint Presentation</vt:lpstr>
      <vt:lpstr>PowerPoint Presentation</vt:lpstr>
      <vt:lpstr>Review Default Baseline Types</vt:lpstr>
      <vt:lpstr>PowerPoint Presentation</vt:lpstr>
      <vt:lpstr>PowerPoint Presentation</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Baseline Metrics</vt:lpstr>
      <vt:lpstr>ERID Baseline Metrics</vt:lpstr>
      <vt:lpstr>ERID Baseline Metrics</vt:lpstr>
      <vt:lpstr>ERID Baseline Metrics</vt:lpstr>
      <vt:lpstr>ERID Baseline Metrics</vt:lpstr>
      <vt:lpstr>ERID Baseline Metrics</vt:lpstr>
      <vt:lpstr>Example: Using 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PowerPoint Presentation</vt:lpstr>
      <vt:lpstr>Test / Event Performance Metrics – All Baselines</vt:lpstr>
      <vt:lpstr>PowerPoint Presentation</vt:lpstr>
      <vt:lpstr>ERS Test Results - Default Baseline  Adjusted Baseline Estimates (MW_Base_Adj )</vt:lpstr>
      <vt:lpstr>ERS Test Results - Default Baseline MW Reduction (MW_Reduction)</vt:lpstr>
      <vt:lpstr>ERS Test Results - Default Baseline Interval Performance (Int_PF)</vt:lpstr>
      <vt:lpstr>ERS Test Results - Default Baseline Event Performance (eventpf)</vt:lpstr>
      <vt:lpstr>PowerPoint Presentation</vt:lpstr>
      <vt:lpstr>ERS Test Results - Alternate Baseline Adjusted Baseline Estimates (MW_Base_Adj )</vt:lpstr>
      <vt:lpstr>ERS Test Results - Alternate Baseline MW Reduction (MW_Reduction)</vt:lpstr>
      <vt:lpstr>ERS Test Results - Alternate Baseline Interval Performance (Int_PF)</vt:lpstr>
      <vt:lpstr>ERS Test Results - Alternate Baseline Test/Event Performance (eventpf)</vt:lpstr>
      <vt:lpstr>ERS Test Performance Factor (ERSTESTPF) </vt:lpstr>
      <vt:lpstr>QSE Level Event Performance (ERSEPF)</vt:lpstr>
      <vt:lpstr>Improving Test/Event Performance</vt:lpstr>
      <vt:lpstr>PowerPoint Presentation</vt:lpstr>
      <vt:lpstr>QSE Portfolio Level Availability Results</vt:lpstr>
      <vt:lpstr>QSE Level Availability Factor (ERSAFCOMB)</vt:lpstr>
      <vt:lpstr>QSE Level Availability Factor (ERSAFCOMB) Example</vt:lpstr>
      <vt:lpstr>PowerPoint Presentation</vt:lpstr>
      <vt:lpstr>Substitution vs Supplemental</vt:lpstr>
      <vt:lpstr>PowerPoint Presentation</vt:lpstr>
      <vt:lpstr>PowerPoint Presentation</vt:lpstr>
      <vt:lpstr>PowerPoint Presentation</vt:lpstr>
      <vt:lpstr>Outline</vt:lpstr>
      <vt:lpstr>Pre ERS Deployment </vt:lpstr>
      <vt:lpstr>Know Thy Resources</vt:lpstr>
      <vt:lpstr>What to expect? </vt:lpstr>
      <vt:lpstr>Whether to deploy </vt:lpstr>
      <vt:lpstr>During ERS Deployment</vt:lpstr>
      <vt:lpstr>Knowledge Checkpoint 1</vt:lpstr>
      <vt:lpstr>Scenario 1: Should Resource 1 deploy?</vt:lpstr>
      <vt:lpstr>Scenario 2: Should Resource 2 deploy?</vt:lpstr>
      <vt:lpstr>Scenario 3: Should Resource 3 deploy?</vt:lpstr>
      <vt:lpstr>Scenario 4: Should Resource 4 deploy?</vt:lpstr>
      <vt:lpstr>Deployment Obligation</vt:lpstr>
      <vt:lpstr>Knowledge Checkpoint 2</vt:lpstr>
      <vt:lpstr>During ERS Deployment  Non-Weather-Sensitive (Non-WS) </vt:lpstr>
      <vt:lpstr>Scenario 5: Resource 5 (ERS-30) No event prior to this event </vt:lpstr>
      <vt:lpstr>During ERS Deployment  Weather-Sensitive </vt:lpstr>
      <vt:lpstr>Scenario 6: Resource 6 (ERS-30 WS)   Cumulatively deployed for 7 hours before the event</vt:lpstr>
      <vt:lpstr>Post ERS Deployment</vt:lpstr>
      <vt:lpstr>Post ERS deployment</vt:lpstr>
      <vt:lpstr>Three possible outcomes</vt:lpstr>
      <vt:lpstr>If none of the resources exhausted its obligation </vt:lpstr>
      <vt:lpstr>If at least one of the resources exhausted its obligation and ERCOT decided not to renew </vt:lpstr>
      <vt:lpstr>If at least one of the resources exhausted its obligation and ERCOT decided to renew</vt:lpstr>
      <vt:lpstr>Contract Period Renewal</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Barati, Camron</cp:lastModifiedBy>
  <cp:revision>95</cp:revision>
  <cp:lastPrinted>2016-01-21T20:53:15Z</cp:lastPrinted>
  <dcterms:created xsi:type="dcterms:W3CDTF">2016-01-21T15:20:31Z</dcterms:created>
  <dcterms:modified xsi:type="dcterms:W3CDTF">2022-04-06T22:22:15Z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