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2"/>
  </p:notesMasterIdLst>
  <p:handoutMasterIdLst>
    <p:handoutMasterId r:id="rId13"/>
  </p:handoutMasterIdLst>
  <p:sldIdLst>
    <p:sldId id="362" r:id="rId7"/>
    <p:sldId id="365" r:id="rId8"/>
    <p:sldId id="361" r:id="rId9"/>
    <p:sldId id="363" r:id="rId10"/>
    <p:sldId id="364" r:id="rId1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B254130-712C-4ED0-8F84-6F7752F8F347}">
          <p14:sldIdLst>
            <p14:sldId id="362"/>
            <p14:sldId id="365"/>
            <p14:sldId id="361"/>
            <p14:sldId id="363"/>
            <p14:sldId id="36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nanam, Gnanaprabhu" initials="GG" lastIdx="1" clrIdx="0">
    <p:extLst>
      <p:ext uri="{19B8F6BF-5375-455C-9EA6-DF929625EA0E}">
        <p15:presenceInfo xmlns:p15="http://schemas.microsoft.com/office/powerpoint/2012/main" userId="S-1-5-21-639947351-343809578-3807592339-2751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70" d="100"/>
          <a:sy n="70" d="100"/>
        </p:scale>
        <p:origin x="840" y="5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rcot.com/committee/dwg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733800" y="2057400"/>
            <a:ext cx="47244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altLang="en-US" sz="2400" b="1" dirty="0">
                <a:solidFill>
                  <a:schemeClr val="tx2"/>
                </a:solidFill>
              </a:rPr>
              <a:t>Model Performance Approval Versus Precedent</a:t>
            </a:r>
            <a:endParaRPr lang="en-US" altLang="en-US" sz="2400" b="1" dirty="0">
              <a:solidFill>
                <a:schemeClr val="tx2"/>
              </a:solidFill>
            </a:endParaRPr>
          </a:p>
          <a:p>
            <a:endParaRPr lang="en-US" dirty="0">
              <a:solidFill>
                <a:prstClr val="black"/>
              </a:solidFill>
            </a:endParaRPr>
          </a:p>
          <a:p>
            <a:endParaRPr lang="en-US" dirty="0">
              <a:solidFill>
                <a:prstClr val="black"/>
              </a:solidFill>
            </a:endParaRPr>
          </a:p>
          <a:p>
            <a:r>
              <a:rPr lang="en-US" dirty="0">
                <a:solidFill>
                  <a:schemeClr val="tx2"/>
                </a:solidFill>
              </a:rPr>
              <a:t>John Schmall</a:t>
            </a:r>
          </a:p>
          <a:p>
            <a:r>
              <a:rPr lang="en-US" dirty="0">
                <a:solidFill>
                  <a:schemeClr val="tx2"/>
                </a:solidFill>
              </a:rPr>
              <a:t>ERCOT Transmission Planning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>
                <a:solidFill>
                  <a:schemeClr val="tx2"/>
                </a:solidFill>
              </a:rPr>
              <a:t>April 23, 2020</a:t>
            </a:r>
          </a:p>
          <a:p>
            <a:r>
              <a:rPr lang="en-US" dirty="0">
                <a:solidFill>
                  <a:schemeClr val="tx2"/>
                </a:solidFill>
              </a:rPr>
              <a:t>Resource Integration Workshop</a:t>
            </a:r>
          </a:p>
        </p:txBody>
      </p:sp>
    </p:spTree>
    <p:extLst>
      <p:ext uri="{BB962C8B-B14F-4D97-AF65-F5344CB8AC3E}">
        <p14:creationId xmlns:p14="http://schemas.microsoft.com/office/powerpoint/2010/main" val="771002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662780"/>
          </a:xfrm>
        </p:spPr>
        <p:txBody>
          <a:bodyPr/>
          <a:lstStyle/>
          <a:p>
            <a:r>
              <a:rPr lang="en-US" dirty="0" smtClean="0"/>
              <a:t>Background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534400" cy="5029200"/>
          </a:xfrm>
        </p:spPr>
        <p:txBody>
          <a:bodyPr/>
          <a:lstStyle/>
          <a:p>
            <a:pPr marL="3429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2"/>
                </a:solidFill>
              </a:rPr>
              <a:t>Recent responses to FIS VRT/model performance </a:t>
            </a:r>
            <a:r>
              <a:rPr lang="en-US" sz="2400" dirty="0" smtClean="0">
                <a:solidFill>
                  <a:schemeClr val="tx2"/>
                </a:solidFill>
              </a:rPr>
              <a:t>reviews requesting </a:t>
            </a:r>
            <a:r>
              <a:rPr lang="en-US" sz="2400" dirty="0" smtClean="0">
                <a:solidFill>
                  <a:schemeClr val="tx2"/>
                </a:solidFill>
              </a:rPr>
              <a:t>performance improvement:</a:t>
            </a:r>
            <a:endParaRPr lang="en-US" sz="2400" dirty="0">
              <a:solidFill>
                <a:schemeClr val="tx2"/>
              </a:solidFill>
            </a:endParaRPr>
          </a:p>
          <a:p>
            <a:pPr marL="742950" lvl="2" indent="-342900">
              <a:lnSpc>
                <a:spcPct val="150000"/>
              </a:lnSpc>
            </a:pPr>
            <a:r>
              <a:rPr lang="en-US" sz="2000" dirty="0" smtClean="0">
                <a:solidFill>
                  <a:schemeClr val="tx2"/>
                </a:solidFill>
              </a:rPr>
              <a:t>Justification based on previously approved project</a:t>
            </a:r>
            <a:endParaRPr lang="en-US" sz="2000" dirty="0">
              <a:solidFill>
                <a:schemeClr val="tx2"/>
              </a:solidFill>
            </a:endParaRPr>
          </a:p>
          <a:p>
            <a:pPr marL="742950" lvl="2" indent="-342900">
              <a:lnSpc>
                <a:spcPct val="150000"/>
              </a:lnSpc>
            </a:pPr>
            <a:r>
              <a:rPr lang="en-US" sz="2000" dirty="0" smtClean="0">
                <a:solidFill>
                  <a:schemeClr val="tx2"/>
                </a:solidFill>
              </a:rPr>
              <a:t>Argument that performance satisfies guidelines</a:t>
            </a:r>
            <a:endParaRPr lang="en-US" sz="2000" dirty="0">
              <a:solidFill>
                <a:schemeClr val="tx2"/>
              </a:solidFill>
            </a:endParaRPr>
          </a:p>
          <a:p>
            <a:pPr marL="3429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2"/>
                </a:solidFill>
              </a:rPr>
              <a:t>Intent of providing review feedback</a:t>
            </a:r>
          </a:p>
          <a:p>
            <a:pPr marL="742950" lvl="2" indent="-342900">
              <a:lnSpc>
                <a:spcPct val="150000"/>
              </a:lnSpc>
            </a:pPr>
            <a:r>
              <a:rPr lang="en-US" sz="2000" dirty="0" smtClean="0">
                <a:solidFill>
                  <a:schemeClr val="tx2"/>
                </a:solidFill>
              </a:rPr>
              <a:t>Determine if improvements are feasible</a:t>
            </a:r>
          </a:p>
          <a:p>
            <a:pPr marL="742950" lvl="2" indent="-342900">
              <a:lnSpc>
                <a:spcPct val="150000"/>
              </a:lnSpc>
            </a:pPr>
            <a:r>
              <a:rPr lang="en-US" sz="2000" dirty="0" smtClean="0">
                <a:solidFill>
                  <a:schemeClr val="tx2"/>
                </a:solidFill>
              </a:rPr>
              <a:t>Information for future </a:t>
            </a:r>
            <a:r>
              <a:rPr lang="en-US" sz="2000" dirty="0" smtClean="0">
                <a:solidFill>
                  <a:schemeClr val="tx2"/>
                </a:solidFill>
              </a:rPr>
              <a:t>equipment </a:t>
            </a:r>
            <a:r>
              <a:rPr lang="en-US" sz="2000" dirty="0" smtClean="0">
                <a:solidFill>
                  <a:schemeClr val="tx2"/>
                </a:solidFill>
              </a:rPr>
              <a:t>design improvements</a:t>
            </a:r>
            <a:endParaRPr lang="en-US" sz="20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756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662780"/>
          </a:xfrm>
        </p:spPr>
        <p:txBody>
          <a:bodyPr/>
          <a:lstStyle/>
          <a:p>
            <a:r>
              <a:rPr lang="en-US" dirty="0" smtClean="0"/>
              <a:t>VRT/Model Performance Guidelines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534400" cy="4953000"/>
          </a:xfrm>
        </p:spPr>
        <p:txBody>
          <a:bodyPr/>
          <a:lstStyle/>
          <a:p>
            <a:pPr marL="3429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2"/>
                </a:solidFill>
              </a:rPr>
              <a:t>Not hard number design criteria </a:t>
            </a:r>
          </a:p>
          <a:p>
            <a:pPr marL="3429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2"/>
                </a:solidFill>
              </a:rPr>
              <a:t>DWG Procedure Manual, Section </a:t>
            </a:r>
            <a:r>
              <a:rPr lang="en-US" sz="2400" dirty="0" smtClean="0">
                <a:solidFill>
                  <a:schemeClr val="tx2"/>
                </a:solidFill>
              </a:rPr>
              <a:t>3.1.5</a:t>
            </a:r>
          </a:p>
          <a:p>
            <a:pPr marL="742950" lvl="2" indent="-342900">
              <a:lnSpc>
                <a:spcPct val="150000"/>
              </a:lnSpc>
            </a:pPr>
            <a:r>
              <a:rPr lang="en-US" sz="2000" dirty="0">
                <a:solidFill>
                  <a:schemeClr val="tx2"/>
                </a:solidFill>
                <a:hlinkClick r:id="rId2"/>
              </a:rPr>
              <a:t>http://</a:t>
            </a:r>
            <a:r>
              <a:rPr lang="en-US" sz="2000" dirty="0" smtClean="0">
                <a:solidFill>
                  <a:schemeClr val="tx2"/>
                </a:solidFill>
                <a:hlinkClick r:id="rId2"/>
              </a:rPr>
              <a:t>www.ercot.com/committee/dwg</a:t>
            </a:r>
          </a:p>
          <a:p>
            <a:pPr marL="3429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2"/>
                </a:solidFill>
              </a:rPr>
              <a:t>Identified performance deficiencies in FIS study</a:t>
            </a:r>
          </a:p>
          <a:p>
            <a:pPr marL="742950" lvl="2" indent="-342900">
              <a:lnSpc>
                <a:spcPct val="150000"/>
              </a:lnSpc>
            </a:pPr>
            <a:r>
              <a:rPr lang="en-US" sz="2000" dirty="0" smtClean="0">
                <a:solidFill>
                  <a:schemeClr val="tx2"/>
                </a:solidFill>
              </a:rPr>
              <a:t>Reflects actual performance or model issue?</a:t>
            </a:r>
          </a:p>
          <a:p>
            <a:pPr marL="742950" lvl="2" indent="-342900">
              <a:lnSpc>
                <a:spcPct val="150000"/>
              </a:lnSpc>
            </a:pPr>
            <a:r>
              <a:rPr lang="en-US" sz="2000" dirty="0" smtClean="0">
                <a:solidFill>
                  <a:schemeClr val="tx2"/>
                </a:solidFill>
              </a:rPr>
              <a:t>Improvement possible </a:t>
            </a:r>
            <a:r>
              <a:rPr lang="en-US" sz="2000" dirty="0">
                <a:solidFill>
                  <a:schemeClr val="tx2"/>
                </a:solidFill>
              </a:rPr>
              <a:t>with software/controller setting </a:t>
            </a:r>
            <a:r>
              <a:rPr lang="en-US" sz="2000" dirty="0" smtClean="0">
                <a:solidFill>
                  <a:schemeClr val="tx2"/>
                </a:solidFill>
              </a:rPr>
              <a:t>adjustments?</a:t>
            </a:r>
          </a:p>
          <a:p>
            <a:pPr marL="742950" lvl="2" indent="-342900">
              <a:lnSpc>
                <a:spcPct val="150000"/>
              </a:lnSpc>
            </a:pPr>
            <a:r>
              <a:rPr lang="en-US" sz="2000" dirty="0" smtClean="0">
                <a:solidFill>
                  <a:schemeClr val="tx2"/>
                </a:solidFill>
              </a:rPr>
              <a:t>Improvement possible with design change?</a:t>
            </a:r>
          </a:p>
          <a:p>
            <a:pPr marL="742950" lvl="2" indent="-342900">
              <a:lnSpc>
                <a:spcPct val="150000"/>
              </a:lnSpc>
            </a:pPr>
            <a:r>
              <a:rPr lang="en-US" sz="2000" dirty="0" smtClean="0">
                <a:solidFill>
                  <a:schemeClr val="tx2"/>
                </a:solidFill>
              </a:rPr>
              <a:t>Improvement feasibility for project?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025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662780"/>
          </a:xfrm>
        </p:spPr>
        <p:txBody>
          <a:bodyPr/>
          <a:lstStyle/>
          <a:p>
            <a:r>
              <a:rPr lang="en-US" dirty="0" smtClean="0"/>
              <a:t>Marginal Performance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534400" cy="5029200"/>
          </a:xfrm>
        </p:spPr>
        <p:txBody>
          <a:bodyPr/>
          <a:lstStyle/>
          <a:p>
            <a:pPr marL="3429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2"/>
                </a:solidFill>
              </a:rPr>
              <a:t>Often accepted</a:t>
            </a:r>
          </a:p>
          <a:p>
            <a:pPr marL="742950" lvl="2" indent="-342900">
              <a:lnSpc>
                <a:spcPct val="150000"/>
              </a:lnSpc>
            </a:pPr>
            <a:r>
              <a:rPr lang="en-US" sz="2000" dirty="0" smtClean="0">
                <a:solidFill>
                  <a:schemeClr val="tx2"/>
                </a:solidFill>
              </a:rPr>
              <a:t>Technical barriers/feasibility </a:t>
            </a:r>
            <a:r>
              <a:rPr lang="en-US" sz="2000" dirty="0">
                <a:solidFill>
                  <a:schemeClr val="tx2"/>
                </a:solidFill>
              </a:rPr>
              <a:t>of implementing </a:t>
            </a:r>
            <a:r>
              <a:rPr lang="en-US" sz="2000" dirty="0" smtClean="0">
                <a:solidFill>
                  <a:schemeClr val="tx2"/>
                </a:solidFill>
              </a:rPr>
              <a:t>improvements</a:t>
            </a:r>
            <a:endParaRPr lang="en-US" sz="2000" dirty="0">
              <a:solidFill>
                <a:schemeClr val="tx2"/>
              </a:solidFill>
            </a:endParaRPr>
          </a:p>
          <a:p>
            <a:pPr marL="742950" lvl="2" indent="-342900">
              <a:lnSpc>
                <a:spcPct val="150000"/>
              </a:lnSpc>
            </a:pPr>
            <a:r>
              <a:rPr lang="en-US" sz="2000" dirty="0">
                <a:solidFill>
                  <a:schemeClr val="tx2"/>
                </a:solidFill>
              </a:rPr>
              <a:t>Should not be seen as precedent setting </a:t>
            </a:r>
            <a:r>
              <a:rPr lang="en-US" sz="2000" dirty="0" smtClean="0">
                <a:solidFill>
                  <a:schemeClr val="tx2"/>
                </a:solidFill>
              </a:rPr>
              <a:t>benchmark</a:t>
            </a:r>
          </a:p>
          <a:p>
            <a:pPr marL="742950" lvl="2" indent="-342900">
              <a:lnSpc>
                <a:spcPct val="150000"/>
              </a:lnSpc>
            </a:pPr>
            <a:r>
              <a:rPr lang="en-US" sz="2000" dirty="0">
                <a:solidFill>
                  <a:schemeClr val="tx2"/>
                </a:solidFill>
              </a:rPr>
              <a:t>IE and </a:t>
            </a:r>
            <a:r>
              <a:rPr lang="en-US" sz="2000" dirty="0" smtClean="0">
                <a:solidFill>
                  <a:schemeClr val="tx2"/>
                </a:solidFill>
              </a:rPr>
              <a:t>suppliers </a:t>
            </a:r>
            <a:r>
              <a:rPr lang="en-US" sz="2000" dirty="0">
                <a:solidFill>
                  <a:schemeClr val="tx2"/>
                </a:solidFill>
              </a:rPr>
              <a:t>should utilize </a:t>
            </a:r>
            <a:r>
              <a:rPr lang="en-US" sz="2000" dirty="0" smtClean="0">
                <a:solidFill>
                  <a:schemeClr val="tx2"/>
                </a:solidFill>
              </a:rPr>
              <a:t>the feedback </a:t>
            </a:r>
            <a:r>
              <a:rPr lang="en-US" sz="2000" dirty="0">
                <a:solidFill>
                  <a:schemeClr val="tx2"/>
                </a:solidFill>
              </a:rPr>
              <a:t>to improve equipment </a:t>
            </a:r>
            <a:r>
              <a:rPr lang="en-US" sz="2000" dirty="0" smtClean="0">
                <a:solidFill>
                  <a:schemeClr val="tx2"/>
                </a:solidFill>
              </a:rPr>
              <a:t>design and performance </a:t>
            </a:r>
            <a:r>
              <a:rPr lang="en-US" sz="2000" dirty="0">
                <a:solidFill>
                  <a:schemeClr val="tx2"/>
                </a:solidFill>
              </a:rPr>
              <a:t>in future projects</a:t>
            </a:r>
          </a:p>
          <a:p>
            <a:pPr marL="3429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2"/>
                </a:solidFill>
              </a:rPr>
              <a:t>Performance improvements are seen as a necessary component to maintaining reliability and reducing generation curtailments as the grid continues to evolve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998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en-US" sz="4400" dirty="0" smtClean="0"/>
              <a:t> </a:t>
            </a:r>
            <a:r>
              <a:rPr lang="en-US" sz="4400" b="1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QUESTIONS?</a:t>
            </a:r>
            <a:endParaRPr lang="en-US" sz="4400" b="1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167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0E9AA12-8AF9-4AA6-90FE-24669859CDF3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c34af464-7aa1-4edd-9be4-83dffc1cb926"/>
    <ds:schemaRef ds:uri="http://schemas.microsoft.com/office/infopath/2007/PartnerControl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11614</TotalTime>
  <Words>165</Words>
  <Application>Microsoft Office PowerPoint</Application>
  <PresentationFormat>On-screen Show (4:3)</PresentationFormat>
  <Paragraphs>36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1_Custom Design</vt:lpstr>
      <vt:lpstr>Office Theme</vt:lpstr>
      <vt:lpstr>Custom Design</vt:lpstr>
      <vt:lpstr>PowerPoint Presentation</vt:lpstr>
      <vt:lpstr>Background</vt:lpstr>
      <vt:lpstr>VRT/Model Performance Guidelines</vt:lpstr>
      <vt:lpstr>Marginal Performance</vt:lpstr>
      <vt:lpstr>PowerPoint Presentation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Schmall, John</cp:lastModifiedBy>
  <cp:revision>330</cp:revision>
  <cp:lastPrinted>2016-01-21T20:53:15Z</cp:lastPrinted>
  <dcterms:created xsi:type="dcterms:W3CDTF">2016-01-21T15:20:31Z</dcterms:created>
  <dcterms:modified xsi:type="dcterms:W3CDTF">2020-04-21T23:05:29Z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