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7"/>
  </p:notesMasterIdLst>
  <p:sldIdLst>
    <p:sldId id="337" r:id="rId4"/>
    <p:sldId id="338" r:id="rId5"/>
    <p:sldId id="343" r:id="rId6"/>
    <p:sldId id="339" r:id="rId7"/>
    <p:sldId id="340" r:id="rId8"/>
    <p:sldId id="341" r:id="rId9"/>
    <p:sldId id="342" r:id="rId10"/>
    <p:sldId id="327" r:id="rId11"/>
    <p:sldId id="320" r:id="rId12"/>
    <p:sldId id="321" r:id="rId13"/>
    <p:sldId id="322" r:id="rId14"/>
    <p:sldId id="323" r:id="rId15"/>
    <p:sldId id="324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18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B475-3BE3-414E-A6EB-8AE659AB8F0F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64BA7-6396-4826-96FE-AE5EA16349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1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0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44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68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cs typeface="Book Antiqu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2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1143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  <a:latin typeface="+mj-lt"/>
                <a:cs typeface="Book Antiqu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31983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+mj-lt"/>
                <a:cs typeface="Book Antiqua"/>
              </a:defRPr>
            </a:lvl1pPr>
            <a:lvl2pPr>
              <a:defRPr sz="2000">
                <a:latin typeface="+mj-lt"/>
                <a:cs typeface="Book Antiqua"/>
              </a:defRPr>
            </a:lvl2pPr>
            <a:lvl3pPr>
              <a:defRPr sz="1900">
                <a:latin typeface="+mj-lt"/>
                <a:cs typeface="Book Antiqua"/>
              </a:defRPr>
            </a:lvl3pPr>
            <a:lvl4pPr>
              <a:defRPr sz="1800">
                <a:latin typeface="+mj-lt"/>
                <a:cs typeface="Book Antiqua"/>
              </a:defRPr>
            </a:lvl4pPr>
            <a:lvl5pPr>
              <a:defRPr sz="1800">
                <a:latin typeface="+mj-lt"/>
                <a:cs typeface="Book Antiqu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6561139"/>
            <a:ext cx="609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7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6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6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5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7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09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73BC-C06D-4759-9D98-30049AB9E8F1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7BCB-05B1-4F23-8DD0-8A7036E20E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64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" y="2876278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9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1" y="6553201"/>
            <a:ext cx="206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ERCOT 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55432" y="1304765"/>
            <a:ext cx="51125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Resource Integration &amp; On-going Operations Resources Services</a:t>
            </a: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(RIOO-RS) </a:t>
            </a: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5B6770"/>
                </a:solidFill>
                <a:cs typeface="Arial" panose="020B0604020202020204" pitchFamily="34" charset="0"/>
              </a:rPr>
              <a:t>Project Update</a:t>
            </a:r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endParaRPr lang="en-US" dirty="0">
              <a:solidFill>
                <a:srgbClr val="5B6770"/>
              </a:solidFill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5B6770"/>
                </a:solidFill>
                <a:cs typeface="Arial" panose="020B0604020202020204" pitchFamily="34" charset="0"/>
              </a:rPr>
              <a:t>23</a:t>
            </a:r>
            <a:r>
              <a:rPr lang="en-US" dirty="0" smtClean="0">
                <a:solidFill>
                  <a:srgbClr val="5B6770"/>
                </a:solidFill>
                <a:cs typeface="Arial" panose="020B0604020202020204" pitchFamily="34" charset="0"/>
              </a:rPr>
              <a:t> April </a:t>
            </a:r>
            <a:r>
              <a:rPr lang="en-US" dirty="0">
                <a:solidFill>
                  <a:srgbClr val="5B6770"/>
                </a:solidFill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39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– on every page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Starting your change request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71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 Lists – Help – Describes Lists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7"/>
            <a:ext cx="12192000" cy="623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7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Resource Details – Sub list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8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Credit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0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Renewable Energy </a:t>
            </a:r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Credit - Help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2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Private Unit Network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6"/>
            <a:ext cx="12164864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1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0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Reactive Capability Curve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897"/>
            <a:ext cx="12192000" cy="63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13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Operational Parameters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2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682"/>
            <a:ext cx="8458200" cy="521022"/>
          </a:xfrm>
        </p:spPr>
        <p:txBody>
          <a:bodyPr/>
          <a:lstStyle/>
          <a:p>
            <a:r>
              <a:rPr lang="en-US" dirty="0" smtClean="0"/>
              <a:t>Test System </a:t>
            </a:r>
            <a:r>
              <a:rPr lang="en-US" dirty="0" smtClean="0"/>
              <a:t>Updated March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08720"/>
            <a:ext cx="1094740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Expand View and Update Capability beyond Dates and Details to include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REC info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PUN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Limits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Operational Parameters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Reactive Capability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SSR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Data reflects February 10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refresh</a:t>
            </a:r>
            <a:endParaRPr lang="en-US" sz="18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User registration information is retained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All updates and change requests will be deleted</a:t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Market notice sent </a:t>
            </a:r>
            <a:r>
              <a:rPr lang="en-US" sz="2000" dirty="0" smtClean="0"/>
              <a:t>March 26 to a</a:t>
            </a:r>
            <a:r>
              <a:rPr lang="en-US" sz="2000" dirty="0" smtClean="0"/>
              <a:t>ll </a:t>
            </a:r>
            <a:r>
              <a:rPr lang="en-US" sz="2000" dirty="0" smtClean="0"/>
              <a:t>REs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Signup Guide attached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All REs should get access to the system now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100" dirty="0"/>
          </a:p>
          <a:p>
            <a:pPr>
              <a:spcBef>
                <a:spcPts val="600"/>
              </a:spcBef>
            </a:pPr>
            <a:r>
              <a:rPr lang="en-US" sz="1800" dirty="0" smtClean="0"/>
              <a:t>If you need help, email </a:t>
            </a:r>
            <a:r>
              <a:rPr lang="en-US" sz="1600" dirty="0" smtClean="0"/>
              <a:t>RIOO-HELP@ercot.com</a:t>
            </a:r>
            <a:endParaRPr lang="en-US" sz="1600" dirty="0"/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Limits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4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Modify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9"/>
            <a:ext cx="12192000" cy="630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0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90152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Breaker - Add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048"/>
            <a:ext cx="12192000" cy="630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7094" y="2622884"/>
            <a:ext cx="33348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831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43682"/>
            <a:ext cx="8458200" cy="521022"/>
          </a:xfrm>
        </p:spPr>
        <p:txBody>
          <a:bodyPr/>
          <a:lstStyle/>
          <a:p>
            <a:r>
              <a:rPr lang="en-US" dirty="0"/>
              <a:t>What to do in the RIOO Test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918245"/>
            <a:ext cx="1092835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/>
              <a:t>User access will need to be coordinated by the MP with its </a:t>
            </a:r>
            <a:r>
              <a:rPr lang="en-US" sz="2000" dirty="0" smtClean="0"/>
              <a:t>USA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 his/her own email to get into the system – not an alias or group email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Each user needs to have a mobile phone number to received messages from the authentication service</a:t>
            </a: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RIOO-RS </a:t>
            </a:r>
            <a:r>
              <a:rPr lang="en-US" sz="2000" dirty="0"/>
              <a:t>system is available for training and testing, with more update capability added with each release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What </a:t>
            </a:r>
            <a:r>
              <a:rPr lang="en-US" sz="2000" dirty="0"/>
              <a:t>users can do: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Verify data.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The “Update Capability” is being made available for the most frequently changed items first.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/>
              <a:t>Data will be updated and over written with production data on a regular interval.</a:t>
            </a:r>
          </a:p>
          <a:p>
            <a:pPr lvl="1"/>
            <a:r>
              <a:rPr lang="en-US" sz="1600" dirty="0"/>
              <a:t>Data changed during the training/testing phase will not be stored.</a:t>
            </a:r>
          </a:p>
          <a:p>
            <a:pPr lvl="1"/>
            <a:r>
              <a:rPr lang="en-US" sz="1600" dirty="0"/>
              <a:t>User registration information is the exception, this will be saved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Let </a:t>
            </a:r>
            <a:r>
              <a:rPr lang="en-US" sz="2000" dirty="0"/>
              <a:t>us know: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RIOO-HELP@ercot.com</a:t>
            </a:r>
          </a:p>
          <a:p>
            <a:pPr marL="457200" lvl="1" indent="0">
              <a:buNone/>
            </a:pPr>
            <a:endParaRPr lang="en-US" sz="1400" dirty="0"/>
          </a:p>
          <a:p>
            <a:pPr>
              <a:spcBef>
                <a:spcPts val="600"/>
              </a:spcBef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3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311" y="243682"/>
            <a:ext cx="8458200" cy="521022"/>
          </a:xfrm>
        </p:spPr>
        <p:txBody>
          <a:bodyPr/>
          <a:lstStyle/>
          <a:p>
            <a:r>
              <a:rPr lang="en-US" dirty="0" smtClean="0"/>
              <a:t>How to get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11" y="764704"/>
            <a:ext cx="9737601" cy="5472608"/>
          </a:xfrm>
        </p:spPr>
        <p:txBody>
          <a:bodyPr>
            <a:noAutofit/>
          </a:bodyPr>
          <a:lstStyle/>
          <a:p>
            <a:r>
              <a:rPr lang="en-US" sz="1800" dirty="0"/>
              <a:t>The user:</a:t>
            </a:r>
          </a:p>
          <a:p>
            <a:pPr lvl="1"/>
            <a:r>
              <a:rPr lang="en-US" sz="1600" dirty="0"/>
              <a:t>Gets the role “RIOORS_M_OPERATOR” from his/her USA</a:t>
            </a:r>
          </a:p>
          <a:p>
            <a:pPr lvl="1"/>
            <a:r>
              <a:rPr lang="en-US" sz="1600" dirty="0"/>
              <a:t>Gets an email</a:t>
            </a:r>
          </a:p>
          <a:p>
            <a:pPr lvl="2"/>
            <a:r>
              <a:rPr lang="en-US" sz="1600" dirty="0"/>
              <a:t>Clicks on “Verify my account” button</a:t>
            </a:r>
          </a:p>
          <a:p>
            <a:pPr lvl="1"/>
            <a:r>
              <a:rPr lang="en-US" sz="1600" dirty="0"/>
              <a:t>Types in URL for the system</a:t>
            </a:r>
          </a:p>
          <a:p>
            <a:pPr lvl="2"/>
            <a:r>
              <a:rPr lang="en-US" sz="1600" dirty="0"/>
              <a:t>Clicks “Don’t remember your password” button</a:t>
            </a:r>
          </a:p>
          <a:p>
            <a:pPr lvl="1"/>
            <a:r>
              <a:rPr lang="en-US" sz="1600" dirty="0"/>
              <a:t>Gets a change password email</a:t>
            </a:r>
          </a:p>
          <a:p>
            <a:pPr lvl="2"/>
            <a:r>
              <a:rPr lang="en-US" sz="1600" dirty="0"/>
              <a:t>Clicks on change my password button</a:t>
            </a:r>
          </a:p>
          <a:p>
            <a:pPr lvl="1"/>
            <a:r>
              <a:rPr lang="en-US" sz="1600" dirty="0"/>
              <a:t>Changes his/her password</a:t>
            </a:r>
          </a:p>
          <a:p>
            <a:pPr lvl="1"/>
            <a:r>
              <a:rPr lang="en-US" sz="1600" dirty="0"/>
              <a:t>Types in URL for the system, sign with user-id / password</a:t>
            </a:r>
          </a:p>
          <a:p>
            <a:pPr lvl="1"/>
            <a:r>
              <a:rPr lang="en-US" sz="1600" dirty="0"/>
              <a:t>Setups authentication</a:t>
            </a:r>
          </a:p>
          <a:p>
            <a:pPr lvl="2"/>
            <a:r>
              <a:rPr lang="en-US" sz="1600" dirty="0"/>
              <a:t>Scans code or enter mobile phone for SMS</a:t>
            </a:r>
          </a:p>
          <a:p>
            <a:pPr lvl="2"/>
            <a:r>
              <a:rPr lang="en-US" sz="1600" dirty="0"/>
              <a:t>Saves Recovery code</a:t>
            </a:r>
          </a:p>
          <a:p>
            <a:pPr lvl="2"/>
            <a:r>
              <a:rPr lang="en-US" sz="1600" dirty="0"/>
              <a:t>Confirms authorization method </a:t>
            </a:r>
            <a:br>
              <a:rPr lang="en-US" sz="1600" dirty="0"/>
            </a:br>
            <a:r>
              <a:rPr lang="en-US" sz="1600" dirty="0"/>
              <a:t>(Google Authenticator/ Auth0 guardian/SMS)</a:t>
            </a:r>
          </a:p>
          <a:p>
            <a:pPr lvl="1"/>
            <a:r>
              <a:rPr lang="en-US" sz="1600" dirty="0"/>
              <a:t>Get an email </a:t>
            </a:r>
          </a:p>
          <a:p>
            <a:pPr lvl="1"/>
            <a:r>
              <a:rPr lang="en-US" sz="1600" dirty="0"/>
              <a:t>Click on verify my account button</a:t>
            </a:r>
          </a:p>
          <a:p>
            <a:pPr lvl="1"/>
            <a:r>
              <a:rPr lang="en-US" sz="1600" dirty="0"/>
              <a:t>Access the RIOO-RS, sign with user-id / password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43682"/>
            <a:ext cx="8458200" cy="521022"/>
          </a:xfrm>
        </p:spPr>
        <p:txBody>
          <a:bodyPr/>
          <a:lstStyle/>
          <a:p>
            <a:r>
              <a:rPr lang="en-US" dirty="0"/>
              <a:t>Information/Data </a:t>
            </a: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4704"/>
            <a:ext cx="9952992" cy="547260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ERCOT provided an updated RARF, Delta Report, and Audit Report to the REs in August.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185 </a:t>
            </a:r>
            <a:r>
              <a:rPr lang="en-US" sz="1800" dirty="0"/>
              <a:t>of 212 received and processed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/>
              <a:t>27 </a:t>
            </a:r>
            <a:r>
              <a:rPr lang="en-US" sz="1800" dirty="0" smtClean="0"/>
              <a:t>outstanding</a:t>
            </a:r>
            <a:br>
              <a:rPr lang="en-US" sz="1800" dirty="0" smtClean="0"/>
            </a:br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Sites may need to be split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Less than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1844824"/>
            <a:ext cx="6400800" cy="2880320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Discussion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or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950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7628" y="2672916"/>
            <a:ext cx="6400800" cy="2052228"/>
          </a:xfrm>
        </p:spPr>
        <p:txBody>
          <a:bodyPr/>
          <a:lstStyle/>
          <a:p>
            <a:r>
              <a:rPr lang="en-US" sz="4800" b="1" dirty="0">
                <a:solidFill>
                  <a:schemeClr val="tx2"/>
                </a:solidFill>
              </a:rPr>
              <a:t>Wireframe Review</a:t>
            </a:r>
          </a:p>
        </p:txBody>
      </p:sp>
    </p:spTree>
    <p:extLst>
      <p:ext uri="{BB962C8B-B14F-4D97-AF65-F5344CB8AC3E}">
        <p14:creationId xmlns:p14="http://schemas.microsoft.com/office/powerpoint/2010/main" val="84467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Environment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5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076"/>
            <a:ext cx="12192000" cy="623192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746" y="159181"/>
            <a:ext cx="10216978" cy="466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 Entity Dashboard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0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6406</TotalTime>
  <Words>368</Words>
  <Application>Microsoft Office PowerPoint</Application>
  <PresentationFormat>Widescreen</PresentationFormat>
  <Paragraphs>92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Roboto</vt:lpstr>
      <vt:lpstr>Office Theme</vt:lpstr>
      <vt:lpstr>1_Custom Design</vt:lpstr>
      <vt:lpstr>1_Office Theme</vt:lpstr>
      <vt:lpstr>PowerPoint Presentation</vt:lpstr>
      <vt:lpstr>Test System Updated March 23</vt:lpstr>
      <vt:lpstr>What to do in the RIOO Test System?</vt:lpstr>
      <vt:lpstr>How to get access</vt:lpstr>
      <vt:lpstr>Information/Data issues</vt:lpstr>
      <vt:lpstr>PowerPoint Presentation</vt:lpstr>
      <vt:lpstr>PowerPoint Presentation</vt:lpstr>
      <vt:lpstr>Test Environment</vt:lpstr>
      <vt:lpstr>Resource Entity Dashboard</vt:lpstr>
      <vt:lpstr>Help – on every page</vt:lpstr>
      <vt:lpstr>Starting your change request</vt:lpstr>
      <vt:lpstr>Main List </vt:lpstr>
      <vt:lpstr>Main Lists – Help – Describes Lists</vt:lpstr>
      <vt:lpstr>Additional Resource Details – Sub list</vt:lpstr>
      <vt:lpstr>Renewable Energy Credit</vt:lpstr>
      <vt:lpstr>Renewable Energy Credit - Help</vt:lpstr>
      <vt:lpstr>Private Unit Network</vt:lpstr>
      <vt:lpstr>Reactive Capability Curve</vt:lpstr>
      <vt:lpstr>Operational Parameters</vt:lpstr>
      <vt:lpstr>Limits</vt:lpstr>
      <vt:lpstr>Breaker - Modify</vt:lpstr>
      <vt:lpstr>Breaker - Add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RIOO-RS Update</dc:title>
  <dc:creator>Oneal, Dana</dc:creator>
  <cp:lastModifiedBy>Oneal, Dana</cp:lastModifiedBy>
  <cp:revision>88</cp:revision>
  <cp:lastPrinted>2019-09-25T20:49:27Z</cp:lastPrinted>
  <dcterms:created xsi:type="dcterms:W3CDTF">2019-07-23T13:16:52Z</dcterms:created>
  <dcterms:modified xsi:type="dcterms:W3CDTF">2020-04-22T19:13:25Z</dcterms:modified>
</cp:coreProperties>
</file>