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8"/>
  </p:notesMasterIdLst>
  <p:handoutMasterIdLst>
    <p:handoutMasterId r:id="rId19"/>
  </p:handoutMasterIdLst>
  <p:sldIdLst>
    <p:sldId id="260" r:id="rId7"/>
    <p:sldId id="257" r:id="rId8"/>
    <p:sldId id="286" r:id="rId9"/>
    <p:sldId id="365" r:id="rId10"/>
    <p:sldId id="370" r:id="rId11"/>
    <p:sldId id="369" r:id="rId12"/>
    <p:sldId id="371" r:id="rId13"/>
    <p:sldId id="368" r:id="rId14"/>
    <p:sldId id="373" r:id="rId15"/>
    <p:sldId id="374" r:id="rId16"/>
    <p:sldId id="372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39D5121-C02C-4CA8-82B4-5B2E8134B4C7}">
          <p14:sldIdLst>
            <p14:sldId id="260"/>
            <p14:sldId id="257"/>
            <p14:sldId id="286"/>
            <p14:sldId id="365"/>
            <p14:sldId id="370"/>
            <p14:sldId id="369"/>
            <p14:sldId id="371"/>
            <p14:sldId id="368"/>
            <p14:sldId id="373"/>
            <p14:sldId id="374"/>
            <p14:sldId id="37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11" d="100"/>
          <a:sy n="111" d="100"/>
        </p:scale>
        <p:origin x="1614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8515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8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2495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6116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8486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067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5822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9758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95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 bwMode="auto">
          <a:xfrm>
            <a:off x="3505200" y="2286000"/>
            <a:ext cx="5638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sz="1800" b="1" dirty="0" smtClean="0">
                <a:solidFill>
                  <a:schemeClr val="tx1"/>
                </a:solidFill>
              </a:rPr>
              <a:t>Generation </a:t>
            </a:r>
            <a:r>
              <a:rPr lang="en-US" sz="1800" b="1" dirty="0">
                <a:solidFill>
                  <a:schemeClr val="tx1"/>
                </a:solidFill>
              </a:rPr>
              <a:t>Resource Energy and Regulation Deployment </a:t>
            </a:r>
            <a:r>
              <a:rPr lang="en-US" sz="1800" b="1" dirty="0" smtClean="0">
                <a:solidFill>
                  <a:schemeClr val="tx1"/>
                </a:solidFill>
              </a:rPr>
              <a:t>Performance Report for </a:t>
            </a:r>
            <a:r>
              <a:rPr lang="en-US" sz="1800" b="1" dirty="0" smtClean="0">
                <a:solidFill>
                  <a:schemeClr val="tx1"/>
                </a:solidFill>
              </a:rPr>
              <a:t>March 2020</a:t>
            </a:r>
            <a:endParaRPr lang="en-US" sz="1800" b="1" dirty="0">
              <a:solidFill>
                <a:schemeClr val="tx1"/>
              </a:solidFill>
            </a:endParaRPr>
          </a:p>
          <a:p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</a:t>
            </a:r>
            <a:r>
              <a:rPr lang="en-US" dirty="0" smtClean="0"/>
              <a:t> </a:t>
            </a:r>
            <a:r>
              <a:rPr lang="en-US" dirty="0"/>
              <a:t>95%, ≥ 100 Scored Intervals – </a:t>
            </a:r>
            <a:r>
              <a:rPr lang="en-US" dirty="0" smtClean="0"/>
              <a:t>March </a:t>
            </a:r>
            <a:r>
              <a:rPr lang="en-US" dirty="0" smtClean="0"/>
              <a:t>2020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5566355"/>
              </p:ext>
            </p:extLst>
          </p:nvPr>
        </p:nvGraphicFramePr>
        <p:xfrm>
          <a:off x="511212" y="833251"/>
          <a:ext cx="7794588" cy="5416695"/>
        </p:xfrm>
        <a:graphic>
          <a:graphicData uri="http://schemas.openxmlformats.org/drawingml/2006/table">
            <a:tbl>
              <a:tblPr/>
              <a:tblGrid>
                <a:gridCol w="1469988"/>
                <a:gridCol w="1295400"/>
                <a:gridCol w="1219200"/>
                <a:gridCol w="2133600"/>
                <a:gridCol w="1676400"/>
              </a:tblGrid>
              <a:tr h="5913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80.59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64.29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68.42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78.57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75.63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51.35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0288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</a:t>
            </a:r>
            <a:r>
              <a:rPr lang="en-US" dirty="0" smtClean="0"/>
              <a:t> </a:t>
            </a:r>
            <a:r>
              <a:rPr lang="en-US" dirty="0"/>
              <a:t>95%, ≥ 100 Scored Intervals – </a:t>
            </a:r>
            <a:r>
              <a:rPr lang="en-US" dirty="0" smtClean="0"/>
              <a:t>March </a:t>
            </a:r>
            <a:r>
              <a:rPr lang="en-US" dirty="0" smtClean="0"/>
              <a:t>2020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3860779"/>
              </p:ext>
            </p:extLst>
          </p:nvPr>
        </p:nvGraphicFramePr>
        <p:xfrm>
          <a:off x="511212" y="833251"/>
          <a:ext cx="7794588" cy="875175"/>
        </p:xfrm>
        <a:graphic>
          <a:graphicData uri="http://schemas.openxmlformats.org/drawingml/2006/table">
            <a:tbl>
              <a:tblPr/>
              <a:tblGrid>
                <a:gridCol w="1469988"/>
                <a:gridCol w="1295400"/>
                <a:gridCol w="1219200"/>
                <a:gridCol w="2133600"/>
                <a:gridCol w="1676400"/>
              </a:tblGrid>
              <a:tr h="5913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8404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 smtClean="0"/>
              <a:t>Non-IRR </a:t>
            </a:r>
            <a:r>
              <a:rPr lang="en-US" altLang="en-US" dirty="0"/>
              <a:t>GREDP &lt; 85</a:t>
            </a:r>
            <a:r>
              <a:rPr lang="en-US" altLang="en-US" dirty="0" smtClean="0"/>
              <a:t>%</a:t>
            </a:r>
            <a:r>
              <a:rPr lang="en-US" dirty="0"/>
              <a:t> – </a:t>
            </a:r>
            <a:r>
              <a:rPr lang="en-US" dirty="0" smtClean="0"/>
              <a:t>March 2020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7245332"/>
              </p:ext>
            </p:extLst>
          </p:nvPr>
        </p:nvGraphicFramePr>
        <p:xfrm>
          <a:off x="533400" y="1066800"/>
          <a:ext cx="8153399" cy="217434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</a:t>
            </a:r>
            <a:r>
              <a:rPr lang="en-US" altLang="en-US" dirty="0" smtClean="0"/>
              <a:t>Summary</a:t>
            </a:r>
            <a:r>
              <a:rPr lang="en-US" dirty="0"/>
              <a:t> </a:t>
            </a:r>
            <a:r>
              <a:rPr lang="en-US" dirty="0" smtClean="0"/>
              <a:t>–</a:t>
            </a:r>
            <a:r>
              <a:rPr lang="en-US" altLang="en-US" dirty="0" smtClean="0"/>
              <a:t> </a:t>
            </a:r>
            <a:r>
              <a:rPr lang="en-US" altLang="en-US" dirty="0" smtClean="0"/>
              <a:t>March 2020</a:t>
            </a:r>
            <a:endParaRPr lang="en-US" dirty="0"/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6849651"/>
              </p:ext>
            </p:extLst>
          </p:nvPr>
        </p:nvGraphicFramePr>
        <p:xfrm>
          <a:off x="304800" y="960755"/>
          <a:ext cx="8534400" cy="3255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/>
                <a:gridCol w="1905000"/>
                <a:gridCol w="2133600"/>
                <a:gridCol w="2133600"/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IRR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Fleet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 95</a:t>
                      </a:r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 100 INT, &lt; 95%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" marR="6531" marT="9526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Average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82.94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68.81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80.76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Median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82.34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86.71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Average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4.34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Median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3.87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4.03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84,840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34,706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33,599</a:t>
                      </a:r>
                    </a:p>
                  </a:txBody>
                  <a:tcPr marL="9525" marR="9525" marT="9525" marB="0" anchor="ctr"/>
                </a:tc>
              </a:tr>
              <a:tr h="4718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</a:t>
                      </a:r>
                    </a:p>
                  </a:txBody>
                  <a:tcPr marL="9525" marR="9525" marT="9525" marB="0" anchor="ctr"/>
                </a:tc>
              </a:tr>
              <a:tr h="452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 Average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370.48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361.52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646.13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27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</a:t>
            </a:r>
            <a:r>
              <a:rPr lang="en-US" dirty="0" smtClean="0"/>
              <a:t>– March </a:t>
            </a:r>
            <a:r>
              <a:rPr lang="en-US" dirty="0" smtClean="0"/>
              <a:t>2020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0638202"/>
              </p:ext>
            </p:extLst>
          </p:nvPr>
        </p:nvGraphicFramePr>
        <p:xfrm>
          <a:off x="511212" y="833251"/>
          <a:ext cx="7794588" cy="5416695"/>
        </p:xfrm>
        <a:graphic>
          <a:graphicData uri="http://schemas.openxmlformats.org/drawingml/2006/table">
            <a:tbl>
              <a:tblPr/>
              <a:tblGrid>
                <a:gridCol w="1469988"/>
                <a:gridCol w="1295400"/>
                <a:gridCol w="1219200"/>
                <a:gridCol w="2133600"/>
                <a:gridCol w="1676400"/>
              </a:tblGrid>
              <a:tr h="5913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3,545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3,663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3,068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3,090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2,621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2,647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2,274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2,304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2,266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2,300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1,761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1,767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1,758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1,765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1,527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1,548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8311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</a:t>
            </a:r>
            <a:r>
              <a:rPr lang="en-US" dirty="0" smtClean="0"/>
              <a:t>– March </a:t>
            </a:r>
            <a:r>
              <a:rPr lang="en-US" dirty="0" smtClean="0"/>
              <a:t>2020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7322350"/>
              </p:ext>
            </p:extLst>
          </p:nvPr>
        </p:nvGraphicFramePr>
        <p:xfrm>
          <a:off x="511212" y="833251"/>
          <a:ext cx="7794588" cy="5416695"/>
        </p:xfrm>
        <a:graphic>
          <a:graphicData uri="http://schemas.openxmlformats.org/drawingml/2006/table">
            <a:tbl>
              <a:tblPr/>
              <a:tblGrid>
                <a:gridCol w="1469988"/>
                <a:gridCol w="1295400"/>
                <a:gridCol w="1219200"/>
                <a:gridCol w="2133600"/>
                <a:gridCol w="1676400"/>
              </a:tblGrid>
              <a:tr h="5913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0.96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3550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</a:t>
            </a:r>
            <a:r>
              <a:rPr lang="en-US" dirty="0" smtClean="0"/>
              <a:t>– March </a:t>
            </a:r>
            <a:r>
              <a:rPr lang="en-US" dirty="0" smtClean="0"/>
              <a:t>2020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5641858"/>
              </p:ext>
            </p:extLst>
          </p:nvPr>
        </p:nvGraphicFramePr>
        <p:xfrm>
          <a:off x="511212" y="833251"/>
          <a:ext cx="7794588" cy="5416695"/>
        </p:xfrm>
        <a:graphic>
          <a:graphicData uri="http://schemas.openxmlformats.org/drawingml/2006/table">
            <a:tbl>
              <a:tblPr/>
              <a:tblGrid>
                <a:gridCol w="1469988"/>
                <a:gridCol w="1295400"/>
                <a:gridCol w="1219200"/>
                <a:gridCol w="2133600"/>
                <a:gridCol w="1676400"/>
              </a:tblGrid>
              <a:tr h="5913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9750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</a:t>
            </a:r>
            <a:r>
              <a:rPr lang="en-US" dirty="0" smtClean="0"/>
              <a:t>– March </a:t>
            </a:r>
            <a:r>
              <a:rPr lang="en-US" dirty="0" smtClean="0"/>
              <a:t>2020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7244815"/>
              </p:ext>
            </p:extLst>
          </p:nvPr>
        </p:nvGraphicFramePr>
        <p:xfrm>
          <a:off x="511212" y="833251"/>
          <a:ext cx="7794588" cy="2862090"/>
        </p:xfrm>
        <a:graphic>
          <a:graphicData uri="http://schemas.openxmlformats.org/drawingml/2006/table">
            <a:tbl>
              <a:tblPr/>
              <a:tblGrid>
                <a:gridCol w="1469988"/>
                <a:gridCol w="1295400"/>
                <a:gridCol w="1219200"/>
                <a:gridCol w="2133600"/>
                <a:gridCol w="1676400"/>
              </a:tblGrid>
              <a:tr h="5913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0.89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3402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</a:t>
            </a:r>
            <a:r>
              <a:rPr lang="en-US" dirty="0" smtClean="0"/>
              <a:t> </a:t>
            </a:r>
            <a:r>
              <a:rPr lang="en-US" dirty="0"/>
              <a:t>95%, ≥ 100 Scored Intervals – </a:t>
            </a:r>
            <a:r>
              <a:rPr lang="en-US" dirty="0" smtClean="0"/>
              <a:t>March </a:t>
            </a:r>
            <a:r>
              <a:rPr lang="en-US" dirty="0" smtClean="0"/>
              <a:t>2020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3760414"/>
              </p:ext>
            </p:extLst>
          </p:nvPr>
        </p:nvGraphicFramePr>
        <p:xfrm>
          <a:off x="511212" y="833251"/>
          <a:ext cx="7794588" cy="5416695"/>
        </p:xfrm>
        <a:graphic>
          <a:graphicData uri="http://schemas.openxmlformats.org/drawingml/2006/table">
            <a:tbl>
              <a:tblPr/>
              <a:tblGrid>
                <a:gridCol w="1469988"/>
                <a:gridCol w="1295400"/>
                <a:gridCol w="1219200"/>
                <a:gridCol w="2133600"/>
                <a:gridCol w="1676400"/>
              </a:tblGrid>
              <a:tr h="5913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2,687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3,116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2,926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3,105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2,133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2,325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2,143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2,324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1,574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81.77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58.34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71.16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82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</a:t>
            </a:r>
            <a:r>
              <a:rPr lang="en-US" dirty="0" smtClean="0"/>
              <a:t> </a:t>
            </a:r>
            <a:r>
              <a:rPr lang="en-US" dirty="0"/>
              <a:t>95%, ≥ 100 Scored Intervals – </a:t>
            </a:r>
            <a:r>
              <a:rPr lang="en-US" dirty="0" smtClean="0"/>
              <a:t>March </a:t>
            </a:r>
            <a:r>
              <a:rPr lang="en-US" dirty="0" smtClean="0"/>
              <a:t>2020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620280"/>
              </p:ext>
            </p:extLst>
          </p:nvPr>
        </p:nvGraphicFramePr>
        <p:xfrm>
          <a:off x="511212" y="833251"/>
          <a:ext cx="7794588" cy="5416695"/>
        </p:xfrm>
        <a:graphic>
          <a:graphicData uri="http://schemas.openxmlformats.org/drawingml/2006/table">
            <a:tbl>
              <a:tblPr/>
              <a:tblGrid>
                <a:gridCol w="1469988"/>
                <a:gridCol w="1295400"/>
                <a:gridCol w="1219200"/>
                <a:gridCol w="2133600"/>
                <a:gridCol w="1676400"/>
              </a:tblGrid>
              <a:tr h="5913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78.82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74.75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0.70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67.08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72.80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76.30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55.18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1899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22C17BBED2EF4E802F4F21A1D28B33" ma:contentTypeVersion="0" ma:contentTypeDescription="Create a new document." ma:contentTypeScope="" ma:versionID="936f69d55887432f79aa97b01e37f6cf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7705C90-F609-4734-81D7-AC0A1DEA56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4432</TotalTime>
  <Words>1058</Words>
  <Application>Microsoft Office PowerPoint</Application>
  <PresentationFormat>On-screen Show (4:3)</PresentationFormat>
  <Paragraphs>708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Andale WT</vt:lpstr>
      <vt:lpstr>Arial</vt:lpstr>
      <vt:lpstr>Calibri</vt:lpstr>
      <vt:lpstr>1_Custom Design</vt:lpstr>
      <vt:lpstr>Office Theme</vt:lpstr>
      <vt:lpstr>Custom Design</vt:lpstr>
      <vt:lpstr>PowerPoint Presentation</vt:lpstr>
      <vt:lpstr>Non-IRR GREDP &lt; 85% – March 2020 </vt:lpstr>
      <vt:lpstr>IRR Summary – March 2020</vt:lpstr>
      <vt:lpstr>IRR ≥ 95%, ≥ 100 Scored Intervals – March 2020</vt:lpstr>
      <vt:lpstr>IRR ≥ 95%, ≥ 100 Scored Intervals – March 2020</vt:lpstr>
      <vt:lpstr>IRR ≥ 95%, ≥ 100 Scored Intervals – March 2020</vt:lpstr>
      <vt:lpstr>IRR ≥ 95%, ≥ 100 Scored Intervals – March 2020</vt:lpstr>
      <vt:lpstr>IRR &lt; 95%, ≥ 100 Scored Intervals – March 2020</vt:lpstr>
      <vt:lpstr>IRR &lt; 95%, ≥ 100 Scored Intervals – March 2020</vt:lpstr>
      <vt:lpstr>IRR &lt; 95%, ≥ 100 Scored Intervals – March 2020</vt:lpstr>
      <vt:lpstr>IRR &lt; 95%, ≥ 100 Scored Intervals – March 2020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Sanchez, Daniel</cp:lastModifiedBy>
  <cp:revision>260</cp:revision>
  <cp:lastPrinted>2016-01-21T20:53:15Z</cp:lastPrinted>
  <dcterms:created xsi:type="dcterms:W3CDTF">2016-01-21T15:20:31Z</dcterms:created>
  <dcterms:modified xsi:type="dcterms:W3CDTF">2020-04-01T17:06:52Z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0x0101001D22C17BBED2EF4E802F4F21A1D28B33</vt:lpwstr>
  </property>
</Properties>
</file>