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84" r:id="rId8"/>
    <p:sldId id="385" r:id="rId9"/>
    <p:sldId id="382" r:id="rId10"/>
    <p:sldId id="387" r:id="rId11"/>
    <p:sldId id="386" r:id="rId12"/>
    <p:sldId id="38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76" d="100"/>
          <a:sy n="76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SARA Probabilistic Model, Update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 smtClean="0"/>
              <a:t>Pete Warnken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/>
              <a:t>Adequacy</a:t>
            </a:r>
          </a:p>
          <a:p>
            <a:endParaRPr lang="en-US" dirty="0"/>
          </a:p>
          <a:p>
            <a:r>
              <a:rPr lang="en-US" dirty="0" smtClean="0"/>
              <a:t>April 17,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New Wind Output Modeling Approach,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1642"/>
            <a:ext cx="8534400" cy="54102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Incorporated UL hourly </a:t>
            </a:r>
            <a:r>
              <a:rPr lang="en-US" sz="2400" dirty="0" smtClean="0">
                <a:solidFill>
                  <a:srgbClr val="5B6770"/>
                </a:solidFill>
              </a:rPr>
              <a:t>wind profiles for 1980-2017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Scaled up the profiles based on incremental new installed capacity sine 2017 and expected planned capacity based on the preliminary summer SARA report</a:t>
            </a:r>
          </a:p>
          <a:p>
            <a:pPr lvl="1"/>
            <a:r>
              <a:rPr lang="en-US" sz="2400" dirty="0" smtClean="0">
                <a:solidFill>
                  <a:srgbClr val="5B6770"/>
                </a:solidFill>
              </a:rPr>
              <a:t>New profiles from UL for 1950-2019 are expected next week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Fit probability distributions for the wind values for each of the eight daily summer Peak Load Season hours (HE 1:00 pm – 8:00 pm)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Calculated correlation coefficients between the wind output distributions, and applied them in the Monte Carlo simulation to appropriately narrow the range of wind output outcomes across the eight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1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Wind Output Distributions for Each Hour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1" y="992956"/>
            <a:ext cx="2714497" cy="11883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1" y="2293944"/>
            <a:ext cx="2713940" cy="11858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024" y="3581400"/>
            <a:ext cx="2729817" cy="12012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44141" y="1369475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1:00 pm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044141" y="2733902"/>
            <a:ext cx="19272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2:00 pm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2997762" y="4016874"/>
            <a:ext cx="19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3:00 pm</a:t>
            </a:r>
            <a:endParaRPr lang="en-US" sz="1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025" y="4900195"/>
            <a:ext cx="2755392" cy="120850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48561" y="5319754"/>
            <a:ext cx="193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4:00 pm</a:t>
            </a:r>
            <a:endParaRPr lang="en-US" sz="12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7425" y="982196"/>
            <a:ext cx="2658516" cy="116772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416800" y="1365388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5:00 pm</a:t>
            </a:r>
            <a:endParaRPr lang="en-US" sz="12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97425" y="2294285"/>
            <a:ext cx="2686649" cy="117663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433274" y="2676245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6:00 pm</a:t>
            </a:r>
            <a:endParaRPr lang="en-US" sz="12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84726" y="3598871"/>
            <a:ext cx="2671216" cy="116817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431227" y="404354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7:00 pm</a:t>
            </a:r>
            <a:endParaRPr lang="en-US" sz="12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7425" y="4911896"/>
            <a:ext cx="2699348" cy="125100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7456627" y="5325694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Hour Ending 8:00 pm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0579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dirty="0" smtClean="0"/>
              <a:t>Correlation Coefficients for Load and Wind</a:t>
            </a:r>
            <a:endParaRPr lang="en-US" sz="2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000" y="1331112"/>
            <a:ext cx="3708000" cy="419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Modeling PUN Net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1642"/>
            <a:ext cx="8534400" cy="1510558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Adopted approach similar to wind output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Fit a probability distribution to PUN net injection time series for each of the eight modeled hours</a:t>
            </a:r>
          </a:p>
          <a:p>
            <a:pPr lvl="1"/>
            <a:r>
              <a:rPr lang="en-US" sz="2000" dirty="0" smtClean="0">
                <a:solidFill>
                  <a:srgbClr val="5B6770"/>
                </a:solidFill>
              </a:rPr>
              <a:t>Determine correlations with load (82%)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514600"/>
            <a:ext cx="7239000" cy="3374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412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Observations and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1642"/>
            <a:ext cx="8534400" cy="54102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New approach incorporates a wide range of meteorological patterns in line with ERCOT’s reserve margin studies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1,000-trial model run resulted in a 50</a:t>
            </a:r>
            <a:r>
              <a:rPr lang="en-US" sz="2400" baseline="30000" dirty="0" smtClean="0">
                <a:solidFill>
                  <a:srgbClr val="5B6770"/>
                </a:solidFill>
              </a:rPr>
              <a:t>th</a:t>
            </a:r>
            <a:r>
              <a:rPr lang="en-US" sz="2400" dirty="0" smtClean="0">
                <a:solidFill>
                  <a:srgbClr val="5B6770"/>
                </a:solidFill>
              </a:rPr>
              <a:t> percentile value of 6,933 MW for HE 5:00 pm; peak average capacity contribution for Preliminary Summer SARA is 6,924 MW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New approach reduces simulation run-time by 70%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009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0796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1642"/>
            <a:ext cx="8534400" cy="5410200"/>
          </a:xfrm>
        </p:spPr>
        <p:txBody>
          <a:bodyPr/>
          <a:lstStyle/>
          <a:p>
            <a:r>
              <a:rPr lang="en-US" sz="2400" dirty="0" smtClean="0">
                <a:solidFill>
                  <a:srgbClr val="5B6770"/>
                </a:solidFill>
              </a:rPr>
              <a:t>Incorporate solar probabilistic modeling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Incorporate new wind and solar profile data; update probability distributions and correlations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Set up Risk Assessment Sensitivity Chart and other graphic tools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Update model with Final Summer SARA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Consider modeling other resources probabilistically</a:t>
            </a:r>
          </a:p>
          <a:p>
            <a:r>
              <a:rPr lang="en-US" sz="2400" dirty="0" smtClean="0">
                <a:solidFill>
                  <a:srgbClr val="5B6770"/>
                </a:solidFill>
              </a:rPr>
              <a:t>Present next version of the model at SAWG (June?)</a:t>
            </a:r>
          </a:p>
          <a:p>
            <a:endParaRPr lang="en-US" sz="2400" dirty="0" smtClean="0">
              <a:solidFill>
                <a:srgbClr val="5B6770"/>
              </a:solidFill>
            </a:endParaRPr>
          </a:p>
          <a:p>
            <a:endParaRPr lang="en-US" sz="2400" dirty="0" smtClean="0">
              <a:solidFill>
                <a:srgbClr val="5B677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38395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48824</TotalTime>
  <Words>313</Words>
  <Application>Microsoft Office PowerPoint</Application>
  <PresentationFormat>On-screen Show (4:3)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New Wind Output Modeling Approach, Overview</vt:lpstr>
      <vt:lpstr>Wind Output Distributions for Each Hour</vt:lpstr>
      <vt:lpstr>PowerPoint Presentation</vt:lpstr>
      <vt:lpstr>Modeling PUN Net Injection</vt:lpstr>
      <vt:lpstr>Observations and Findings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589</cp:revision>
  <cp:lastPrinted>2016-11-14T19:26:45Z</cp:lastPrinted>
  <dcterms:created xsi:type="dcterms:W3CDTF">2016-01-21T15:20:31Z</dcterms:created>
  <dcterms:modified xsi:type="dcterms:W3CDTF">2020-04-16T21:36:02Z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