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91" r:id="rId8"/>
    <p:sldId id="29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7542" autoAdjust="0"/>
  </p:normalViewPr>
  <p:slideViewPr>
    <p:cSldViewPr showGuides="1">
      <p:cViewPr varScale="1">
        <p:scale>
          <a:sx n="84" d="100"/>
          <a:sy n="84" d="100"/>
        </p:scale>
        <p:origin x="91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28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19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is.ercot.com/misapp/GetReports.do?reportTypeId=13544&amp;reportTitle=Unregistered%20DG%20Installed%20Capacity%20Quarterly%20Report&amp;showHTMLView=&amp;mimicKe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Supply Analysis Working Group Meeting</a:t>
            </a:r>
          </a:p>
          <a:p>
            <a:endParaRPr lang="en-US" b="1" dirty="0" smtClean="0"/>
          </a:p>
          <a:p>
            <a:r>
              <a:rPr lang="en-US" b="1" dirty="0" smtClean="0"/>
              <a:t>NOIE Response Rate for the Annual 2019 </a:t>
            </a:r>
            <a:r>
              <a:rPr lang="en-US" b="1" dirty="0" smtClean="0"/>
              <a:t>Unregistered </a:t>
            </a:r>
            <a:r>
              <a:rPr lang="en-US" b="1" dirty="0"/>
              <a:t>Distribution Generation Report</a:t>
            </a:r>
          </a:p>
          <a:p>
            <a:endParaRPr lang="en-US" dirty="0"/>
          </a:p>
          <a:p>
            <a:r>
              <a:rPr lang="en-US" dirty="0" smtClean="0"/>
              <a:t>April 17,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Annual DG Reporting required for 2020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838200"/>
            <a:ext cx="81534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All NOIEs required to report Annual values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Reports due Mar 1 unless reported quarterly (&gt;2 MW of </a:t>
            </a:r>
            <a:r>
              <a:rPr lang="en-US" sz="1600" dirty="0" smtClean="0"/>
              <a:t>“&lt;50kW</a:t>
            </a:r>
            <a:r>
              <a:rPr lang="en-US" dirty="0" smtClean="0"/>
              <a:t>”)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Provides exemption for first year</a:t>
            </a:r>
          </a:p>
          <a:p>
            <a:pPr lvl="1"/>
            <a:endParaRPr lang="en-US" dirty="0"/>
          </a:p>
          <a:p>
            <a:pPr marL="342900" indent="-342900">
              <a:buAutoNum type="arabicParenR" startAt="2"/>
            </a:pPr>
            <a:r>
              <a:rPr lang="en-US" dirty="0" smtClean="0"/>
              <a:t>Annual Unregistered DG report posted April 10, 2020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>
                <a:hlinkClick r:id="rId3"/>
              </a:rPr>
              <a:t>http://mis.ercot.com/misapp/GetReports.do?reportTypeId=13544&amp;reportTitle=Unregistered%20DG%20Installed%20Capacity%20Quarterly%20Report&amp;showHTMLView=&amp;</a:t>
            </a:r>
            <a:r>
              <a:rPr lang="en-US" sz="1600" dirty="0" smtClean="0">
                <a:hlinkClick r:id="rId3"/>
              </a:rPr>
              <a:t>mimicKey</a:t>
            </a:r>
            <a:endParaRPr lang="en-US" sz="1600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Minor confusion on reporting resulted in some delays (some entities not sure what to provide)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66 of 110 NOIEs responded.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34 of 35 NOIEs with &gt;100 MW peak load responded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53 of 56 NOIEs with &gt; 30 MW peak load responded.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Top 56 NOIEs represent 97% of NOIE peak load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342900" indent="-342900">
              <a:buFont typeface="+mj-lt"/>
              <a:buAutoNum type="arabicParenR" startAt="3"/>
            </a:pPr>
            <a:r>
              <a:rPr lang="en-US" dirty="0" smtClean="0"/>
              <a:t>13 NOIEs report &gt; 2 MW of “&lt;50kW”</a:t>
            </a:r>
          </a:p>
          <a:p>
            <a:pPr marL="800100" lvl="1" indent="-342900">
              <a:buFont typeface="+mj-lt"/>
              <a:buAutoNum type="arabicParenR" startAt="3"/>
            </a:pPr>
            <a:endParaRPr lang="en-US" sz="16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565" y="789203"/>
            <a:ext cx="6818759" cy="49622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Comparing NOIE Load to NOIE Installed DG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xmlns="" id="{BABF129C-7D51-457A-9036-ECA10A110101}"/>
              </a:ext>
            </a:extLst>
          </p:cNvPr>
          <p:cNvCxnSpPr/>
          <p:nvPr/>
        </p:nvCxnSpPr>
        <p:spPr>
          <a:xfrm flipV="1">
            <a:off x="3886200" y="1842990"/>
            <a:ext cx="0" cy="324187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xmlns="" id="{BABF129C-7D51-457A-9036-ECA10A110101}"/>
              </a:ext>
            </a:extLst>
          </p:cNvPr>
          <p:cNvCxnSpPr/>
          <p:nvPr/>
        </p:nvCxnSpPr>
        <p:spPr>
          <a:xfrm flipV="1">
            <a:off x="2971800" y="1842990"/>
            <a:ext cx="0" cy="32325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1"/>
          <p:cNvSpPr txBox="1"/>
          <p:nvPr/>
        </p:nvSpPr>
        <p:spPr>
          <a:xfrm>
            <a:off x="3523542" y="4425323"/>
            <a:ext cx="664829" cy="270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&gt;30 </a:t>
            </a:r>
            <a:r>
              <a:rPr lang="en-US" sz="1000" dirty="0"/>
              <a:t>MW</a:t>
            </a:r>
          </a:p>
        </p:txBody>
      </p:sp>
      <p:sp>
        <p:nvSpPr>
          <p:cNvPr id="69" name="TextBox 1"/>
          <p:cNvSpPr txBox="1"/>
          <p:nvPr/>
        </p:nvSpPr>
        <p:spPr>
          <a:xfrm>
            <a:off x="2715585" y="4419600"/>
            <a:ext cx="664829" cy="270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100 </a:t>
            </a:r>
            <a:r>
              <a:rPr lang="en-US" sz="1000" dirty="0"/>
              <a:t>MW</a:t>
            </a:r>
          </a:p>
        </p:txBody>
      </p:sp>
    </p:spTree>
    <p:extLst>
      <p:ext uri="{BB962C8B-B14F-4D97-AF65-F5344CB8AC3E}">
        <p14:creationId xmlns:p14="http://schemas.microsoft.com/office/powerpoint/2010/main" val="33141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11349</TotalTime>
  <Words>148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Annual DG Reporting required for 2020</vt:lpstr>
      <vt:lpstr>Comparing NOIE Load to NOIE Installed DG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157</cp:revision>
  <cp:lastPrinted>2016-01-21T20:53:15Z</cp:lastPrinted>
  <dcterms:created xsi:type="dcterms:W3CDTF">2016-01-21T15:20:31Z</dcterms:created>
  <dcterms:modified xsi:type="dcterms:W3CDTF">2020-04-15T18:15:51Z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