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74" r:id="rId7"/>
    <p:sldId id="275" r:id="rId8"/>
    <p:sldId id="272" r:id="rId9"/>
    <p:sldId id="268" r:id="rId10"/>
    <p:sldId id="270" r:id="rId11"/>
    <p:sldId id="271" r:id="rId12"/>
    <p:sldId id="269" r:id="rId13"/>
    <p:sldId id="27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5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72671/RTF-5_DG_Updates.pptx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rc.com/comm/PC/System%20Planning%20Impacts%20from%20Distributed%20Energy%20Re/2019-11_DER_A_Guideline_Webinar.pdf" TargetMode="External"/><Relationship Id="rId2" Type="http://schemas.openxmlformats.org/officeDocument/2006/relationships/hyperlink" Target="http://www.ercot.com/content/wcm/lists/121384/DERs_Reliability_Impacts_FINAL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396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Discussion of RTF-5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Distributed Generation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16,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NPRR RTF- 5 for DG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proposed language reviewed at Oct 10, 2019 RTF meeting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www.ercot.com/content/wcm/key_documents_lists/172671/RTF-5_DG_Updates.pptx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Distributed Generation (&lt; 10 MW / &lt; 60 kV) </a:t>
            </a:r>
          </a:p>
          <a:p>
            <a:pPr lvl="1"/>
            <a:r>
              <a:rPr lang="en-US" dirty="0" smtClean="0"/>
              <a:t>4 Separate types of registration requirements</a:t>
            </a:r>
          </a:p>
          <a:p>
            <a:pPr lvl="1"/>
            <a:r>
              <a:rPr lang="en-US" dirty="0" smtClean="0"/>
              <a:t>5 Different ERCOT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2179" y="331990"/>
            <a:ext cx="7886700" cy="440531"/>
          </a:xfrm>
        </p:spPr>
        <p:txBody>
          <a:bodyPr>
            <a:normAutofit/>
          </a:bodyPr>
          <a:lstStyle/>
          <a:p>
            <a:r>
              <a:rPr lang="en-US" sz="2100" dirty="0" smtClean="0"/>
              <a:t>Current Generation Framework</a:t>
            </a:r>
            <a:endParaRPr lang="en-US" sz="2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8971059" cy="44980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91000" y="60198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http://www.ercot.com/content/wcm/key_documents_lists/130715/Resource_Matrix_for_Generators.pptx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752600" cy="990600"/>
          </a:xfrm>
          <a:prstGeom prst="rect">
            <a:avLst/>
          </a:prstGeom>
          <a:solidFill>
            <a:schemeClr val="accent6">
              <a:lumMod val="60000"/>
              <a:lumOff val="40000"/>
              <a:alpha val="1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799" y="1600200"/>
            <a:ext cx="2189259" cy="1371600"/>
          </a:xfrm>
          <a:prstGeom prst="rect">
            <a:avLst/>
          </a:prstGeom>
          <a:solidFill>
            <a:schemeClr val="accent6">
              <a:lumMod val="60000"/>
              <a:lumOff val="40000"/>
              <a:alpha val="1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1600200"/>
            <a:ext cx="1295398" cy="1371600"/>
          </a:xfrm>
          <a:prstGeom prst="rect">
            <a:avLst/>
          </a:prstGeom>
          <a:solidFill>
            <a:schemeClr val="accent6">
              <a:lumMod val="60000"/>
              <a:lumOff val="40000"/>
              <a:alpha val="1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2590800"/>
            <a:ext cx="914400" cy="533400"/>
          </a:xfrm>
          <a:prstGeom prst="rect">
            <a:avLst/>
          </a:prstGeom>
          <a:solidFill>
            <a:schemeClr val="accent6">
              <a:lumMod val="60000"/>
              <a:lumOff val="40000"/>
              <a:alpha val="1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05100" y="2580992"/>
            <a:ext cx="914400" cy="533400"/>
          </a:xfrm>
          <a:prstGeom prst="rect">
            <a:avLst/>
          </a:prstGeom>
          <a:solidFill>
            <a:schemeClr val="accent6">
              <a:lumMod val="60000"/>
              <a:lumOff val="40000"/>
              <a:alpha val="1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0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55" y="201613"/>
            <a:ext cx="8458200" cy="518318"/>
          </a:xfrm>
        </p:spPr>
        <p:txBody>
          <a:bodyPr/>
          <a:lstStyle/>
          <a:p>
            <a:r>
              <a:rPr lang="en-US" dirty="0" smtClean="0"/>
              <a:t>Observations about DG*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715" y="766239"/>
            <a:ext cx="8763000" cy="5024961"/>
          </a:xfrm>
        </p:spPr>
        <p:txBody>
          <a:bodyPr/>
          <a:lstStyle/>
          <a:p>
            <a:pPr lvl="0"/>
            <a:r>
              <a:rPr lang="en-US" sz="2200" dirty="0">
                <a:solidFill>
                  <a:srgbClr val="5B6770"/>
                </a:solidFill>
              </a:rPr>
              <a:t>Three categories of DG &gt; 1 MW 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Distribution Generation Resource (DGR)</a:t>
            </a:r>
          </a:p>
          <a:p>
            <a:pPr lvl="2"/>
            <a:r>
              <a:rPr lang="en-US" sz="1600" dirty="0">
                <a:solidFill>
                  <a:srgbClr val="5B6770"/>
                </a:solidFill>
              </a:rPr>
              <a:t>Currently modeled in ERCOT Network Model</a:t>
            </a:r>
          </a:p>
          <a:p>
            <a:pPr lvl="3"/>
            <a:r>
              <a:rPr lang="en-US" sz="1600" dirty="0">
                <a:solidFill>
                  <a:srgbClr val="5B6770"/>
                </a:solidFill>
              </a:rPr>
              <a:t>Section 3.10.7.2(1)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Settlement Only Distribution Generator (SODG)</a:t>
            </a:r>
          </a:p>
          <a:p>
            <a:pPr lvl="2"/>
            <a:r>
              <a:rPr lang="en-US" sz="1600" dirty="0">
                <a:solidFill>
                  <a:srgbClr val="5B6770"/>
                </a:solidFill>
              </a:rPr>
              <a:t>Currently mapped in ERCOT Network Model </a:t>
            </a:r>
          </a:p>
          <a:p>
            <a:pPr lvl="3"/>
            <a:r>
              <a:rPr lang="en-US" sz="1600" dirty="0">
                <a:solidFill>
                  <a:srgbClr val="5B6770"/>
                </a:solidFill>
              </a:rPr>
              <a:t>Section 3.10.7.2(3)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Unregistered Distribution Self Generator</a:t>
            </a:r>
          </a:p>
          <a:p>
            <a:pPr lvl="2"/>
            <a:r>
              <a:rPr lang="en-US" sz="1600" dirty="0">
                <a:solidFill>
                  <a:srgbClr val="5B6770"/>
                </a:solidFill>
              </a:rPr>
              <a:t>No visibility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000" dirty="0" smtClean="0"/>
              <a:t>SODG Registration issues</a:t>
            </a:r>
          </a:p>
          <a:p>
            <a:pPr lvl="1"/>
            <a:r>
              <a:rPr lang="en-US" sz="1600" dirty="0" smtClean="0"/>
              <a:t>Section 16.5(5) “</a:t>
            </a:r>
            <a:r>
              <a:rPr lang="en-US" sz="1600" i="1" dirty="0" smtClean="0"/>
              <a:t>DG </a:t>
            </a:r>
            <a:r>
              <a:rPr lang="en-US" sz="1600" i="1" dirty="0"/>
              <a:t>with an installed capacity greater than one MW, the DG registration threshold, which </a:t>
            </a:r>
            <a:r>
              <a:rPr lang="en-US" sz="1600" i="1" u="sng" dirty="0"/>
              <a:t>exports energy into a Distribution System</a:t>
            </a:r>
            <a:r>
              <a:rPr lang="en-US" sz="1600" i="1" dirty="0"/>
              <a:t>, must register with ERCOT</a:t>
            </a:r>
            <a:r>
              <a:rPr lang="en-US" sz="1600" i="1" dirty="0" smtClean="0"/>
              <a:t>.”</a:t>
            </a:r>
          </a:p>
          <a:p>
            <a:pPr lvl="2"/>
            <a:r>
              <a:rPr lang="en-US" sz="1600" dirty="0" smtClean="0"/>
              <a:t>There are differing </a:t>
            </a:r>
            <a:r>
              <a:rPr lang="en-US" sz="1600" dirty="0" smtClean="0"/>
              <a:t>interpretations of </a:t>
            </a:r>
            <a:r>
              <a:rPr lang="en-US" sz="1600" dirty="0" smtClean="0"/>
              <a:t>the phrase “exports to distribution system”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26591" y="5867400"/>
            <a:ext cx="8024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CCCC"/>
                </a:solidFill>
              </a:rPr>
              <a:t> </a:t>
            </a:r>
            <a:r>
              <a:rPr lang="en-US" sz="1200" b="1" dirty="0">
                <a:solidFill>
                  <a:srgbClr val="33CCCC"/>
                </a:solidFill>
              </a:rPr>
              <a:t>*For the purposes of this discussion, the term DG will also include Distribution-connected Energy </a:t>
            </a:r>
            <a:r>
              <a:rPr lang="en-US" sz="1200" b="1" dirty="0" smtClean="0">
                <a:solidFill>
                  <a:srgbClr val="33CCCC"/>
                </a:solidFill>
              </a:rPr>
              <a:t>Storage</a:t>
            </a:r>
            <a:endParaRPr lang="en-US" sz="1200" b="1" dirty="0">
              <a:solidFill>
                <a:srgbClr val="33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3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Visibility to ERCOT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486400"/>
          </a:xfrm>
        </p:spPr>
        <p:txBody>
          <a:bodyPr/>
          <a:lstStyle/>
          <a:p>
            <a:r>
              <a:rPr lang="en-US" sz="2000" dirty="0" smtClean="0"/>
              <a:t>ERCOT DER Reliability </a:t>
            </a:r>
            <a:r>
              <a:rPr lang="en-US" sz="2000" dirty="0"/>
              <a:t>Paper   </a:t>
            </a: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www.ercot.com/content/wcm/lists/121384/DERs_Reliability_Impacts_FINAL.pdf</a:t>
            </a:r>
            <a:endParaRPr lang="en-US" sz="1200" dirty="0" smtClean="0"/>
          </a:p>
          <a:p>
            <a:pPr lvl="1"/>
            <a:r>
              <a:rPr lang="en-US" sz="2000" dirty="0" smtClean="0"/>
              <a:t>ERCOT requires Improved Visibility into DER.</a:t>
            </a:r>
            <a:endParaRPr lang="en-US" sz="2000" dirty="0"/>
          </a:p>
          <a:p>
            <a:pPr lvl="2"/>
            <a:r>
              <a:rPr lang="en-US" sz="2000" dirty="0"/>
              <a:t>Mapping DG &gt; 1 </a:t>
            </a:r>
            <a:r>
              <a:rPr lang="en-US" sz="2000" dirty="0" smtClean="0"/>
              <a:t>MW</a:t>
            </a:r>
          </a:p>
          <a:p>
            <a:pPr lvl="2"/>
            <a:endParaRPr lang="en-US" sz="2000" dirty="0"/>
          </a:p>
          <a:p>
            <a:pPr lvl="0"/>
            <a:r>
              <a:rPr lang="en-US" sz="2000" dirty="0">
                <a:solidFill>
                  <a:srgbClr val="5B6770"/>
                </a:solidFill>
              </a:rPr>
              <a:t>NERC is pushing to account for DER in ERCOT models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NERC Planning Committee is publishing new reliability guidelines regarding DER. </a:t>
            </a:r>
          </a:p>
          <a:p>
            <a:pPr lvl="2"/>
            <a:r>
              <a:rPr lang="en-US" sz="1800" dirty="0">
                <a:solidFill>
                  <a:srgbClr val="5B6770"/>
                </a:solidFill>
                <a:hlinkClick r:id="rId3"/>
              </a:rPr>
              <a:t>https://www.nerc.com/comm/PC/System%20Planning%20Impacts%20from%20Distributed%20Energy%20Re/2019-11_DER_A_Guideline_Webinar.pdf</a:t>
            </a:r>
            <a:endParaRPr lang="en-US" sz="1800" dirty="0">
              <a:solidFill>
                <a:srgbClr val="5B6770"/>
              </a:solidFill>
            </a:endParaRPr>
          </a:p>
          <a:p>
            <a:pPr lvl="1"/>
            <a:endParaRPr lang="en-US" sz="1400" dirty="0"/>
          </a:p>
          <a:p>
            <a:pPr lvl="0"/>
            <a:r>
              <a:rPr lang="en-US" sz="2000" dirty="0" smtClean="0">
                <a:solidFill>
                  <a:srgbClr val="5B6770"/>
                </a:solidFill>
              </a:rPr>
              <a:t>Propose requiring </a:t>
            </a:r>
            <a:r>
              <a:rPr lang="en-US" sz="2000" u="sng" dirty="0" smtClean="0">
                <a:solidFill>
                  <a:srgbClr val="5B6770"/>
                </a:solidFill>
              </a:rPr>
              <a:t>any</a:t>
            </a:r>
            <a:r>
              <a:rPr lang="en-US" sz="2000" dirty="0" smtClean="0">
                <a:solidFill>
                  <a:srgbClr val="5B6770"/>
                </a:solidFill>
              </a:rPr>
              <a:t> </a:t>
            </a:r>
            <a:r>
              <a:rPr lang="en-US" sz="2000" dirty="0">
                <a:solidFill>
                  <a:srgbClr val="5B6770"/>
                </a:solidFill>
              </a:rPr>
              <a:t>DG &gt; 1 MW to </a:t>
            </a:r>
            <a:r>
              <a:rPr lang="en-US" sz="2000" i="1" dirty="0">
                <a:solidFill>
                  <a:srgbClr val="5B6770"/>
                </a:solidFill>
              </a:rPr>
              <a:t>register </a:t>
            </a:r>
            <a:r>
              <a:rPr lang="en-US" sz="2000" dirty="0" smtClean="0">
                <a:solidFill>
                  <a:srgbClr val="5B6770"/>
                </a:solidFill>
              </a:rPr>
              <a:t>with ERCOT</a:t>
            </a:r>
            <a:endParaRPr lang="en-US" sz="1800" dirty="0" smtClean="0">
              <a:solidFill>
                <a:srgbClr val="5B6770"/>
              </a:solidFill>
            </a:endParaRPr>
          </a:p>
          <a:p>
            <a:pPr lvl="1"/>
            <a:endParaRPr lang="en-US" dirty="0">
              <a:solidFill>
                <a:srgbClr val="5B6770"/>
              </a:solidFill>
            </a:endParaRPr>
          </a:p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marL="1371600" lvl="3" indent="0">
              <a:buNone/>
            </a:pPr>
            <a:endParaRPr lang="en-US" sz="1700" dirty="0" smtClean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6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1"/>
            <a:ext cx="8534400" cy="4800600"/>
          </a:xfrm>
        </p:spPr>
        <p:txBody>
          <a:bodyPr/>
          <a:lstStyle/>
          <a:p>
            <a:pPr lvl="0"/>
            <a:r>
              <a:rPr lang="en-US" sz="2200" dirty="0">
                <a:solidFill>
                  <a:srgbClr val="5B6770"/>
                </a:solidFill>
              </a:rPr>
              <a:t>Three categories of DG &gt; 1 MW </a:t>
            </a:r>
            <a:endParaRPr lang="en-US" sz="2200" dirty="0" smtClean="0">
              <a:solidFill>
                <a:srgbClr val="5B6770"/>
              </a:solidFill>
            </a:endParaRP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(owner of equipment may choose registration based on desired market participation)</a:t>
            </a:r>
            <a:endParaRPr lang="en-US" sz="2000" dirty="0">
              <a:solidFill>
                <a:srgbClr val="5B6770"/>
              </a:solidFill>
            </a:endParaRPr>
          </a:p>
          <a:p>
            <a:pPr lvl="1"/>
            <a:r>
              <a:rPr lang="en-US" sz="1800" b="1" dirty="0">
                <a:solidFill>
                  <a:srgbClr val="5B6770"/>
                </a:solidFill>
              </a:rPr>
              <a:t>Distribution Generation Resource </a:t>
            </a:r>
            <a:endParaRPr lang="en-US" sz="1800" b="1" dirty="0" smtClean="0">
              <a:solidFill>
                <a:srgbClr val="5B6770"/>
              </a:solidFill>
            </a:endParaRPr>
          </a:p>
          <a:p>
            <a:pPr lvl="1"/>
            <a:r>
              <a:rPr lang="en-US" sz="1800" b="1" dirty="0" smtClean="0">
                <a:solidFill>
                  <a:srgbClr val="5B6770"/>
                </a:solidFill>
              </a:rPr>
              <a:t>Settlement </a:t>
            </a:r>
            <a:r>
              <a:rPr lang="en-US" sz="1800" b="1" dirty="0">
                <a:solidFill>
                  <a:srgbClr val="5B6770"/>
                </a:solidFill>
              </a:rPr>
              <a:t>Only Distribution Generator </a:t>
            </a:r>
          </a:p>
          <a:p>
            <a:pPr lvl="1"/>
            <a:r>
              <a:rPr lang="en-US" sz="1800" b="1" dirty="0" smtClean="0">
                <a:solidFill>
                  <a:srgbClr val="5B6770"/>
                </a:solidFill>
              </a:rPr>
              <a:t>Unregistered </a:t>
            </a:r>
            <a:r>
              <a:rPr lang="en-US" sz="1800" b="1" dirty="0">
                <a:solidFill>
                  <a:srgbClr val="5B6770"/>
                </a:solidFill>
              </a:rPr>
              <a:t>Distribution Self </a:t>
            </a:r>
            <a:r>
              <a:rPr lang="en-US" sz="1800" b="1" dirty="0" smtClean="0">
                <a:solidFill>
                  <a:srgbClr val="5B6770"/>
                </a:solidFill>
              </a:rPr>
              <a:t>Generator</a:t>
            </a:r>
            <a:r>
              <a:rPr lang="en-US" sz="2000" dirty="0" smtClean="0">
                <a:solidFill>
                  <a:srgbClr val="5B6770"/>
                </a:solidFill>
              </a:rPr>
              <a:t>* 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400" dirty="0"/>
              <a:t>	</a:t>
            </a:r>
          </a:p>
          <a:p>
            <a:r>
              <a:rPr lang="en-US" sz="2000" dirty="0" smtClean="0"/>
              <a:t>Maintain “intent” of distribution self-generator where there is no desire to be settled for unintentional export of energy:</a:t>
            </a:r>
          </a:p>
          <a:p>
            <a:pPr lvl="1"/>
            <a:r>
              <a:rPr lang="en-US" sz="1600" dirty="0">
                <a:solidFill>
                  <a:srgbClr val="5B6770"/>
                </a:solidFill>
              </a:rPr>
              <a:t>ERCOT will </a:t>
            </a:r>
            <a:r>
              <a:rPr lang="en-US" sz="1600" dirty="0" smtClean="0">
                <a:solidFill>
                  <a:srgbClr val="5B6770"/>
                </a:solidFill>
              </a:rPr>
              <a:t>only require </a:t>
            </a:r>
            <a:r>
              <a:rPr lang="en-US" sz="1600" dirty="0">
                <a:solidFill>
                  <a:srgbClr val="5B6770"/>
                </a:solidFill>
              </a:rPr>
              <a:t>mapping information for reliability similar to </a:t>
            </a:r>
            <a:r>
              <a:rPr lang="en-US" sz="1600" dirty="0" smtClean="0">
                <a:solidFill>
                  <a:srgbClr val="5B6770"/>
                </a:solidFill>
              </a:rPr>
              <a:t>SODG</a:t>
            </a:r>
            <a:endParaRPr lang="en-US" sz="1600" dirty="0" smtClean="0"/>
          </a:p>
          <a:p>
            <a:pPr lvl="1"/>
            <a:r>
              <a:rPr lang="en-US" sz="1600" dirty="0" smtClean="0"/>
              <a:t>No telemetry requirements</a:t>
            </a:r>
          </a:p>
          <a:p>
            <a:pPr lvl="1"/>
            <a:r>
              <a:rPr lang="en-US" sz="1600" dirty="0" smtClean="0"/>
              <a:t>No registration as a Resource Entity (market participant)</a:t>
            </a:r>
          </a:p>
          <a:p>
            <a:pPr lvl="1"/>
            <a:r>
              <a:rPr lang="en-US" sz="1600" dirty="0" smtClean="0"/>
              <a:t>No metering or settlement changes</a:t>
            </a:r>
          </a:p>
          <a:p>
            <a:pPr lvl="1"/>
            <a:r>
              <a:rPr lang="en-US" sz="1600" dirty="0" smtClean="0"/>
              <a:t>No QSE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90757" y="5915303"/>
            <a:ext cx="484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*note term does not exist in ERCOT protocols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776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22938"/>
          </a:xfrm>
        </p:spPr>
        <p:txBody>
          <a:bodyPr/>
          <a:lstStyle/>
          <a:p>
            <a:r>
              <a:rPr lang="en-US" dirty="0" smtClean="0"/>
              <a:t>However, by “registering”, these self-generating DGs, they aren’t really in the category of “</a:t>
            </a:r>
            <a:r>
              <a:rPr lang="en-US" i="1" dirty="0" smtClean="0"/>
              <a:t>unregistered</a:t>
            </a:r>
            <a:r>
              <a:rPr lang="en-US" dirty="0" smtClean="0"/>
              <a:t> DG”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structure for these self-generating DGs would not involve any settlements from ERCOT.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Therefore, the proposal would be to categorize these as “</a:t>
            </a:r>
            <a:r>
              <a:rPr lang="en-US" b="1" dirty="0" smtClean="0"/>
              <a:t>Non-Settled Distribution Generators</a:t>
            </a:r>
            <a:r>
              <a:rPr lang="en-US" dirty="0" smtClean="0"/>
              <a:t>”.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3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1395412"/>
            <a:ext cx="8401050" cy="40671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Proposed Revision to</a:t>
            </a:r>
            <a:r>
              <a:rPr lang="en-US" sz="2400" b="1" dirty="0" smtClean="0">
                <a:solidFill>
                  <a:schemeClr val="accent1"/>
                </a:solidFill>
              </a:rPr>
              <a:t> RTF Generation Framework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67600" y="2590800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***</a:t>
            </a:r>
            <a:endParaRPr lang="en-US" sz="1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61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22938"/>
          </a:xfrm>
        </p:spPr>
        <p:txBody>
          <a:bodyPr/>
          <a:lstStyle/>
          <a:p>
            <a:r>
              <a:rPr lang="en-US" dirty="0" smtClean="0"/>
              <a:t>ALL DG* &gt; 1 MW would be visible to ERCOT</a:t>
            </a:r>
          </a:p>
          <a:p>
            <a:pPr lvl="1"/>
            <a:r>
              <a:rPr lang="en-US" sz="2000" b="1" dirty="0">
                <a:solidFill>
                  <a:srgbClr val="5B6770"/>
                </a:solidFill>
              </a:rPr>
              <a:t>Distribution Generation Resource </a:t>
            </a:r>
            <a:r>
              <a:rPr lang="en-US" sz="2000" dirty="0">
                <a:solidFill>
                  <a:srgbClr val="5B6770"/>
                </a:solidFill>
              </a:rPr>
              <a:t>(DGR</a:t>
            </a:r>
            <a:r>
              <a:rPr lang="en-US" sz="2000" dirty="0" smtClean="0">
                <a:solidFill>
                  <a:srgbClr val="5B6770"/>
                </a:solidFill>
              </a:rPr>
              <a:t>)</a:t>
            </a:r>
          </a:p>
          <a:p>
            <a:pPr lvl="2"/>
            <a:r>
              <a:rPr lang="en-US" sz="1400" dirty="0" smtClean="0">
                <a:solidFill>
                  <a:srgbClr val="5B6770"/>
                </a:solidFill>
              </a:rPr>
              <a:t>Provide Resource Registration data </a:t>
            </a:r>
            <a:r>
              <a:rPr lang="en-US" sz="1200" dirty="0" smtClean="0">
                <a:solidFill>
                  <a:srgbClr val="5B6770"/>
                </a:solidFill>
              </a:rPr>
              <a:t>(RARF) </a:t>
            </a:r>
            <a:r>
              <a:rPr lang="en-US" sz="1400" dirty="0" smtClean="0">
                <a:solidFill>
                  <a:srgbClr val="5B6770"/>
                </a:solidFill>
              </a:rPr>
              <a:t>to model </a:t>
            </a:r>
            <a:r>
              <a:rPr lang="en-US" sz="1400" dirty="0">
                <a:solidFill>
                  <a:srgbClr val="5B6770"/>
                </a:solidFill>
              </a:rPr>
              <a:t>in ERCOT Network </a:t>
            </a:r>
            <a:r>
              <a:rPr lang="en-US" sz="1400" dirty="0" smtClean="0">
                <a:solidFill>
                  <a:srgbClr val="5B6770"/>
                </a:solidFill>
              </a:rPr>
              <a:t>Model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</a:rPr>
              <a:t>Registration as DGR </a:t>
            </a:r>
            <a:endParaRPr lang="en-US" sz="1400" dirty="0" smtClean="0">
              <a:solidFill>
                <a:srgbClr val="5B6770"/>
              </a:solidFill>
            </a:endParaRPr>
          </a:p>
          <a:p>
            <a:pPr lvl="2"/>
            <a:r>
              <a:rPr lang="en-US" sz="1600" dirty="0" smtClean="0">
                <a:solidFill>
                  <a:srgbClr val="5B6770"/>
                </a:solidFill>
              </a:rPr>
              <a:t>Registration as a Resource Entity for settlements (settled per protocols)</a:t>
            </a:r>
          </a:p>
          <a:p>
            <a:pPr lvl="1"/>
            <a:r>
              <a:rPr lang="en-US" sz="2000" b="1" dirty="0" smtClean="0">
                <a:solidFill>
                  <a:srgbClr val="5B6770"/>
                </a:solidFill>
              </a:rPr>
              <a:t>Settlement </a:t>
            </a:r>
            <a:r>
              <a:rPr lang="en-US" sz="2000" b="1" dirty="0">
                <a:solidFill>
                  <a:srgbClr val="5B6770"/>
                </a:solidFill>
              </a:rPr>
              <a:t>Only Distribution Generator </a:t>
            </a:r>
            <a:r>
              <a:rPr lang="en-US" sz="2000" dirty="0">
                <a:solidFill>
                  <a:srgbClr val="5B6770"/>
                </a:solidFill>
              </a:rPr>
              <a:t>(SODG</a:t>
            </a:r>
            <a:r>
              <a:rPr lang="en-US" sz="2000" dirty="0" smtClean="0">
                <a:solidFill>
                  <a:srgbClr val="5B6770"/>
                </a:solidFill>
              </a:rPr>
              <a:t>) </a:t>
            </a:r>
            <a:endParaRPr lang="en-US" sz="2000" dirty="0">
              <a:solidFill>
                <a:srgbClr val="5B6770"/>
              </a:solidFill>
            </a:endParaRPr>
          </a:p>
          <a:p>
            <a:pPr lvl="2"/>
            <a:r>
              <a:rPr lang="en-US" sz="1600" dirty="0" smtClean="0">
                <a:solidFill>
                  <a:srgbClr val="5B6770"/>
                </a:solidFill>
              </a:rPr>
              <a:t>Provide Resource Registration data </a:t>
            </a:r>
            <a:r>
              <a:rPr lang="en-US" sz="1200" dirty="0" smtClean="0">
                <a:solidFill>
                  <a:srgbClr val="5B6770"/>
                </a:solidFill>
              </a:rPr>
              <a:t>(RARF) </a:t>
            </a:r>
            <a:r>
              <a:rPr lang="en-US" sz="1600" dirty="0" smtClean="0">
                <a:solidFill>
                  <a:srgbClr val="5B6770"/>
                </a:solidFill>
              </a:rPr>
              <a:t>to map in </a:t>
            </a:r>
            <a:r>
              <a:rPr lang="en-US" sz="1600" dirty="0">
                <a:solidFill>
                  <a:srgbClr val="5B6770"/>
                </a:solidFill>
              </a:rPr>
              <a:t>ERCOT Network Model </a:t>
            </a:r>
            <a:endParaRPr lang="en-US" sz="1600" dirty="0" smtClean="0">
              <a:solidFill>
                <a:srgbClr val="5B6770"/>
              </a:solidFill>
            </a:endParaRPr>
          </a:p>
          <a:p>
            <a:pPr lvl="2"/>
            <a:r>
              <a:rPr lang="en-US" sz="1600" dirty="0">
                <a:solidFill>
                  <a:srgbClr val="5B6770"/>
                </a:solidFill>
              </a:rPr>
              <a:t>Registration as </a:t>
            </a:r>
            <a:r>
              <a:rPr lang="en-US" sz="1600" dirty="0" smtClean="0">
                <a:solidFill>
                  <a:srgbClr val="5B6770"/>
                </a:solidFill>
              </a:rPr>
              <a:t>SODG if they export to the </a:t>
            </a:r>
            <a:r>
              <a:rPr lang="en-US" sz="1600" dirty="0">
                <a:solidFill>
                  <a:srgbClr val="5B6770"/>
                </a:solidFill>
              </a:rPr>
              <a:t>d</a:t>
            </a:r>
            <a:r>
              <a:rPr lang="en-US" sz="1600" dirty="0" smtClean="0">
                <a:solidFill>
                  <a:srgbClr val="5B6770"/>
                </a:solidFill>
              </a:rPr>
              <a:t>istribution system.</a:t>
            </a:r>
          </a:p>
          <a:p>
            <a:pPr lvl="2"/>
            <a:r>
              <a:rPr lang="en-US" sz="1600" dirty="0" smtClean="0">
                <a:solidFill>
                  <a:srgbClr val="5B6770"/>
                </a:solidFill>
              </a:rPr>
              <a:t>Registered as a RE for settlements (settled per NPRR917)</a:t>
            </a:r>
          </a:p>
          <a:p>
            <a:pPr lvl="1"/>
            <a:r>
              <a:rPr lang="en-US" sz="2000" b="1" dirty="0" smtClean="0">
                <a:solidFill>
                  <a:srgbClr val="5B6770"/>
                </a:solidFill>
              </a:rPr>
              <a:t>Non Settled Distribution Generator </a:t>
            </a:r>
            <a:r>
              <a:rPr lang="en-US" sz="2000" dirty="0" smtClean="0">
                <a:solidFill>
                  <a:srgbClr val="5B6770"/>
                </a:solidFill>
              </a:rPr>
              <a:t>(NSDG)</a:t>
            </a:r>
            <a:endParaRPr lang="en-US" sz="2000" dirty="0">
              <a:solidFill>
                <a:srgbClr val="5B6770"/>
              </a:solidFill>
            </a:endParaRPr>
          </a:p>
          <a:p>
            <a:pPr lvl="2"/>
            <a:r>
              <a:rPr lang="en-US" sz="1600" dirty="0">
                <a:solidFill>
                  <a:srgbClr val="5B6770"/>
                </a:solidFill>
              </a:rPr>
              <a:t>Provide Resource Registration data </a:t>
            </a:r>
            <a:r>
              <a:rPr lang="en-US" sz="1200" dirty="0">
                <a:solidFill>
                  <a:srgbClr val="5B6770"/>
                </a:solidFill>
              </a:rPr>
              <a:t>(RARF) </a:t>
            </a:r>
            <a:r>
              <a:rPr lang="en-US" sz="1600" dirty="0">
                <a:solidFill>
                  <a:srgbClr val="5B6770"/>
                </a:solidFill>
              </a:rPr>
              <a:t>to map</a:t>
            </a:r>
            <a:r>
              <a:rPr lang="en-US" sz="1600" dirty="0" smtClean="0">
                <a:solidFill>
                  <a:srgbClr val="5B6770"/>
                </a:solidFill>
              </a:rPr>
              <a:t> in the ERCOT network model</a:t>
            </a:r>
          </a:p>
          <a:p>
            <a:pPr lvl="2"/>
            <a:r>
              <a:rPr lang="en-US" sz="1600" dirty="0" smtClean="0">
                <a:solidFill>
                  <a:srgbClr val="5B6770"/>
                </a:solidFill>
              </a:rPr>
              <a:t>Not registered as a RE since no exports so no settlements required.</a:t>
            </a:r>
          </a:p>
          <a:p>
            <a:pPr lvl="2"/>
            <a:endParaRPr lang="en-US" sz="1600" dirty="0">
              <a:solidFill>
                <a:srgbClr val="5B6770"/>
              </a:solidFill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146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458</Words>
  <Application>Microsoft Office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Status of NPRR RTF- 5 for DG</vt:lpstr>
      <vt:lpstr>Current Generation Framework</vt:lpstr>
      <vt:lpstr>Observations about DG*</vt:lpstr>
      <vt:lpstr>DG Visibility to ERCOT</vt:lpstr>
      <vt:lpstr>Proposal</vt:lpstr>
      <vt:lpstr>Language</vt:lpstr>
      <vt:lpstr>Proposed Revision to RTF Generation Framework</vt:lpstr>
      <vt:lpstr>Proposal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58</cp:revision>
  <cp:lastPrinted>2016-01-21T20:53:15Z</cp:lastPrinted>
  <dcterms:created xsi:type="dcterms:W3CDTF">2016-01-21T15:20:31Z</dcterms:created>
  <dcterms:modified xsi:type="dcterms:W3CDTF">2020-04-14T20:57:10Z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