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44" r:id="rId10"/>
    <p:sldId id="334" r:id="rId11"/>
    <p:sldId id="342" r:id="rId12"/>
    <p:sldId id="338" r:id="rId13"/>
    <p:sldId id="29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17" d="100"/>
          <a:sy n="117" d="100"/>
        </p:scale>
        <p:origin x="51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0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April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16,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Planned </a:t>
            </a:r>
            <a:r>
              <a:rPr lang="en-US" sz="1800" dirty="0"/>
              <a:t>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2020/2021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802821"/>
            <a:ext cx="8949560" cy="5216979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April </a:t>
            </a:r>
            <a:r>
              <a:rPr lang="en-US" sz="1800" dirty="0"/>
              <a:t>Release – </a:t>
            </a:r>
            <a:r>
              <a:rPr lang="en-US" sz="1800" dirty="0" smtClean="0"/>
              <a:t>R2 </a:t>
            </a:r>
            <a:r>
              <a:rPr lang="en-US" sz="1800" dirty="0"/>
              <a:t>– </a:t>
            </a:r>
            <a:r>
              <a:rPr lang="en-US" sz="1800" dirty="0" smtClean="0"/>
              <a:t>3/31/2020 </a:t>
            </a:r>
            <a:r>
              <a:rPr lang="en-US" sz="1800" dirty="0"/>
              <a:t>– </a:t>
            </a:r>
            <a:r>
              <a:rPr lang="en-US" sz="1800" dirty="0" smtClean="0"/>
              <a:t>4/2/2020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NPRR928 </a:t>
            </a:r>
            <a:r>
              <a:rPr lang="en-US" sz="1400" dirty="0"/>
              <a:t>– Cybersecurity Incident Notification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NPRR929 </a:t>
            </a:r>
            <a:r>
              <a:rPr lang="en-US" sz="1400" dirty="0"/>
              <a:t>– PTP Obligations with Links to an Option DAM Award </a:t>
            </a:r>
            <a:r>
              <a:rPr lang="en-US" sz="1400" dirty="0" smtClean="0"/>
              <a:t>Eligibility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NPRR978 – Alignment with Amendments to PUCT Substantive Rule </a:t>
            </a:r>
            <a:r>
              <a:rPr lang="en-US" sz="1400" dirty="0" smtClean="0"/>
              <a:t>25.505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Partial Implementation – </a:t>
            </a:r>
            <a:r>
              <a:rPr lang="en-US" sz="1400" u="sng" dirty="0" smtClean="0"/>
              <a:t>Decommission the following reports</a:t>
            </a:r>
            <a:r>
              <a:rPr lang="en-US" sz="1400" dirty="0" smtClean="0"/>
              <a:t>:</a:t>
            </a:r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36 Month Resource Capacity </a:t>
            </a:r>
            <a:r>
              <a:rPr lang="en-US" sz="1400" dirty="0" smtClean="0"/>
              <a:t>Report  (</a:t>
            </a:r>
            <a:r>
              <a:rPr lang="en-US" sz="1200" dirty="0" smtClean="0"/>
              <a:t>EMIL </a:t>
            </a:r>
            <a:r>
              <a:rPr lang="en-US" sz="1200" dirty="0"/>
              <a:t>ID:  NP3-775-M, Report Type ID:  </a:t>
            </a:r>
            <a:r>
              <a:rPr lang="en-US" sz="1200" dirty="0" smtClean="0"/>
              <a:t>11481)</a:t>
            </a:r>
            <a:endParaRPr lang="en-US" sz="1200" dirty="0" smtClean="0"/>
          </a:p>
          <a:p>
            <a:pPr lvl="3">
              <a:tabLst>
                <a:tab pos="2176463" algn="l"/>
                <a:tab pos="7199313" algn="l"/>
              </a:tabLst>
            </a:pPr>
            <a:r>
              <a:rPr lang="en-US" sz="1400" dirty="0"/>
              <a:t>Projected Transmission Constraints for Medium Term </a:t>
            </a:r>
            <a:r>
              <a:rPr lang="en-US" sz="1400" dirty="0" smtClean="0"/>
              <a:t>PASA  (</a:t>
            </a:r>
            <a:r>
              <a:rPr lang="en-US" sz="1200" dirty="0" smtClean="0"/>
              <a:t>EMIL: NP3-776-M</a:t>
            </a:r>
            <a:r>
              <a:rPr lang="en-US" sz="1200" dirty="0"/>
              <a:t>, </a:t>
            </a:r>
            <a:r>
              <a:rPr lang="en-US" sz="1200" dirty="0" err="1" smtClean="0"/>
              <a:t>Rpt</a:t>
            </a:r>
            <a:r>
              <a:rPr lang="en-US" sz="1200" dirty="0" smtClean="0"/>
              <a:t> </a:t>
            </a:r>
            <a:r>
              <a:rPr lang="en-US" sz="1200" dirty="0"/>
              <a:t>ID: </a:t>
            </a:r>
            <a:r>
              <a:rPr lang="en-US" sz="1200" dirty="0" smtClean="0"/>
              <a:t>13041)</a:t>
            </a:r>
            <a:endParaRPr lang="en-US" sz="12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NPRR988 – </a:t>
            </a:r>
            <a:r>
              <a:rPr lang="en-US" sz="1350" dirty="0"/>
              <a:t>Correction to Conditions for DAM Award Eligibility for PTP Obligations </a:t>
            </a:r>
            <a:r>
              <a:rPr lang="en-US" sz="1350" dirty="0" smtClean="0"/>
              <a:t>w/Links </a:t>
            </a:r>
            <a:r>
              <a:rPr lang="en-US" sz="1350" dirty="0"/>
              <a:t>to an </a:t>
            </a:r>
            <a:r>
              <a:rPr lang="en-US" sz="1350" dirty="0" smtClean="0"/>
              <a:t>Option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SCR802 </a:t>
            </a:r>
            <a:r>
              <a:rPr lang="en-US" sz="1400" dirty="0"/>
              <a:t>– Enhance Communications of System Inertia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May Release </a:t>
            </a:r>
            <a:r>
              <a:rPr lang="en-US" sz="1800" dirty="0"/>
              <a:t>– </a:t>
            </a:r>
            <a:r>
              <a:rPr lang="en-US" sz="1800" dirty="0" smtClean="0"/>
              <a:t>R3 </a:t>
            </a:r>
            <a:r>
              <a:rPr lang="en-US" sz="1800" dirty="0"/>
              <a:t>– </a:t>
            </a:r>
            <a:r>
              <a:rPr lang="en-US" sz="1800" dirty="0" smtClean="0"/>
              <a:t>5/26/2020 </a:t>
            </a:r>
            <a:r>
              <a:rPr lang="en-US" sz="1800" dirty="0"/>
              <a:t>– 5</a:t>
            </a:r>
            <a:r>
              <a:rPr lang="en-US" sz="1800" dirty="0" smtClean="0"/>
              <a:t>/28/2020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In Flight</a:t>
            </a:r>
            <a:endParaRPr lang="en-US" sz="16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NPRR856 </a:t>
            </a:r>
            <a:r>
              <a:rPr lang="en-US" sz="1400" dirty="0"/>
              <a:t>– </a:t>
            </a:r>
            <a:r>
              <a:rPr lang="en-US" sz="1400" dirty="0"/>
              <a:t>Treatment of OFFQS Status in Day-Ahead Make Whole and RUC Settlements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NPRR884 </a:t>
            </a:r>
            <a:r>
              <a:rPr lang="en-US" sz="1400" dirty="0"/>
              <a:t>– </a:t>
            </a:r>
            <a:r>
              <a:rPr lang="en-US" sz="1400" dirty="0" smtClean="0"/>
              <a:t>Adj. </a:t>
            </a:r>
            <a:r>
              <a:rPr lang="en-US" sz="1400" dirty="0"/>
              <a:t>to Pricing </a:t>
            </a:r>
            <a:r>
              <a:rPr lang="en-US" sz="1400" dirty="0" smtClean="0"/>
              <a:t>and Settlement </a:t>
            </a:r>
            <a:r>
              <a:rPr lang="en-US" sz="1400" dirty="0"/>
              <a:t>for </a:t>
            </a:r>
            <a:r>
              <a:rPr lang="en-US" sz="1400" dirty="0" smtClean="0"/>
              <a:t>RUCs </a:t>
            </a:r>
            <a:r>
              <a:rPr lang="en-US" sz="1400" dirty="0"/>
              <a:t>of On-Line Combined Cycle </a:t>
            </a:r>
            <a:r>
              <a:rPr lang="en-US" sz="1400" dirty="0" smtClean="0"/>
              <a:t>Gen. </a:t>
            </a:r>
            <a:r>
              <a:rPr lang="en-US" sz="1400" dirty="0"/>
              <a:t>Resources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OBDRR006 – Alignment of ORDC OBD with NPRR884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SCR803 </a:t>
            </a:r>
            <a:r>
              <a:rPr lang="en-US" sz="1400" dirty="0"/>
              <a:t>– </a:t>
            </a:r>
            <a:r>
              <a:rPr lang="en-US" sz="1400" dirty="0"/>
              <a:t>Enhance Wind Integration Report </a:t>
            </a:r>
            <a:r>
              <a:rPr lang="en-US" sz="1400" dirty="0" smtClean="0"/>
              <a:t>&amp; Create </a:t>
            </a:r>
            <a:r>
              <a:rPr lang="en-US" sz="1400" dirty="0"/>
              <a:t>Solar Integration Report and Solar Dashboard</a:t>
            </a:r>
            <a:endParaRPr lang="en-US" sz="1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CMM Release 2a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NPRR887 </a:t>
            </a:r>
            <a:r>
              <a:rPr lang="en-US" sz="1400" dirty="0"/>
              <a:t>– </a:t>
            </a:r>
            <a:r>
              <a:rPr lang="en-US" sz="1400" dirty="0"/>
              <a:t>Monthly Posting of Default Uplift Exposure Information</a:t>
            </a:r>
            <a:endParaRPr lang="en-US" sz="14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NPRR907 </a:t>
            </a:r>
            <a:r>
              <a:rPr lang="en-US" sz="1400" dirty="0"/>
              <a:t>– </a:t>
            </a:r>
            <a:r>
              <a:rPr lang="en-US" sz="1400" dirty="0"/>
              <a:t>Revise Definition of M1a to Reflect Actual Calendar Days</a:t>
            </a:r>
            <a:endParaRPr lang="en-US" sz="14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400" dirty="0" smtClean="0"/>
              <a:t>NPRR985 </a:t>
            </a:r>
            <a:r>
              <a:rPr lang="en-US" sz="1400" dirty="0"/>
              <a:t>– </a:t>
            </a:r>
            <a:r>
              <a:rPr lang="en-US" sz="1400" dirty="0"/>
              <a:t>Modify Forward Adjustment Factors to Include Pricing for the Current Operating </a:t>
            </a:r>
            <a:r>
              <a:rPr lang="en-US" sz="1400" dirty="0" smtClean="0"/>
              <a:t>Day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695295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5/28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Ph1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testing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NPRR857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NPRR963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14345" y="1356091"/>
            <a:ext cx="37054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498352"/>
            <a:ext cx="2485392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NPRR863 Ph1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FFR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NPRR863 </a:t>
            </a:r>
            <a:r>
              <a:rPr lang="en-US" sz="800" b="0" kern="0" dirty="0" smtClean="0"/>
              <a:t>Ph2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ECRS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All changes except Section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Section 4.2.3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Add capability</a:t>
            </a:r>
            <a:endParaRPr lang="en-US" sz="800" b="0" kern="0" dirty="0"/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81276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784680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16493" y="1360066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2861364"/>
            <a:ext cx="143560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7466499" y="1731789"/>
            <a:ext cx="1512475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Future Year Go-Live Targets</a:t>
            </a:r>
            <a:endParaRPr lang="en-US" sz="1200" b="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467600" y="216957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2021</a:t>
            </a:r>
            <a:endParaRPr lang="en-US" sz="1200" b="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66500"/>
            <a:ext cx="37054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  <a:r>
              <a:rPr lang="en-US" sz="8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dirty="0" smtClean="0">
                <a:solidFill>
                  <a:srgbClr val="000000"/>
                </a:solidFill>
              </a:rPr>
              <a:t>I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i="1" kern="0" noProof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72000" y="2938252"/>
            <a:ext cx="1444752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Off-Cycle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P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84983" y="328483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01523"/>
              </p:ext>
            </p:extLst>
          </p:nvPr>
        </p:nvGraphicFramePr>
        <p:xfrm>
          <a:off x="176358" y="5032090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1189888"/>
                <a:gridCol w="1828800"/>
                <a:gridCol w="48689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NPRR904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800" b="0" strike="sng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OBDRR009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NPRR879, NPRR918, NRR935(b), NPRR939, PGRR066, </a:t>
                      </a:r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SCR800, </a:t>
                      </a:r>
                      <a:r>
                        <a:rPr lang="en-US" sz="800" b="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SCR806</a:t>
                      </a:r>
                      <a:endParaRPr lang="en-US" sz="800" b="0" strike="sng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711500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472265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4571336" y="227335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August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216339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October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147323" y="3717679"/>
            <a:ext cx="2144925" cy="43858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Q3  RIOO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dirty="0" smtClean="0"/>
              <a:t>RARF Go-Live for View/Update</a:t>
            </a:r>
            <a:endParaRPr lang="en-US" sz="10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18908" y="1918158"/>
            <a:ext cx="518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6010129" y="4121699"/>
            <a:ext cx="145365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2022</a:t>
            </a:r>
            <a:endParaRPr lang="en-US" sz="1200" b="0" kern="0" dirty="0"/>
          </a:p>
        </p:txBody>
      </p:sp>
      <p:sp>
        <p:nvSpPr>
          <p:cNvPr id="60" name="TextBox 59"/>
          <p:cNvSpPr txBox="1"/>
          <p:nvPr/>
        </p:nvSpPr>
        <p:spPr>
          <a:xfrm>
            <a:off x="7164760" y="4406888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94315"/>
              </p:ext>
            </p:extLst>
          </p:nvPr>
        </p:nvGraphicFramePr>
        <p:xfrm>
          <a:off x="76200" y="1127640"/>
          <a:ext cx="8991599" cy="3688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CRR Account Holder Limits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Engie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NPRR977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Create MIS Posting for RUC Cancellations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SCR799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</a:t>
                      </a:r>
                      <a:r>
                        <a:rPr lang="en-US" sz="11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(SOTE)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NPRR904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Revisions to Real-Time On-Line Reliability Deployment Price Adder for ERCOT-Directed Actions Related to DC Ties and to Correct Design Flaws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Rainbow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OBDRR009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ORDC OBD Revisions for ERCOT-Directed Actions Related to DC Ties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Rainbow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SCR800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Addition of DC Tie Ramp to GTBD Calculation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SCR806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Adding QSE and DME Information to Disclosure Reports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NPRR978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Alignment with Amendments to PUCT Substantive Rule 25.505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$65k-$95k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599" y="5181408"/>
            <a:ext cx="8686800" cy="990792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i="1" dirty="0" smtClean="0"/>
              <a:t>Note: Target Start Dates are subject to change.  </a:t>
            </a:r>
          </a:p>
          <a:p>
            <a:pPr marL="0" indent="0" algn="ctr">
              <a:buNone/>
            </a:pPr>
            <a:r>
              <a:rPr lang="en-US" sz="2000" i="1" dirty="0" smtClean="0"/>
              <a:t>Based on recent developments, ERCOT is evaluating project capacity.</a:t>
            </a: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3" y="809142"/>
            <a:ext cx="8993152" cy="508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86800" cy="1981200"/>
          </a:xfrm>
        </p:spPr>
        <p:txBody>
          <a:bodyPr/>
          <a:lstStyle/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6991"/>
              </p:ext>
            </p:extLst>
          </p:nvPr>
        </p:nvGraphicFramePr>
        <p:xfrm>
          <a:off x="1219200" y="29718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2021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</a:t>
                      </a:r>
                      <a:r>
                        <a:rPr lang="en-US" i="1" dirty="0" smtClean="0"/>
                        <a:t>0.68M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2.90M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$1.65M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0.57M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$0.98M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0.53M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$1.37M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3279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8229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5560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6232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</a:t>
            </a:r>
            <a:r>
              <a:rPr lang="en-US" sz="1200" dirty="0"/>
              <a:t>3</a:t>
            </a:r>
            <a:r>
              <a:rPr lang="en-US" sz="1200" dirty="0" smtClean="0"/>
              <a:t>/31/2020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04041"/>
              </p:ext>
            </p:extLst>
          </p:nvPr>
        </p:nvGraphicFramePr>
        <p:xfrm>
          <a:off x="228600" y="1232411"/>
          <a:ext cx="8686799" cy="128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64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NPRR975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Forecast Model Transparency</a:t>
                      </a:r>
                      <a:endParaRPr lang="en-US" sz="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2020 list and work into plan without disrupting in-flight projects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909045"/>
              </p:ext>
            </p:extLst>
          </p:nvPr>
        </p:nvGraphicFramePr>
        <p:xfrm>
          <a:off x="4729051" y="94095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552853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3000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260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45493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172532</TotalTime>
  <Words>815</Words>
  <Application>Microsoft Office PowerPoint</Application>
  <PresentationFormat>On-screen Show (4:3)</PresentationFormat>
  <Paragraphs>416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Approved Revision Requests “Not Started” – Planned to Start in Future Months</vt:lpstr>
      <vt:lpstr>2020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1931</cp:revision>
  <cp:lastPrinted>2020-02-05T17:47:59Z</cp:lastPrinted>
  <dcterms:created xsi:type="dcterms:W3CDTF">2016-01-21T15:20:31Z</dcterms:created>
  <dcterms:modified xsi:type="dcterms:W3CDTF">2020-04-15T16:52:34Z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