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298" r:id="rId11"/>
    <p:sldId id="305" r:id="rId12"/>
    <p:sldId id="314" r:id="rId13"/>
    <p:sldId id="295" r:id="rId14"/>
    <p:sldId id="261" r:id="rId15"/>
    <p:sldId id="328" r:id="rId16"/>
    <p:sldId id="329" r:id="rId17"/>
    <p:sldId id="327" r:id="rId18"/>
    <p:sldId id="324" r:id="rId19"/>
    <p:sldId id="325" r:id="rId20"/>
    <p:sldId id="326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132" d="100"/>
          <a:sy n="132" d="100"/>
        </p:scale>
        <p:origin x="78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April 15,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345010"/>
            <a:ext cx="7429500" cy="17526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66700" y="5867400"/>
            <a:ext cx="83439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Note: </a:t>
            </a:r>
            <a:r>
              <a:rPr lang="en-US" sz="1100" dirty="0" smtClean="0"/>
              <a:t>Excess </a:t>
            </a:r>
            <a:r>
              <a:rPr lang="en-US" sz="1100" dirty="0"/>
              <a:t>collateral doesn’t include Unsecured Credit </a:t>
            </a:r>
            <a:r>
              <a:rPr lang="en-US" sz="1100" dirty="0" smtClean="0"/>
              <a:t>Limit and is defined as Collateral in excess of TPE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25" y="1066800"/>
            <a:ext cx="7448550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90600"/>
            <a:ext cx="83820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571" y="947539"/>
            <a:ext cx="800100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990600"/>
            <a:ext cx="8324850" cy="386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136" y="990600"/>
            <a:ext cx="8362950" cy="3686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Feb</a:t>
            </a:r>
            <a:r>
              <a:rPr lang="en-US" sz="1800" dirty="0" smtClean="0">
                <a:cs typeface="Times New Roman" panose="02020603050405020304" pitchFamily="18" charset="0"/>
              </a:rPr>
              <a:t> 2020-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Mar 2020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$ 406.6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to $ 459.5 million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higher Real-Time and Day- Ahead Settlement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oint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P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rices in March compared to February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slightly decreased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$ 1,264.1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$1,226.9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increase in TPE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of active Counter-Parties remained flat 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&amp; Day-Ahead Daily Average Settlement Point Prices for HB_NORTH </a:t>
            </a:r>
            <a:br>
              <a:rPr lang="en-US" sz="1600" dirty="0" smtClean="0">
                <a:cs typeface="Times New Roman" panose="02020603050405020304" pitchFamily="18" charset="0"/>
              </a:rPr>
            </a:br>
            <a:r>
              <a:rPr lang="en-US" sz="1600" dirty="0">
                <a:cs typeface="Times New Roman" panose="02020603050405020304" pitchFamily="18" charset="0"/>
              </a:rPr>
              <a:t>Feb 2020– </a:t>
            </a:r>
            <a:r>
              <a:rPr lang="en-US" sz="1600" dirty="0" smtClean="0">
                <a:cs typeface="Times New Roman" panose="02020603050405020304" pitchFamily="18" charset="0"/>
              </a:rPr>
              <a:t>Mar 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1143000"/>
            <a:ext cx="6907367" cy="3609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Feb </a:t>
            </a:r>
            <a:r>
              <a:rPr lang="en-US" sz="1800" dirty="0">
                <a:cs typeface="Times New Roman" panose="02020603050405020304" pitchFamily="18" charset="0"/>
              </a:rPr>
              <a:t>2019- </a:t>
            </a:r>
            <a:r>
              <a:rPr lang="en-US" sz="1800" dirty="0" smtClean="0">
                <a:cs typeface="Times New Roman" panose="02020603050405020304" pitchFamily="18" charset="0"/>
              </a:rPr>
              <a:t>Feb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182" y="1066800"/>
            <a:ext cx="8550018" cy="3389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</a:t>
            </a:r>
            <a:r>
              <a:rPr lang="en-US" sz="1800" dirty="0">
                <a:cs typeface="Times New Roman" panose="02020603050405020304" pitchFamily="18" charset="0"/>
              </a:rPr>
              <a:t>Feb </a:t>
            </a:r>
            <a:r>
              <a:rPr lang="en-US" sz="1800" dirty="0" smtClean="0">
                <a:cs typeface="Times New Roman" panose="02020603050405020304" pitchFamily="18" charset="0"/>
              </a:rPr>
              <a:t>2020- Mar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295400"/>
            <a:ext cx="6736664" cy="3432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386682"/>
            <a:ext cx="8533946" cy="354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Feb 2020- Mar </a:t>
            </a:r>
            <a:r>
              <a:rPr lang="en-US" sz="1800" dirty="0">
                <a:cs typeface="Times New Roman" panose="02020603050405020304" pitchFamily="18" charset="0"/>
              </a:rPr>
              <a:t>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386682"/>
            <a:ext cx="7086600" cy="3718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Mar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907" y="1447800"/>
            <a:ext cx="7224386" cy="334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87474</TotalTime>
  <Words>292</Words>
  <Application>Microsoft Office PowerPoint</Application>
  <PresentationFormat>On-screen Show (4:3)</PresentationFormat>
  <Paragraphs>62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Feb 2020- Mar 2020</vt:lpstr>
      <vt:lpstr>TPE/Real-Time &amp; Day-Ahead Daily Average Settlement Point Prices for HB_NORTH  Feb 2020– Mar 2020</vt:lpstr>
      <vt:lpstr>TPE and Forward Adjustment Factors Feb 2019- Feb 2020</vt:lpstr>
      <vt:lpstr>Settlement Invoice Charges/TPE Feb 2020- Mar 2020</vt:lpstr>
      <vt:lpstr>Available Credit by Type Compared to Total Potential Exposure (TPE)</vt:lpstr>
      <vt:lpstr>Discretionary Collateral Feb 2020- Mar 2020</vt:lpstr>
      <vt:lpstr>TPE and Discretionary Collateral by Market Segment- Mar 2020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548</cp:revision>
  <cp:lastPrinted>2019-06-18T19:02:16Z</cp:lastPrinted>
  <dcterms:created xsi:type="dcterms:W3CDTF">2016-01-21T15:20:31Z</dcterms:created>
  <dcterms:modified xsi:type="dcterms:W3CDTF">2020-04-15T01:21:02Z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