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260" r:id="rId7"/>
    <p:sldId id="330" r:id="rId8"/>
    <p:sldId id="338" r:id="rId9"/>
    <p:sldId id="337" r:id="rId10"/>
    <p:sldId id="298" r:id="rId11"/>
    <p:sldId id="305" r:id="rId12"/>
    <p:sldId id="314" r:id="rId13"/>
    <p:sldId id="295" r:id="rId14"/>
    <p:sldId id="261" r:id="rId15"/>
    <p:sldId id="328" r:id="rId16"/>
    <p:sldId id="329" r:id="rId17"/>
    <p:sldId id="327" r:id="rId18"/>
    <p:sldId id="324" r:id="rId19"/>
    <p:sldId id="325" r:id="rId20"/>
    <p:sldId id="326" r:id="rId21"/>
    <p:sldId id="322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2" d="100"/>
          <a:sy n="132" d="100"/>
        </p:scale>
        <p:origin x="78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April 15, 2020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</a:t>
            </a:r>
            <a:r>
              <a:rPr lang="en-US" sz="1800" dirty="0" smtClean="0"/>
              <a:t>Market Segment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345010"/>
            <a:ext cx="7429500" cy="1752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6700" y="5867400"/>
            <a:ext cx="83439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Note: </a:t>
            </a:r>
            <a:r>
              <a:rPr lang="en-US" sz="1100" dirty="0" smtClean="0"/>
              <a:t>Excess </a:t>
            </a:r>
            <a:r>
              <a:rPr lang="en-US" sz="1100" dirty="0"/>
              <a:t>collateral doesn’t include Unsecured Credit </a:t>
            </a:r>
            <a:r>
              <a:rPr lang="en-US" sz="1100" dirty="0" smtClean="0"/>
              <a:t>Limit and is defined as Collateral in excess of TPE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Rating Group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825" y="1066800"/>
            <a:ext cx="7448550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90600"/>
            <a:ext cx="838200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</a:t>
            </a:r>
            <a:r>
              <a:rPr lang="en-US" sz="1800" dirty="0" smtClean="0"/>
              <a:t>Excess Collateral </a:t>
            </a:r>
            <a:r>
              <a:rPr lang="en-US" sz="1800" dirty="0"/>
              <a:t>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571" y="947539"/>
            <a:ext cx="80010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Quintile </a:t>
            </a:r>
            <a:r>
              <a:rPr lang="en-US" sz="1800" dirty="0"/>
              <a:t>Distribution of Excess Collateral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90600"/>
            <a:ext cx="8324850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32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</a:t>
            </a:r>
            <a:r>
              <a:rPr lang="en-US" sz="1800" dirty="0"/>
              <a:t>Quintile Distribution of Average TPE by Rating and Category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136" y="990600"/>
            <a:ext cx="8362950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88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Feb</a:t>
            </a:r>
            <a:r>
              <a:rPr lang="en-US" sz="1800" dirty="0" smtClean="0">
                <a:cs typeface="Times New Roman" panose="02020603050405020304" pitchFamily="18" charset="0"/>
              </a:rPr>
              <a:t> 2020- 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Mar 2020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increased from 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$ 406.6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million to $ 459.5 million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TPE increased mainly due to higher Real-Time and Day- Ahead Settlement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P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oint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P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rices in March compared to February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slightly decreased from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$ 1,264.1 million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$1,226.9 million 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decrease in Discretionary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ollateral is largely due to increase in TPE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Number of active Counter-Parties remained flat 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TPE/Real-Time &amp; Day-Ahead Daily Average Settlement Point Prices for HB_NORTH </a:t>
            </a:r>
            <a:br>
              <a:rPr lang="en-US" sz="1600" dirty="0" smtClean="0">
                <a:cs typeface="Times New Roman" panose="02020603050405020304" pitchFamily="18" charset="0"/>
              </a:rPr>
            </a:br>
            <a:r>
              <a:rPr lang="en-US" sz="1600" dirty="0">
                <a:cs typeface="Times New Roman" panose="02020603050405020304" pitchFamily="18" charset="0"/>
              </a:rPr>
              <a:t>Feb 2020– </a:t>
            </a:r>
            <a:r>
              <a:rPr lang="en-US" sz="1600" dirty="0" smtClean="0">
                <a:cs typeface="Times New Roman" panose="02020603050405020304" pitchFamily="18" charset="0"/>
              </a:rPr>
              <a:t>Mar 2020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143000"/>
            <a:ext cx="6907367" cy="360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Forward Adjustment Factors Feb </a:t>
            </a:r>
            <a:r>
              <a:rPr lang="en-US" sz="1800" dirty="0">
                <a:cs typeface="Times New Roman" panose="02020603050405020304" pitchFamily="18" charset="0"/>
              </a:rPr>
              <a:t>2019- </a:t>
            </a:r>
            <a:r>
              <a:rPr lang="en-US" sz="1800" dirty="0" smtClean="0">
                <a:cs typeface="Times New Roman" panose="02020603050405020304" pitchFamily="18" charset="0"/>
              </a:rPr>
              <a:t>Feb </a:t>
            </a:r>
            <a:r>
              <a:rPr lang="en-US" sz="1800" dirty="0">
                <a:cs typeface="Times New Roman" panose="02020603050405020304" pitchFamily="18" charset="0"/>
              </a:rPr>
              <a:t>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182" y="1066800"/>
            <a:ext cx="8550018" cy="338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Settlement Invoice Charges/TPE </a:t>
            </a:r>
            <a:r>
              <a:rPr lang="en-US" sz="1800" dirty="0">
                <a:cs typeface="Times New Roman" panose="02020603050405020304" pitchFamily="18" charset="0"/>
              </a:rPr>
              <a:t>Feb </a:t>
            </a:r>
            <a:r>
              <a:rPr lang="en-US" sz="1800" dirty="0" smtClean="0">
                <a:cs typeface="Times New Roman" panose="02020603050405020304" pitchFamily="18" charset="0"/>
              </a:rPr>
              <a:t>2020- Mar </a:t>
            </a:r>
            <a:r>
              <a:rPr lang="en-US" sz="1800" dirty="0">
                <a:cs typeface="Times New Roman" panose="02020603050405020304" pitchFamily="18" charset="0"/>
              </a:rPr>
              <a:t>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295400"/>
            <a:ext cx="6736664" cy="343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Available Credit by Type Compared to Total Potential Exposure (TPE)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0054" y="5715000"/>
            <a:ext cx="8334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*Numbers are as of month end except for Max TPE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386682"/>
            <a:ext cx="8533946" cy="354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Feb 2020- Mar </a:t>
            </a:r>
            <a:r>
              <a:rPr lang="en-US" sz="1800" dirty="0">
                <a:cs typeface="Times New Roman" panose="02020603050405020304" pitchFamily="18" charset="0"/>
              </a:rPr>
              <a:t>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6486" y="806105"/>
            <a:ext cx="8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At a Counter-Party level, no unusual changes were noted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715000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Discretionary </a:t>
            </a:r>
            <a:r>
              <a:rPr lang="en-US" sz="1400" dirty="0"/>
              <a:t>c</a:t>
            </a:r>
            <a:r>
              <a:rPr lang="en-US" sz="1400" dirty="0" smtClean="0"/>
              <a:t>ollateral doesn’t include Unsecured Credit Limit or parent guarantees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386682"/>
            <a:ext cx="7086600" cy="371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Discretionary Collateral by Market Segment- Mar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 and Generation entities accounted for the largest portion of </a:t>
            </a:r>
            <a:r>
              <a:rPr lang="en-US" sz="1400" dirty="0"/>
              <a:t>d</a:t>
            </a:r>
            <a:r>
              <a:rPr lang="en-US" sz="1400" dirty="0" smtClean="0"/>
              <a:t>iscretionary collateral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907" y="1447800"/>
            <a:ext cx="7224386" cy="334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87474</TotalTime>
  <Words>292</Words>
  <Application>Microsoft Office PowerPoint</Application>
  <PresentationFormat>On-screen Show (4:3)</PresentationFormat>
  <Paragraphs>62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Monthly Highlights Feb 2020- Mar 2020</vt:lpstr>
      <vt:lpstr>TPE/Real-Time &amp; Day-Ahead Daily Average Settlement Point Prices for HB_NORTH  Feb 2020– Mar 2020</vt:lpstr>
      <vt:lpstr>TPE and Forward Adjustment Factors Feb 2019- Feb 2020</vt:lpstr>
      <vt:lpstr>Settlement Invoice Charges/TPE Feb 2020- Mar 2020</vt:lpstr>
      <vt:lpstr>Available Credit by Type Compared to Total Potential Exposure (TPE)</vt:lpstr>
      <vt:lpstr>Discretionary Collateral Feb 2020- Mar 2020</vt:lpstr>
      <vt:lpstr>TPE and Discretionary Collateral by Market Segment- Mar 2020</vt:lpstr>
      <vt:lpstr>PowerPoint Presentation</vt:lpstr>
      <vt:lpstr>Summary of Distribution by Market Segment</vt:lpstr>
      <vt:lpstr>Summary of Distribution by Rating Group </vt:lpstr>
      <vt:lpstr>Distribution of TPE by Rating and Category</vt:lpstr>
      <vt:lpstr>Distribution of Excess Collateral by Rating and Category</vt:lpstr>
      <vt:lpstr>Bottom Quintile Distribution of Excess Collateral by Rating and Category</vt:lpstr>
      <vt:lpstr>Bottom Quintile Distribution of Average TPE by Rating and Category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548</cp:revision>
  <cp:lastPrinted>2019-06-18T19:02:16Z</cp:lastPrinted>
  <dcterms:created xsi:type="dcterms:W3CDTF">2016-01-21T15:20:31Z</dcterms:created>
  <dcterms:modified xsi:type="dcterms:W3CDTF">2020-04-15T01:21:02Z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