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34" r:id="rId11"/>
    <p:sldId id="342" r:id="rId12"/>
    <p:sldId id="338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7" d="100"/>
          <a:sy n="117" d="100"/>
        </p:scale>
        <p:origin x="51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April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April </a:t>
            </a:r>
            <a:r>
              <a:rPr lang="en-US" dirty="0" smtClean="0"/>
              <a:t>16, </a:t>
            </a:r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2020/2021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802821"/>
            <a:ext cx="8949560" cy="5216979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April </a:t>
            </a:r>
            <a:r>
              <a:rPr lang="en-US" sz="1800" dirty="0"/>
              <a:t>Release – </a:t>
            </a:r>
            <a:r>
              <a:rPr lang="en-US" sz="1800" dirty="0" smtClean="0"/>
              <a:t>R2 </a:t>
            </a:r>
            <a:r>
              <a:rPr lang="en-US" sz="1800" dirty="0"/>
              <a:t>– </a:t>
            </a:r>
            <a:r>
              <a:rPr lang="en-US" sz="1800" dirty="0" smtClean="0"/>
              <a:t>3/31/2020 </a:t>
            </a:r>
            <a:r>
              <a:rPr lang="en-US" sz="1800" dirty="0"/>
              <a:t>– </a:t>
            </a:r>
            <a:r>
              <a:rPr lang="en-US" sz="1800" dirty="0" smtClean="0"/>
              <a:t>4/2/2020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NPRR928 </a:t>
            </a:r>
            <a:r>
              <a:rPr lang="en-US" sz="1400" dirty="0"/>
              <a:t>– Cybersecurity Incident Notification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NPRR929 </a:t>
            </a:r>
            <a:r>
              <a:rPr lang="en-US" sz="1400" dirty="0"/>
              <a:t>– PTP Obligations with Links to an Option DAM Award </a:t>
            </a:r>
            <a:r>
              <a:rPr lang="en-US" sz="1400" dirty="0" smtClean="0"/>
              <a:t>Eligibility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NPRR978 – Alignment with Amendments to PUCT Substantive Rule </a:t>
            </a:r>
            <a:r>
              <a:rPr lang="en-US" sz="1400" dirty="0" smtClean="0"/>
              <a:t>25.505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Partial Implementation – </a:t>
            </a:r>
            <a:r>
              <a:rPr lang="en-US" sz="1400" u="sng" dirty="0" smtClean="0"/>
              <a:t>Decommission the following reports</a:t>
            </a:r>
            <a:r>
              <a:rPr lang="en-US" sz="1400" dirty="0" smtClean="0"/>
              <a:t>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36 Month Resource Capacity </a:t>
            </a:r>
            <a:r>
              <a:rPr lang="en-US" sz="1400" dirty="0" smtClean="0"/>
              <a:t>Report  (</a:t>
            </a:r>
            <a:r>
              <a:rPr lang="en-US" sz="1200" dirty="0" smtClean="0"/>
              <a:t>EMIL </a:t>
            </a:r>
            <a:r>
              <a:rPr lang="en-US" sz="1200" dirty="0"/>
              <a:t>ID:  NP3-775-M, Report Type ID:  </a:t>
            </a:r>
            <a:r>
              <a:rPr lang="en-US" sz="1200" dirty="0" smtClean="0"/>
              <a:t>11481)</a:t>
            </a:r>
            <a:endParaRPr lang="en-US" sz="1200" dirty="0" smtClean="0"/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Projected Transmission Constraints for Medium Term </a:t>
            </a:r>
            <a:r>
              <a:rPr lang="en-US" sz="1400" dirty="0" smtClean="0"/>
              <a:t>PASA  (</a:t>
            </a:r>
            <a:r>
              <a:rPr lang="en-US" sz="1200" dirty="0" smtClean="0"/>
              <a:t>EMIL: NP3-776-M</a:t>
            </a:r>
            <a:r>
              <a:rPr lang="en-US" sz="1200" dirty="0"/>
              <a:t>, </a:t>
            </a:r>
            <a:r>
              <a:rPr lang="en-US" sz="1200" dirty="0" err="1" smtClean="0"/>
              <a:t>Rpt</a:t>
            </a:r>
            <a:r>
              <a:rPr lang="en-US" sz="1200" dirty="0" smtClean="0"/>
              <a:t> </a:t>
            </a:r>
            <a:r>
              <a:rPr lang="en-US" sz="1200" dirty="0"/>
              <a:t>ID: </a:t>
            </a:r>
            <a:r>
              <a:rPr lang="en-US" sz="1200" dirty="0" smtClean="0"/>
              <a:t>13041)</a:t>
            </a:r>
            <a:endParaRPr lang="en-US" sz="12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NPRR988 – </a:t>
            </a:r>
            <a:r>
              <a:rPr lang="en-US" sz="1350" dirty="0"/>
              <a:t>Correction to Conditions for DAM Award Eligibility for PTP Obligations </a:t>
            </a:r>
            <a:r>
              <a:rPr lang="en-US" sz="1350" dirty="0" smtClean="0"/>
              <a:t>w/Links </a:t>
            </a:r>
            <a:r>
              <a:rPr lang="en-US" sz="1350" dirty="0"/>
              <a:t>to an </a:t>
            </a:r>
            <a:r>
              <a:rPr lang="en-US" sz="1350" dirty="0" smtClean="0"/>
              <a:t>Option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SCR802 </a:t>
            </a:r>
            <a:r>
              <a:rPr lang="en-US" sz="1400" dirty="0"/>
              <a:t>– Enhance Communications of System Inertia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May Release </a:t>
            </a:r>
            <a:r>
              <a:rPr lang="en-US" sz="1800" dirty="0"/>
              <a:t>– </a:t>
            </a:r>
            <a:r>
              <a:rPr lang="en-US" sz="1800" dirty="0" smtClean="0"/>
              <a:t>R3 </a:t>
            </a:r>
            <a:r>
              <a:rPr lang="en-US" sz="1800" dirty="0"/>
              <a:t>– </a:t>
            </a:r>
            <a:r>
              <a:rPr lang="en-US" sz="1800" dirty="0" smtClean="0"/>
              <a:t>5/26/2020 </a:t>
            </a:r>
            <a:r>
              <a:rPr lang="en-US" sz="1800" dirty="0"/>
              <a:t>– 5</a:t>
            </a:r>
            <a:r>
              <a:rPr lang="en-US" sz="1800" dirty="0" smtClean="0"/>
              <a:t>/28/2020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NPRR856 </a:t>
            </a:r>
            <a:r>
              <a:rPr lang="en-US" sz="1400" dirty="0"/>
              <a:t>– </a:t>
            </a:r>
            <a:r>
              <a:rPr lang="en-US" sz="1400" dirty="0"/>
              <a:t>Treatment of OFFQS Status in Day-Ahead Make Whole and RUC Settlements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NPRR884 </a:t>
            </a:r>
            <a:r>
              <a:rPr lang="en-US" sz="1400" dirty="0"/>
              <a:t>– </a:t>
            </a:r>
            <a:r>
              <a:rPr lang="en-US" sz="1400" dirty="0" smtClean="0"/>
              <a:t>Adj. </a:t>
            </a:r>
            <a:r>
              <a:rPr lang="en-US" sz="1400" dirty="0"/>
              <a:t>to Pricing </a:t>
            </a:r>
            <a:r>
              <a:rPr lang="en-US" sz="1400" dirty="0" smtClean="0"/>
              <a:t>and Settlement </a:t>
            </a:r>
            <a:r>
              <a:rPr lang="en-US" sz="1400" dirty="0"/>
              <a:t>for </a:t>
            </a:r>
            <a:r>
              <a:rPr lang="en-US" sz="1400" dirty="0" smtClean="0"/>
              <a:t>RUCs </a:t>
            </a:r>
            <a:r>
              <a:rPr lang="en-US" sz="1400" dirty="0"/>
              <a:t>of On-Line Combined Cycle </a:t>
            </a:r>
            <a:r>
              <a:rPr lang="en-US" sz="1400" dirty="0" smtClean="0"/>
              <a:t>Gen. </a:t>
            </a:r>
            <a:r>
              <a:rPr lang="en-US" sz="1400" dirty="0"/>
              <a:t>Resources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OBDRR006 – Alignment of ORDC OBD with NPRR884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SCR803 </a:t>
            </a:r>
            <a:r>
              <a:rPr lang="en-US" sz="1400" dirty="0"/>
              <a:t>– </a:t>
            </a:r>
            <a:r>
              <a:rPr lang="en-US" sz="1400" dirty="0"/>
              <a:t>Enhance Wind Integration Report </a:t>
            </a:r>
            <a:r>
              <a:rPr lang="en-US" sz="1400" dirty="0" smtClean="0"/>
              <a:t>&amp; Create </a:t>
            </a:r>
            <a:r>
              <a:rPr lang="en-US" sz="1400" dirty="0"/>
              <a:t>Solar Integration Report and Solar Dashboard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CMM Release 2a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NPRR887 </a:t>
            </a:r>
            <a:r>
              <a:rPr lang="en-US" sz="1400" dirty="0"/>
              <a:t>– </a:t>
            </a:r>
            <a:r>
              <a:rPr lang="en-US" sz="1400" dirty="0"/>
              <a:t>Monthly Posting of Default Uplift Exposure Information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NPRR907 </a:t>
            </a:r>
            <a:r>
              <a:rPr lang="en-US" sz="1400" dirty="0"/>
              <a:t>– </a:t>
            </a:r>
            <a:r>
              <a:rPr lang="en-US" sz="1400" dirty="0"/>
              <a:t>Revise Definition of M1a to Reflect Actual Calendar Days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NPRR985 </a:t>
            </a:r>
            <a:r>
              <a:rPr lang="en-US" sz="1400" dirty="0"/>
              <a:t>– </a:t>
            </a:r>
            <a:r>
              <a:rPr lang="en-US" sz="1400" dirty="0"/>
              <a:t>Modify Forward Adjustment Factors to Include Pricing for the Current Operating </a:t>
            </a:r>
            <a:r>
              <a:rPr lang="en-US" sz="1400" dirty="0" smtClean="0"/>
              <a:t>Day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695295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testing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All changes except Section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 4.2.3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81276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84680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1731789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Future Year Go-Live Targets</a:t>
            </a:r>
            <a:endParaRPr lang="en-US" sz="1200" b="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16957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938252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01523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NPRR904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OBDRR009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NPRR879, NPRR918, NRR935(b), NPRR939, PGRR066, 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SCR800,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SCR806</a:t>
                      </a:r>
                      <a:endParaRPr lang="en-US" sz="8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711500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472265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4571336" y="227335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147323" y="3717679"/>
            <a:ext cx="2144925" cy="43858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dirty="0" smtClean="0"/>
              <a:t>RARF Go-Live for View/Update</a:t>
            </a:r>
            <a:endParaRPr lang="en-US" sz="10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18908" y="1918158"/>
            <a:ext cx="5188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</a:t>
            </a:r>
            <a:endParaRPr lang="en-US" sz="1200" b="0" kern="0" dirty="0"/>
          </a:p>
        </p:txBody>
      </p:sp>
      <p:sp>
        <p:nvSpPr>
          <p:cNvPr id="60" name="TextBox 59"/>
          <p:cNvSpPr txBox="1"/>
          <p:nvPr/>
        </p:nvSpPr>
        <p:spPr>
          <a:xfrm>
            <a:off x="7164760" y="440688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094315"/>
              </p:ext>
            </p:extLst>
          </p:nvPr>
        </p:nvGraphicFramePr>
        <p:xfrm>
          <a:off x="76200" y="1127640"/>
          <a:ext cx="8991599" cy="3688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Create MIS Posting for RUC Cancellations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(SOTE)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Revisions to Real-Time On-Line Reliability Deployment Price Adder for ERCOT-Directed Actions Related to DC Ties and to Correct Design Flaws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OBDRR009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ORDC OBD Revisions for ERCOT-Directed Actions Related to DC Ties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Adding QSE and DME Information to Disclosure Reports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Alignment with Amendments to PUCT Substantive Rule 25.505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599" y="5181408"/>
            <a:ext cx="8686800" cy="990792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i="1" dirty="0" smtClean="0"/>
              <a:t>Note: Target Start Dates are subject to change.  </a:t>
            </a:r>
          </a:p>
          <a:p>
            <a:pPr marL="0" indent="0" algn="ctr">
              <a:buNone/>
            </a:pPr>
            <a:r>
              <a:rPr lang="en-US" sz="2000" i="1" dirty="0" smtClean="0"/>
              <a:t>Based on recent developments, ERCOT is evaluating project capacity.</a:t>
            </a: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3" y="809142"/>
            <a:ext cx="8993152" cy="508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86991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0.68M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2.90M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$1.65M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0.57M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$0.98M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0.53M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$1.37M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</a:t>
            </a:r>
            <a:r>
              <a:rPr lang="en-US" sz="1200" dirty="0"/>
              <a:t>3</a:t>
            </a:r>
            <a:r>
              <a:rPr lang="en-US" sz="1200" dirty="0" smtClean="0"/>
              <a:t>/31/2020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04041"/>
              </p:ext>
            </p:extLst>
          </p:nvPr>
        </p:nvGraphicFramePr>
        <p:xfrm>
          <a:off x="228600" y="1232411"/>
          <a:ext cx="8686799" cy="1282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Forecast Model Transparency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909045"/>
              </p:ext>
            </p:extLst>
          </p:nvPr>
        </p:nvGraphicFramePr>
        <p:xfrm>
          <a:off x="4729051" y="9409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3000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172532</TotalTime>
  <Words>815</Words>
  <Application>Microsoft Office PowerPoint</Application>
  <PresentationFormat>On-screen Show (4:3)</PresentationFormat>
  <Paragraphs>416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Approved Revision Requests “Not Started” – Planned to Start in Future Months</vt:lpstr>
      <vt:lpstr>2020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1931</cp:revision>
  <cp:lastPrinted>2020-02-05T17:47:59Z</cp:lastPrinted>
  <dcterms:created xsi:type="dcterms:W3CDTF">2016-01-21T15:20:31Z</dcterms:created>
  <dcterms:modified xsi:type="dcterms:W3CDTF">2020-04-15T16:52:34Z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