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355" r:id="rId7"/>
    <p:sldId id="548" r:id="rId8"/>
    <p:sldId id="557" r:id="rId9"/>
    <p:sldId id="560" r:id="rId10"/>
    <p:sldId id="556" r:id="rId11"/>
    <p:sldId id="561" r:id="rId12"/>
    <p:sldId id="539"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FFFF00"/>
    <a:srgbClr val="5B6770"/>
    <a:srgbClr val="093C61"/>
    <a:srgbClr val="B03018"/>
    <a:srgbClr val="FF8200"/>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54" autoAdjust="0"/>
    <p:restoredTop sz="96751" autoAdjust="0"/>
  </p:normalViewPr>
  <p:slideViewPr>
    <p:cSldViewPr showGuides="1">
      <p:cViewPr varScale="1">
        <p:scale>
          <a:sx n="95" d="100"/>
          <a:sy n="95" d="100"/>
        </p:scale>
        <p:origin x="1190" y="67"/>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4/13/2020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4/13/2020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3166354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228203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18201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BESTFORCE    April 16, 2020</a:t>
            </a:r>
            <a:endParaRPr lang="en-US"/>
          </a:p>
        </p:txBody>
      </p:sp>
      <p:sp>
        <p:nvSpPr>
          <p:cNvPr id="7"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2743200" y="6553200"/>
            <a:ext cx="4038600" cy="228600"/>
          </a:xfrm>
        </p:spPr>
        <p:txBody>
          <a:bodyPr/>
          <a:lstStyle/>
          <a:p>
            <a:r>
              <a:rPr lang="en-US" smtClean="0"/>
              <a:t>BESTFORCE    April 16, 2020</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z="1200" smtClean="0">
                <a:solidFill>
                  <a:prstClr val="black"/>
                </a:solidFill>
              </a:rPr>
              <a:pPr/>
              <a:t>‹#›</a:t>
            </a:fld>
            <a:endParaRPr lang="en-US" sz="1200" dirty="0">
              <a:solidFill>
                <a:prstClr val="black"/>
              </a:solidFill>
            </a:endParaRPr>
          </a:p>
        </p:txBody>
      </p:sp>
      <p:sp>
        <p:nvSpPr>
          <p:cNvPr id="11" name="Title Placeholder 1"/>
          <p:cNvSpPr>
            <a:spLocks noGrp="1"/>
          </p:cNvSpPr>
          <p:nvPr>
            <p:ph type="title"/>
          </p:nvPr>
        </p:nvSpPr>
        <p:spPr>
          <a:xfrm>
            <a:off x="379663" y="179145"/>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29256265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9"/>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BESTFORCE    April 16, 2020</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1" y="3"/>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1"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038600" y="1632496"/>
            <a:ext cx="4876800" cy="4355038"/>
          </a:xfrm>
          <a:prstGeom prst="rect">
            <a:avLst/>
          </a:prstGeom>
          <a:noFill/>
        </p:spPr>
        <p:txBody>
          <a:bodyPr wrap="square" rtlCol="0">
            <a:spAutoFit/>
          </a:bodyPr>
          <a:lstStyle/>
          <a:p>
            <a:pPr>
              <a:spcBef>
                <a:spcPts val="1200"/>
              </a:spcBef>
            </a:pPr>
            <a:r>
              <a:rPr lang="en-US" sz="2800" b="1" dirty="0" smtClean="0">
                <a:solidFill>
                  <a:schemeClr val="tx2"/>
                </a:solidFill>
              </a:rPr>
              <a:t>NPRR 995 (RTF-6): Settlement Only Storage</a:t>
            </a:r>
            <a:endParaRPr lang="en-US" sz="2000" b="1" dirty="0" smtClean="0">
              <a:solidFill>
                <a:schemeClr val="tx2"/>
              </a:solidFill>
            </a:endParaRPr>
          </a:p>
          <a:p>
            <a:endParaRPr lang="en-US" sz="2000" b="1" dirty="0" smtClean="0">
              <a:solidFill>
                <a:schemeClr val="tx2"/>
              </a:solidFill>
            </a:endParaRPr>
          </a:p>
          <a:p>
            <a:endParaRPr lang="en-US" sz="2000" b="1" dirty="0">
              <a:solidFill>
                <a:schemeClr val="tx2"/>
              </a:solidFill>
            </a:endParaRPr>
          </a:p>
          <a:p>
            <a:endParaRPr lang="en-US" sz="2000" b="1" dirty="0" smtClean="0">
              <a:solidFill>
                <a:schemeClr val="tx2"/>
              </a:solidFill>
            </a:endParaRPr>
          </a:p>
          <a:p>
            <a:endParaRPr lang="en-US" sz="2000" b="1" dirty="0">
              <a:solidFill>
                <a:schemeClr val="tx2"/>
              </a:solidFill>
            </a:endParaRPr>
          </a:p>
          <a:p>
            <a:endParaRPr lang="en-US" sz="2000" b="1" dirty="0">
              <a:solidFill>
                <a:schemeClr val="tx2"/>
              </a:solidFill>
            </a:endParaRPr>
          </a:p>
          <a:p>
            <a:r>
              <a:rPr lang="en-US" sz="2000" dirty="0" smtClean="0">
                <a:solidFill>
                  <a:schemeClr val="tx2"/>
                </a:solidFill>
              </a:rPr>
              <a:t>Paul Wattles</a:t>
            </a:r>
          </a:p>
          <a:p>
            <a:r>
              <a:rPr lang="en-US" sz="2000" dirty="0" smtClean="0">
                <a:solidFill>
                  <a:schemeClr val="tx2"/>
                </a:solidFill>
              </a:rPr>
              <a:t>ERCOT Staff</a:t>
            </a:r>
          </a:p>
          <a:p>
            <a:endParaRPr lang="en-US" sz="2000" dirty="0">
              <a:solidFill>
                <a:schemeClr val="tx2"/>
              </a:solidFill>
            </a:endParaRPr>
          </a:p>
          <a:p>
            <a:r>
              <a:rPr lang="en-US" sz="2000" dirty="0" smtClean="0">
                <a:solidFill>
                  <a:schemeClr val="tx2"/>
                </a:solidFill>
              </a:rPr>
              <a:t>BESTFORCE	</a:t>
            </a:r>
            <a:endParaRPr lang="en-US" sz="2000" dirty="0">
              <a:solidFill>
                <a:schemeClr val="tx2"/>
              </a:solidFill>
            </a:endParaRPr>
          </a:p>
          <a:p>
            <a:r>
              <a:rPr lang="en-US" sz="2000" dirty="0" smtClean="0">
                <a:solidFill>
                  <a:schemeClr val="tx2"/>
                </a:solidFill>
              </a:rPr>
              <a:t>April 16, 2020</a:t>
            </a:r>
            <a:endParaRPr lang="en-US" sz="2000" dirty="0">
              <a:solidFill>
                <a:schemeClr val="tx2"/>
              </a:solidFill>
            </a:endParaRPr>
          </a:p>
          <a:p>
            <a:endParaRPr lang="en-US" sz="1600" dirty="0">
              <a:solidFill>
                <a:schemeClr val="tx2"/>
              </a:solidFill>
            </a:endParaRPr>
          </a:p>
          <a:p>
            <a:endParaRPr lang="en-US" sz="500" dirty="0">
              <a:solidFill>
                <a:schemeClr val="accent2"/>
              </a:solidFill>
            </a:endParaRPr>
          </a:p>
        </p:txBody>
      </p:sp>
    </p:spTree>
    <p:extLst>
      <p:ext uri="{BB962C8B-B14F-4D97-AF65-F5344CB8AC3E}">
        <p14:creationId xmlns:p14="http://schemas.microsoft.com/office/powerpoint/2010/main" val="3489498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NPRR 995</a:t>
            </a:r>
            <a:endParaRPr lang="en-US" dirty="0"/>
          </a:p>
        </p:txBody>
      </p:sp>
      <p:sp>
        <p:nvSpPr>
          <p:cNvPr id="3" name="Content Placeholder 2"/>
          <p:cNvSpPr>
            <a:spLocks noGrp="1"/>
          </p:cNvSpPr>
          <p:nvPr>
            <p:ph idx="1"/>
          </p:nvPr>
        </p:nvSpPr>
        <p:spPr>
          <a:xfrm>
            <a:off x="397624" y="1143000"/>
            <a:ext cx="8060575" cy="5105400"/>
          </a:xfrm>
        </p:spPr>
        <p:txBody>
          <a:bodyPr>
            <a:normAutofit/>
          </a:bodyPr>
          <a:lstStyle/>
          <a:p>
            <a:r>
              <a:rPr lang="en-US" sz="2800" dirty="0" smtClean="0">
                <a:solidFill>
                  <a:schemeClr val="tx2"/>
                </a:solidFill>
              </a:rPr>
              <a:t>NPRR 995 (RTF-6) (Longhorn Power on behalf of Broad Reach Power) proposes to create, refine and organize definitions around Settlement Only Energy Storage (SOES)</a:t>
            </a:r>
          </a:p>
          <a:p>
            <a:pPr lvl="1"/>
            <a:r>
              <a:rPr lang="en-US" sz="2400" dirty="0" smtClean="0">
                <a:solidFill>
                  <a:schemeClr val="tx2"/>
                </a:solidFill>
              </a:rPr>
              <a:t>It also proposes that SOES should be settled for both charging discharging at either nodal prices or zonal prices</a:t>
            </a:r>
          </a:p>
          <a:p>
            <a:r>
              <a:rPr lang="en-US" sz="2800" dirty="0" smtClean="0">
                <a:solidFill>
                  <a:schemeClr val="tx2"/>
                </a:solidFill>
              </a:rPr>
              <a:t>BESTF KTC-7.4:  ‘SODG/SOTG settled at nodal pricing while charging and discharging’</a:t>
            </a:r>
          </a:p>
          <a:p>
            <a:pPr lvl="1"/>
            <a:r>
              <a:rPr lang="en-US" dirty="0" smtClean="0">
                <a:solidFill>
                  <a:schemeClr val="tx2"/>
                </a:solidFill>
              </a:rPr>
              <a:t>This KTC is pending at BESTF</a:t>
            </a:r>
          </a:p>
          <a:p>
            <a:endParaRPr lang="en-US" sz="2400" dirty="0">
              <a:solidFill>
                <a:schemeClr val="tx2"/>
              </a:solidFill>
            </a:endParaRPr>
          </a:p>
          <a:p>
            <a:endParaRPr lang="en-US" sz="2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BESTFORCE    April 16, 2020</a:t>
            </a:r>
            <a:endParaRPr lang="en-US"/>
          </a:p>
        </p:txBody>
      </p:sp>
    </p:spTree>
    <p:extLst>
      <p:ext uri="{BB962C8B-B14F-4D97-AF65-F5344CB8AC3E}">
        <p14:creationId xmlns:p14="http://schemas.microsoft.com/office/powerpoint/2010/main" val="1563554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Background</a:t>
            </a:r>
            <a:endParaRPr lang="en-US" dirty="0"/>
          </a:p>
        </p:txBody>
      </p:sp>
      <p:sp>
        <p:nvSpPr>
          <p:cNvPr id="3" name="Content Placeholder 2"/>
          <p:cNvSpPr>
            <a:spLocks noGrp="1"/>
          </p:cNvSpPr>
          <p:nvPr>
            <p:ph idx="1"/>
          </p:nvPr>
        </p:nvSpPr>
        <p:spPr>
          <a:xfrm>
            <a:off x="397624" y="990600"/>
            <a:ext cx="8060575" cy="5181600"/>
          </a:xfrm>
        </p:spPr>
        <p:txBody>
          <a:bodyPr>
            <a:normAutofit fontScale="92500"/>
          </a:bodyPr>
          <a:lstStyle/>
          <a:p>
            <a:r>
              <a:rPr lang="en-US" sz="2800" dirty="0" smtClean="0">
                <a:solidFill>
                  <a:schemeClr val="tx2"/>
                </a:solidFill>
              </a:rPr>
              <a:t>NPRR 917 -- approved August 2019 with scheduled implementation in 2021</a:t>
            </a:r>
          </a:p>
          <a:p>
            <a:pPr lvl="1"/>
            <a:r>
              <a:rPr lang="en-US" sz="2400" dirty="0" smtClean="0">
                <a:solidFill>
                  <a:schemeClr val="tx2"/>
                </a:solidFill>
              </a:rPr>
              <a:t>Settlement Only Generators (SODG and SOTG) will transition from zonal to nodal pricing for MW injected into ERCOT System</a:t>
            </a:r>
          </a:p>
          <a:p>
            <a:pPr lvl="1"/>
            <a:r>
              <a:rPr lang="en-US" sz="2400" dirty="0" smtClean="0">
                <a:solidFill>
                  <a:schemeClr val="tx2"/>
                </a:solidFill>
              </a:rPr>
              <a:t>10-year optional grandfathering </a:t>
            </a:r>
          </a:p>
          <a:p>
            <a:r>
              <a:rPr lang="en-US" sz="2800" dirty="0" smtClean="0">
                <a:solidFill>
                  <a:schemeClr val="tx2"/>
                </a:solidFill>
              </a:rPr>
              <a:t>NPRR 986 – approved February 2020 with scheduled implementation in 2021</a:t>
            </a:r>
          </a:p>
          <a:p>
            <a:pPr lvl="1"/>
            <a:r>
              <a:rPr lang="en-US" sz="2400" dirty="0" smtClean="0">
                <a:solidFill>
                  <a:schemeClr val="tx2"/>
                </a:solidFill>
              </a:rPr>
              <a:t>Energy Storage </a:t>
            </a:r>
            <a:r>
              <a:rPr lang="en-US" sz="2400" u="sng" dirty="0" smtClean="0">
                <a:solidFill>
                  <a:schemeClr val="tx2"/>
                </a:solidFill>
              </a:rPr>
              <a:t>R</a:t>
            </a:r>
            <a:r>
              <a:rPr lang="en-US" sz="2400" dirty="0" smtClean="0">
                <a:solidFill>
                  <a:schemeClr val="tx2"/>
                </a:solidFill>
              </a:rPr>
              <a:t>esources (ESRs) will be </a:t>
            </a:r>
            <a:r>
              <a:rPr lang="en-US" sz="2400" dirty="0">
                <a:solidFill>
                  <a:schemeClr val="tx2"/>
                </a:solidFill>
              </a:rPr>
              <a:t>settled at a nodal price </a:t>
            </a:r>
            <a:r>
              <a:rPr lang="en-US" sz="2400" dirty="0" smtClean="0">
                <a:solidFill>
                  <a:schemeClr val="tx2"/>
                </a:solidFill>
              </a:rPr>
              <a:t>for both discharging </a:t>
            </a:r>
            <a:r>
              <a:rPr lang="en-US" sz="2400" dirty="0">
                <a:solidFill>
                  <a:schemeClr val="tx2"/>
                </a:solidFill>
              </a:rPr>
              <a:t>(injecting) </a:t>
            </a:r>
            <a:r>
              <a:rPr lang="en-US" sz="2400" dirty="0" smtClean="0">
                <a:solidFill>
                  <a:schemeClr val="tx2"/>
                </a:solidFill>
              </a:rPr>
              <a:t>and charging </a:t>
            </a:r>
            <a:r>
              <a:rPr lang="en-US" sz="2400" dirty="0">
                <a:solidFill>
                  <a:schemeClr val="tx2"/>
                </a:solidFill>
              </a:rPr>
              <a:t>(</a:t>
            </a:r>
            <a:r>
              <a:rPr lang="en-US" sz="2400" dirty="0" smtClean="0">
                <a:solidFill>
                  <a:schemeClr val="tx2"/>
                </a:solidFill>
              </a:rPr>
              <a:t>withdrawing)</a:t>
            </a:r>
          </a:p>
          <a:p>
            <a:pPr lvl="1"/>
            <a:r>
              <a:rPr lang="en-US" sz="2400" dirty="0" smtClean="0">
                <a:solidFill>
                  <a:schemeClr val="tx2"/>
                </a:solidFill>
              </a:rPr>
              <a:t>ESR charging will be settled at nodal irrespective of whether it is receiving Wholesale Storage Load treatment</a:t>
            </a:r>
            <a:endParaRPr lang="en-US" sz="2400" dirty="0">
              <a:solidFill>
                <a:schemeClr val="tx2"/>
              </a:solidFill>
            </a:endParaRPr>
          </a:p>
          <a:p>
            <a:pPr lvl="0"/>
            <a:endParaRPr lang="en-US" sz="2800" dirty="0">
              <a:solidFill>
                <a:schemeClr val="tx2"/>
              </a:solidFill>
            </a:endParaRPr>
          </a:p>
          <a:p>
            <a:endParaRPr lang="en-US" sz="2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BESTFORCE    April 16, 2020</a:t>
            </a:r>
            <a:endParaRPr lang="en-US"/>
          </a:p>
        </p:txBody>
      </p:sp>
    </p:spTree>
    <p:extLst>
      <p:ext uri="{BB962C8B-B14F-4D97-AF65-F5344CB8AC3E}">
        <p14:creationId xmlns:p14="http://schemas.microsoft.com/office/powerpoint/2010/main" val="1253658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Background</a:t>
            </a:r>
            <a:endParaRPr lang="en-US" dirty="0"/>
          </a:p>
        </p:txBody>
      </p:sp>
      <p:sp>
        <p:nvSpPr>
          <p:cNvPr id="3" name="Content Placeholder 2"/>
          <p:cNvSpPr>
            <a:spLocks noGrp="1"/>
          </p:cNvSpPr>
          <p:nvPr>
            <p:ph idx="1"/>
          </p:nvPr>
        </p:nvSpPr>
        <p:spPr>
          <a:xfrm>
            <a:off x="397624" y="1066800"/>
            <a:ext cx="8060575" cy="5181600"/>
          </a:xfrm>
        </p:spPr>
        <p:txBody>
          <a:bodyPr>
            <a:normAutofit fontScale="92500"/>
          </a:bodyPr>
          <a:lstStyle/>
          <a:p>
            <a:r>
              <a:rPr lang="en-US" sz="2800" dirty="0" smtClean="0">
                <a:solidFill>
                  <a:schemeClr val="tx2"/>
                </a:solidFill>
              </a:rPr>
              <a:t>PUC Subst. Rule 25.501: </a:t>
            </a:r>
            <a:endParaRPr lang="en-US" sz="2400" dirty="0">
              <a:solidFill>
                <a:schemeClr val="tx2"/>
              </a:solidFill>
            </a:endParaRPr>
          </a:p>
          <a:p>
            <a:pPr marL="914400" lvl="1" indent="-457200">
              <a:buNone/>
            </a:pPr>
            <a:r>
              <a:rPr lang="en-US" sz="2400" b="1" dirty="0">
                <a:solidFill>
                  <a:schemeClr val="tx2"/>
                </a:solidFill>
              </a:rPr>
              <a:t>(f) Nodal energy prices for resources</a:t>
            </a:r>
            <a:r>
              <a:rPr lang="en-US" sz="2400" dirty="0">
                <a:solidFill>
                  <a:schemeClr val="tx2"/>
                </a:solidFill>
              </a:rPr>
              <a:t>. ERCOT shall use nodal energy prices for resources. Nodal energy prices for resources shall be the locational marginal prices, consistent with subsection (e) of this section, resulting from security-constrained, economic dispatch.</a:t>
            </a:r>
          </a:p>
          <a:p>
            <a:pPr marL="914400" lvl="1" indent="-457200">
              <a:buNone/>
            </a:pPr>
            <a:r>
              <a:rPr lang="en-US" sz="2400" b="1" dirty="0">
                <a:solidFill>
                  <a:schemeClr val="tx2"/>
                </a:solidFill>
              </a:rPr>
              <a:t>(h) Zonal energy prices for loads. </a:t>
            </a:r>
            <a:r>
              <a:rPr lang="en-US" sz="2400" dirty="0">
                <a:solidFill>
                  <a:schemeClr val="tx2"/>
                </a:solidFill>
              </a:rPr>
              <a:t>ERCOT shall use zonal energy prices for loads that consist of an aggregation of either the individual load node energy prices within each zone or the </a:t>
            </a:r>
            <a:r>
              <a:rPr lang="en-US" sz="2400" dirty="0" smtClean="0">
                <a:solidFill>
                  <a:schemeClr val="tx2"/>
                </a:solidFill>
              </a:rPr>
              <a:t>individual </a:t>
            </a:r>
            <a:r>
              <a:rPr lang="en-US" sz="2400" dirty="0">
                <a:solidFill>
                  <a:schemeClr val="tx2"/>
                </a:solidFill>
              </a:rPr>
              <a:t>resource node energy prices within each zone. Individual load node or resource node energy prices shall be the locational marginal prices, consistent with subsection (e) of this section, resulting from security-constrained, economic dispatch. </a:t>
            </a:r>
            <a:r>
              <a:rPr lang="en-US" sz="2400" dirty="0" smtClean="0">
                <a:solidFill>
                  <a:schemeClr val="tx2"/>
                </a:solidFill>
              </a:rPr>
              <a:t>….</a:t>
            </a:r>
            <a:endParaRPr lang="en-US" sz="24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BESTFORCE    April 16, 2020</a:t>
            </a:r>
            <a:endParaRPr lang="en-US"/>
          </a:p>
        </p:txBody>
      </p:sp>
    </p:spTree>
    <p:extLst>
      <p:ext uri="{BB962C8B-B14F-4D97-AF65-F5344CB8AC3E}">
        <p14:creationId xmlns:p14="http://schemas.microsoft.com/office/powerpoint/2010/main" val="1245998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SOES and nodal settlement</a:t>
            </a:r>
            <a:endParaRPr lang="en-US" dirty="0"/>
          </a:p>
        </p:txBody>
      </p:sp>
      <p:sp>
        <p:nvSpPr>
          <p:cNvPr id="3" name="Content Placeholder 2"/>
          <p:cNvSpPr>
            <a:spLocks noGrp="1"/>
          </p:cNvSpPr>
          <p:nvPr>
            <p:ph idx="1"/>
          </p:nvPr>
        </p:nvSpPr>
        <p:spPr>
          <a:xfrm>
            <a:off x="304800" y="990600"/>
            <a:ext cx="8534400" cy="5029200"/>
          </a:xfrm>
        </p:spPr>
        <p:txBody>
          <a:bodyPr>
            <a:normAutofit/>
          </a:bodyPr>
          <a:lstStyle/>
          <a:p>
            <a:pPr>
              <a:spcBef>
                <a:spcPts val="1200"/>
              </a:spcBef>
            </a:pPr>
            <a:r>
              <a:rPr lang="en-US" sz="2600" dirty="0" smtClean="0">
                <a:solidFill>
                  <a:schemeClr val="tx2"/>
                </a:solidFill>
              </a:rPr>
              <a:t>Assumptions for this discussion: </a:t>
            </a:r>
          </a:p>
          <a:p>
            <a:pPr lvl="1">
              <a:spcBef>
                <a:spcPts val="1200"/>
              </a:spcBef>
            </a:pPr>
            <a:r>
              <a:rPr lang="en-US" sz="2200" dirty="0" smtClean="0">
                <a:solidFill>
                  <a:schemeClr val="tx2"/>
                </a:solidFill>
              </a:rPr>
              <a:t>There is no retail Load behind the point of common coupling </a:t>
            </a:r>
          </a:p>
          <a:p>
            <a:pPr lvl="1">
              <a:spcBef>
                <a:spcPts val="1200"/>
              </a:spcBef>
            </a:pPr>
            <a:r>
              <a:rPr lang="en-US" sz="2200" dirty="0" smtClean="0">
                <a:solidFill>
                  <a:schemeClr val="tx2"/>
                </a:solidFill>
              </a:rPr>
              <a:t>Only Load is the SOES charging Load and auxiliary Load </a:t>
            </a:r>
          </a:p>
          <a:p>
            <a:pPr lvl="1">
              <a:spcBef>
                <a:spcPts val="1200"/>
              </a:spcBef>
            </a:pPr>
            <a:r>
              <a:rPr lang="en-US" sz="2200" dirty="0" smtClean="0">
                <a:solidFill>
                  <a:schemeClr val="tx2"/>
                </a:solidFill>
              </a:rPr>
              <a:t>Sites with retail Load will be discussed at a future BESTF meeting</a:t>
            </a:r>
          </a:p>
          <a:p>
            <a:pPr lvl="0">
              <a:spcBef>
                <a:spcPts val="1200"/>
              </a:spcBef>
            </a:pPr>
            <a:r>
              <a:rPr lang="en-US" sz="2600" dirty="0" smtClean="0">
                <a:solidFill>
                  <a:schemeClr val="tx2"/>
                </a:solidFill>
              </a:rPr>
              <a:t>NPRR 917:  Injections by Settlement Only Generators have been approved for nodal settlement, thus equivalent in stature to a resource (in PUC 25.501(f) terminology)</a:t>
            </a:r>
          </a:p>
          <a:p>
            <a:pPr>
              <a:spcBef>
                <a:spcPts val="1200"/>
              </a:spcBef>
            </a:pPr>
            <a:r>
              <a:rPr lang="en-US" sz="2600" dirty="0" smtClean="0">
                <a:solidFill>
                  <a:schemeClr val="tx2"/>
                </a:solidFill>
              </a:rPr>
              <a:t>SOES will have same stature in ERCOT markets as SODG and SOTG</a:t>
            </a:r>
            <a:endParaRPr lang="en-US" sz="26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BESTFORCE    April 16, 2020</a:t>
            </a:r>
            <a:endParaRPr lang="en-US"/>
          </a:p>
        </p:txBody>
      </p:sp>
    </p:spTree>
    <p:extLst>
      <p:ext uri="{BB962C8B-B14F-4D97-AF65-F5344CB8AC3E}">
        <p14:creationId xmlns:p14="http://schemas.microsoft.com/office/powerpoint/2010/main" val="2886170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SOES and nodal settlement</a:t>
            </a:r>
            <a:endParaRPr lang="en-US" dirty="0"/>
          </a:p>
        </p:txBody>
      </p:sp>
      <p:sp>
        <p:nvSpPr>
          <p:cNvPr id="3" name="Content Placeholder 2"/>
          <p:cNvSpPr>
            <a:spLocks noGrp="1"/>
          </p:cNvSpPr>
          <p:nvPr>
            <p:ph idx="1"/>
          </p:nvPr>
        </p:nvSpPr>
        <p:spPr>
          <a:xfrm>
            <a:off x="304800" y="1066800"/>
            <a:ext cx="8534400" cy="5029200"/>
          </a:xfrm>
        </p:spPr>
        <p:txBody>
          <a:bodyPr>
            <a:normAutofit/>
          </a:bodyPr>
          <a:lstStyle/>
          <a:p>
            <a:pPr>
              <a:spcBef>
                <a:spcPts val="1200"/>
              </a:spcBef>
            </a:pPr>
            <a:r>
              <a:rPr lang="en-US" sz="2600" dirty="0" smtClean="0">
                <a:solidFill>
                  <a:schemeClr val="tx2"/>
                </a:solidFill>
              </a:rPr>
              <a:t>Question:  </a:t>
            </a:r>
            <a:r>
              <a:rPr lang="en-US" sz="2600" dirty="0" smtClean="0">
                <a:solidFill>
                  <a:schemeClr val="tx2"/>
                </a:solidFill>
              </a:rPr>
              <a:t>Can auxiliary Load at an SOES be priced at a nodal price (same as charging </a:t>
            </a:r>
            <a:r>
              <a:rPr lang="en-US" sz="2600" dirty="0">
                <a:solidFill>
                  <a:schemeClr val="tx2"/>
                </a:solidFill>
              </a:rPr>
              <a:t>Load</a:t>
            </a:r>
            <a:r>
              <a:rPr lang="en-US" sz="2600" dirty="0" smtClean="0">
                <a:solidFill>
                  <a:schemeClr val="tx2"/>
                </a:solidFill>
              </a:rPr>
              <a:t>)?</a:t>
            </a:r>
          </a:p>
          <a:p>
            <a:pPr lvl="1">
              <a:spcBef>
                <a:spcPts val="1200"/>
              </a:spcBef>
            </a:pPr>
            <a:r>
              <a:rPr lang="en-US" sz="2200" dirty="0" smtClean="0">
                <a:solidFill>
                  <a:schemeClr val="tx2"/>
                </a:solidFill>
              </a:rPr>
              <a:t>If yes, metering can be at the point of common coupling (as long as there is no co-located retail Load)</a:t>
            </a:r>
          </a:p>
          <a:p>
            <a:pPr lvl="1">
              <a:spcBef>
                <a:spcPts val="1200"/>
              </a:spcBef>
            </a:pPr>
            <a:r>
              <a:rPr lang="en-US" sz="2200" dirty="0" smtClean="0">
                <a:solidFill>
                  <a:schemeClr val="tx2"/>
                </a:solidFill>
              </a:rPr>
              <a:t>If no, the charging Load would need to be metered separately from the auxiliary Load</a:t>
            </a:r>
          </a:p>
          <a:p>
            <a:pPr lvl="2">
              <a:spcBef>
                <a:spcPts val="1200"/>
              </a:spcBef>
            </a:pPr>
            <a:r>
              <a:rPr lang="en-US" sz="1800" dirty="0" smtClean="0">
                <a:solidFill>
                  <a:schemeClr val="tx2"/>
                </a:solidFill>
              </a:rPr>
              <a:t>Charging Load would be priced at nodal and auxiliary Load priced at </a:t>
            </a:r>
            <a:r>
              <a:rPr lang="en-US" sz="1800" dirty="0" smtClean="0">
                <a:solidFill>
                  <a:schemeClr val="tx2"/>
                </a:solidFill>
              </a:rPr>
              <a:t>zonal</a:t>
            </a:r>
          </a:p>
          <a:p>
            <a:pPr>
              <a:spcBef>
                <a:spcPts val="1200"/>
              </a:spcBef>
            </a:pPr>
            <a:r>
              <a:rPr lang="en-US" sz="2600" dirty="0">
                <a:solidFill>
                  <a:schemeClr val="tx2"/>
                </a:solidFill>
              </a:rPr>
              <a:t>SOES Settlement will require more discussion, and Settlement equations will be needed</a:t>
            </a:r>
          </a:p>
          <a:p>
            <a:pPr lvl="2">
              <a:spcBef>
                <a:spcPts val="1200"/>
              </a:spcBef>
            </a:pPr>
            <a:endParaRPr lang="en-US" sz="1800" dirty="0" smtClean="0">
              <a:solidFill>
                <a:schemeClr val="tx2"/>
              </a:solidFill>
            </a:endParaRPr>
          </a:p>
          <a:p>
            <a:pPr marL="914400" lvl="2" indent="0">
              <a:spcBef>
                <a:spcPts val="1200"/>
              </a:spcBef>
              <a:buNone/>
            </a:pPr>
            <a:endParaRPr lang="en-US" sz="1800" dirty="0">
              <a:solidFill>
                <a:schemeClr val="tx2"/>
              </a:solidFill>
            </a:endParaRPr>
          </a:p>
          <a:p>
            <a:pPr marL="914400" lvl="2" indent="0">
              <a:spcBef>
                <a:spcPts val="1200"/>
              </a:spcBef>
              <a:buNone/>
            </a:pPr>
            <a:endParaRPr lang="en-US" sz="1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BESTFORCE    April 16, 2020</a:t>
            </a:r>
            <a:endParaRPr lang="en-US"/>
          </a:p>
        </p:txBody>
      </p:sp>
    </p:spTree>
    <p:extLst>
      <p:ext uri="{BB962C8B-B14F-4D97-AF65-F5344CB8AC3E}">
        <p14:creationId xmlns:p14="http://schemas.microsoft.com/office/powerpoint/2010/main" val="2495879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7" name="Content Placeholder 6"/>
          <p:cNvSpPr>
            <a:spLocks noGrp="1"/>
          </p:cNvSpPr>
          <p:nvPr>
            <p:ph idx="1"/>
          </p:nvPr>
        </p:nvSpPr>
        <p:spPr>
          <a:xfrm>
            <a:off x="304800" y="2286000"/>
            <a:ext cx="8534400" cy="990600"/>
          </a:xfrm>
        </p:spPr>
        <p:txBody>
          <a:bodyPr/>
          <a:lstStyle/>
          <a:p>
            <a:pPr marL="0" indent="0" algn="ctr">
              <a:buNone/>
            </a:pPr>
            <a:r>
              <a:rPr lang="en-US" sz="4000" dirty="0" smtClean="0">
                <a:solidFill>
                  <a:schemeClr val="tx2"/>
                </a:solidFill>
              </a:rPr>
              <a:t>Questions?</a:t>
            </a:r>
            <a:endParaRPr lang="en-US" sz="4400" dirty="0">
              <a:solidFill>
                <a:schemeClr val="tx2"/>
              </a:solidFill>
            </a:endParaRPr>
          </a:p>
        </p:txBody>
      </p:sp>
      <p:pic>
        <p:nvPicPr>
          <p:cNvPr id="1028" name="Picture 4" descr="Image result for car battery photo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3505200"/>
            <a:ext cx="2054225" cy="1842761"/>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BESTFORCE    April 16, 2020</a:t>
            </a:r>
            <a:endParaRPr lang="en-US"/>
          </a:p>
        </p:txBody>
      </p:sp>
    </p:spTree>
    <p:extLst>
      <p:ext uri="{BB962C8B-B14F-4D97-AF65-F5344CB8AC3E}">
        <p14:creationId xmlns:p14="http://schemas.microsoft.com/office/powerpoint/2010/main" val="3804166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c34af464-7aa1-4edd-9be4-83dffc1cb926"/>
    <ds:schemaRef ds:uri="http://www.w3.org/XML/1998/namespace"/>
  </ds:schemaRefs>
</ds:datastoreItem>
</file>

<file path=customXml/itemProps2.xml><?xml version="1.0" encoding="utf-8"?>
<ds:datastoreItem xmlns:ds="http://schemas.openxmlformats.org/officeDocument/2006/customXml" ds:itemID="{508731BF-D15C-4FCE-A269-B7C793DB6C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14273</TotalTime>
  <Words>517</Words>
  <Application>Microsoft Office PowerPoint</Application>
  <PresentationFormat>On-screen Show (4:3)</PresentationFormat>
  <Paragraphs>57</Paragraphs>
  <Slides>7</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NPRR 995</vt:lpstr>
      <vt:lpstr>Background</vt:lpstr>
      <vt:lpstr>Background</vt:lpstr>
      <vt:lpstr>SOES and nodal settlement</vt:lpstr>
      <vt:lpstr>SOES and nodal settlement</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DC-Coupled NPRR</cp:lastModifiedBy>
  <cp:revision>479</cp:revision>
  <cp:lastPrinted>2017-10-10T21:31:05Z</cp:lastPrinted>
  <dcterms:created xsi:type="dcterms:W3CDTF">2016-01-21T15:20:31Z</dcterms:created>
  <dcterms:modified xsi:type="dcterms:W3CDTF">2020-04-13T20:24:59Z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