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92" r:id="rId6"/>
    <p:sldId id="291" r:id="rId7"/>
    <p:sldId id="299" r:id="rId8"/>
    <p:sldId id="300" r:id="rId9"/>
    <p:sldId id="301" r:id="rId10"/>
    <p:sldId id="295" r:id="rId11"/>
    <p:sldId id="297" r:id="rId12"/>
    <p:sldId id="29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ip" initials="SS" lastIdx="1" clrIdx="0">
    <p:extLst>
      <p:ext uri="{19B8F6BF-5375-455C-9EA6-DF929625EA0E}">
        <p15:presenceInfo xmlns:p15="http://schemas.microsoft.com/office/powerpoint/2012/main" userId="Sandi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3756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127" d="100"/>
          <a:sy n="127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0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BESTF KTCs, Storage Revision Requests and Meetings Tracker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42364"/>
              </p:ext>
            </p:extLst>
          </p:nvPr>
        </p:nvGraphicFramePr>
        <p:xfrm>
          <a:off x="177798" y="775855"/>
          <a:ext cx="8864603" cy="53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83"/>
                <a:gridCol w="773021"/>
                <a:gridCol w="11591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82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8544"/>
                <a:gridCol w="14224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00B0F0"/>
                          </a:solidFill>
                        </a:rPr>
                        <a:t>NPRR957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RTF-4 Definition of Energy Storage Resource and Related Registration and Telemetry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RTF-4 Definition of Energy Storage Resource and Related Registration and Telemetry Requirements) introduces the ESR definition so that subsequent NPRRs can use the ESR definition.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12/10/19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4978374"/>
                  </a:ext>
                </a:extLst>
              </a:tr>
              <a:tr h="42145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Point Deviation Settlement and Deployment Performance Metrics for Energy Storage Resources (Combo Model)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Performance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701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Settlement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Base-Point Deviation (BPD)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6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1050" b="1" dirty="0" smtClean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Energy Offer Curves, Pricing, Dispatch, and Mitigation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VCMRR027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Contribution to Physical Responsive Capability and Real-Time On-Line Reserve Capacity Calculations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OBDRR017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1/16/20 PRS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2/5/20 WMS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2/6/20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2/17/20 WMWG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3/4/20 WMS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5/13/20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18201" y="615819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163969"/>
              </p:ext>
            </p:extLst>
          </p:nvPr>
        </p:nvGraphicFramePr>
        <p:xfrm>
          <a:off x="271346" y="990601"/>
          <a:ext cx="8739912" cy="49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54"/>
                <a:gridCol w="762000"/>
                <a:gridCol w="1086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86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NPRR989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(BESTF-1)</a:t>
                      </a:r>
                      <a:r>
                        <a:rPr lang="en-US" sz="1050" b="1" dirty="0" smtClean="0"/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Technical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NOGRR204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1/16/20 PRS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2/6/20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2/20/20 OWG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5/13/20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17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2718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Deadband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62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NPRR1014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(BESTF-4)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Energy Storage Resource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6/30/20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7/23/20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10/15/20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11/11/20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11/18/20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12/08/20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Options to maintain desired level of State of Charge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attributes and Offer structure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677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Settlement changes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Single model ESR Base-Point Deviation (BPD)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Settlement using Nodal Base-Point weighted prices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9722" y="6179883"/>
            <a:ext cx="3200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508315"/>
              </p:ext>
            </p:extLst>
          </p:nvPr>
        </p:nvGraphicFramePr>
        <p:xfrm>
          <a:off x="240144" y="712343"/>
          <a:ext cx="8739912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Single Model Registration and Charging Restrictions in Emergency Conditions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6/11/20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7/16/20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41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NPRR995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2/13/20 PRS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7/16/20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8/13/20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8/26/20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10/13/20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001438"/>
              </p:ext>
            </p:extLst>
          </p:nvPr>
        </p:nvGraphicFramePr>
        <p:xfrm>
          <a:off x="240144" y="712343"/>
          <a:ext cx="8739912" cy="5307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977">
                <a:tc rowSpan="1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NPRRxxxx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(BESTF-6)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Coupled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Resources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KTC-11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DC Coupled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Definition and Registration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Participation Model (EMS and MMS)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Forecasting PV/Wind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10769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Mitigation treatment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 SCED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WSL Treatment &amp; Renewable Energy Credits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Data Requirements from QSEs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Operations and Planning Studies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Adequacy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Reporting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Proxy Offer Curve and Bid to Buy for DC Coupled Resources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RUC Capacity Short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Physical Responsive Reserve (PRC) and Real-Time On-Line Capacity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(RTOLCAP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an ESS portion of DC Coupled Resource under ERCOT Emergency Conditions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Statuses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204524"/>
              </p:ext>
            </p:extLst>
          </p:nvPr>
        </p:nvGraphicFramePr>
        <p:xfrm>
          <a:off x="240144" y="712343"/>
          <a:ext cx="873991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977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</a:p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  <a:p>
                      <a:pPr algn="ctr"/>
                      <a:r>
                        <a:rPr lang="en-US" sz="1050" b="0" dirty="0" smtClean="0"/>
                        <a:t>ESR Self-Limiting GINR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Self-Limiting issues related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to Interconnection Requests for Energy Storage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Limit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Compliance and Monitoring program for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Self-Limiting Resources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Real-Time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Telemetry and COP requirements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NOGRR204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NPRR989 (BESTF-1)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1/9/20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2/20/20 OWG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5/7/20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Governor Deadband and Droop Setting Requirement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...ROS 5/7/20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...ROS 6/4/20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6/24/20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OBDRR017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NPRR987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1/29/20 TAC tabled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514942"/>
              </p:ext>
            </p:extLst>
          </p:nvPr>
        </p:nvGraphicFramePr>
        <p:xfrm>
          <a:off x="240144" y="772045"/>
          <a:ext cx="8739914" cy="533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838200"/>
                <a:gridCol w="11622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6200"/>
                <a:gridCol w="13912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PGRRbbb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ESR Self-Limiting GINR </a:t>
                      </a:r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 NOGRR208PGRRbbb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…ROS 5/7/20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...ROS 6/4/20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6/24/20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VCMRR027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NPRR986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1/8/20 WMS approved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2/5/20 WMS (IA)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NPRRccc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"Storage Peak Average Capacity Percentage" to be used in CDR for various batteries.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...SAWG 10/26/20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9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019359"/>
              </p:ext>
            </p:extLst>
          </p:nvPr>
        </p:nvGraphicFramePr>
        <p:xfrm>
          <a:off x="240144" y="990600"/>
          <a:ext cx="873991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793202"/>
                <a:gridCol w="12072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ROS White Papers/</a:t>
                      </a:r>
                    </a:p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Revised KTC</a:t>
                      </a:r>
                      <a:endParaRPr lang="en-US" sz="105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Outage Coordination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...ROS 5/7/20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Studies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…ROS 5/7/20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Planning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7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005242"/>
              </p:ext>
            </p:extLst>
          </p:nvPr>
        </p:nvGraphicFramePr>
        <p:xfrm>
          <a:off x="1143000" y="838200"/>
          <a:ext cx="7013446" cy="5479372"/>
        </p:xfrm>
        <a:graphic>
          <a:graphicData uri="http://schemas.openxmlformats.org/drawingml/2006/table">
            <a:tbl>
              <a:tblPr/>
              <a:tblGrid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</a:tblGrid>
              <a:tr h="2317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PDCWG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BESTF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WMS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ROS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TAC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BOD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3/26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3/10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3/5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4/2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4/29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5/7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6/4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6/30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7/23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7/9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8/6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9/3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10/8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10/28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11/13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11/5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12/16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12/3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4/13/2020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8337</TotalTime>
  <Words>1513</Words>
  <Application>Microsoft Office PowerPoint</Application>
  <PresentationFormat>On-screen Show (4:3)</PresentationFormat>
  <Paragraphs>650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Meeting 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Ragsdale, Kenneth</cp:lastModifiedBy>
  <cp:revision>238</cp:revision>
  <cp:lastPrinted>2020-02-08T00:27:16Z</cp:lastPrinted>
  <dcterms:created xsi:type="dcterms:W3CDTF">2016-01-21T15:20:31Z</dcterms:created>
  <dcterms:modified xsi:type="dcterms:W3CDTF">2020-04-13T17:39:04Z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