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3DA9-9B5D-45FF-AA04-E55DB5150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5F270-C534-4F96-B517-51D38F685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3DB34-C43C-49CB-9922-791436128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96D84-4C30-42DD-BD26-A2B5A35C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632CD-0654-4F15-A59F-8821087B5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D39A-FAE1-499F-B83B-6554C9A8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B4282-71C7-41BE-BA39-3155CA10E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B957C-DD71-46B2-AD3B-EF836041F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8DFB7-57CF-4166-AB49-1F0E36A1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97B05-EBDA-472C-B775-2E256C6E9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7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51CF0-3D64-4D66-B373-0217A2A2D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F6121-9161-40AC-BA42-9DA2C63B4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10641-7905-4E95-8E66-41C91BDC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0DC3A-BE93-43A1-B383-865263ABD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01CF7-4B6F-4B82-AA54-8F0F428A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1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FC182-A1E5-4306-807F-AEC6C855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17B6-E6CE-48B2-B48B-B62D0D052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B4FE9-A0DF-43BF-9066-6F028F81C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A77-B2E2-44CA-BBC2-B9887999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B0312-FCFA-46A0-B436-19077DC9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12857-E1B3-4FA2-B95A-0B4E7C17A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53E24-649B-4813-A852-2DE4CD904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24EB1-0BBF-48FC-9BB8-F815AC5F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A2A9-7A4F-4464-A384-74A5EA912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E6A57-8BB0-4339-A535-4C3030C5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2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3B5DC-0B3D-440F-AA51-71A465D53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6F06-8D29-4FE3-A379-44ABA9626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40356-C5D4-4CA5-A580-0B4D9EE82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BBAC3-34A1-4AD2-A886-90A9DBA1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035FA-DE56-41AC-ABC7-0AB80A85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E1ABC-8DC2-4AEA-B4DC-C0433862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9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4BEA9-A59A-474B-9823-A2F0C0FFA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F0736-4395-4FAD-9910-6741378BA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B1808-5778-419B-8EF5-FC0D80BF8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A56379-3917-4CE9-846B-869766F82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F34B74-4191-48CF-84AF-B1CA9341F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8EC2FC-4704-453C-B270-98E992AE0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A4FE05-0AEC-4FF9-AA32-A7DFBFC2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AC25D8-623E-4445-B38D-FD58CA762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9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287CF-B073-449E-AC22-428CFDC4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5F39F-A086-4B49-A3C7-280FD0EC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8D56A-63C9-4C43-BB4D-CD3319B5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BE0A6A-218C-4E59-93CE-678F4612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0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AD1AFB-93B0-4A95-9449-14457F24A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152B90-B2DE-49A0-9005-7D59928A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465F-DB9D-4D30-9EE5-FE61FE3D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D2286-8943-4976-B6EE-8A710D60B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F1B82-5511-45B6-983F-B9629097B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437C4-F903-4C16-8909-0D7503146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E2AF1-CF60-4913-BDB0-9F1229375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67C22-8FC7-4834-BF5D-BE855232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13264-9D99-410C-8498-19527E83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3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CC51-9DD3-4ACB-A8F7-170016050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00230-4D79-4477-9B6B-3BCA5286F6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0D056-59B6-4365-8AC2-BAC33DB9F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E31D7-1648-4D92-B630-7D4C81F3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FC564-885B-4189-8454-3C6C054A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A52E2-6A0F-4486-ACD2-9F4CFB1E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9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E69E-A7A8-4815-A853-4A423951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A6BF-3310-4675-B053-ED8A72492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77FB0-AA21-41A2-B230-6BD7F2447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A5CFB-FC9A-4F5C-B687-E074E2B16729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5EE45-F22A-4083-8A11-B5575356CE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DDAAD-97D3-437B-88C7-B6D9D10C9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A0F7-900D-43CE-A7A4-A1B76B2A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8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5B80-8342-44FA-9D52-77B5A7FA57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Short Payment &amp; Default Uplift Process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102CA-86A2-473E-9801-90FF39F2F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CWG/MCWG</a:t>
            </a:r>
          </a:p>
          <a:p>
            <a:r>
              <a:rPr lang="en-US" dirty="0"/>
              <a:t>April 15, 2020</a:t>
            </a:r>
          </a:p>
        </p:txBody>
      </p:sp>
    </p:spTree>
    <p:extLst>
      <p:ext uri="{BB962C8B-B14F-4D97-AF65-F5344CB8AC3E}">
        <p14:creationId xmlns:p14="http://schemas.microsoft.com/office/powerpoint/2010/main" val="232360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8BFBE-58D8-41FB-B650-618DF6B1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the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3E3E7-D281-4D40-A4C7-6958063E6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short payment and default uplift process.</a:t>
            </a:r>
          </a:p>
          <a:p>
            <a:pPr lvl="1"/>
            <a:r>
              <a:rPr lang="en-US" dirty="0"/>
              <a:t>Section 9.19 of the ERCOT Nodal Protocols.</a:t>
            </a:r>
          </a:p>
          <a:p>
            <a:r>
              <a:rPr lang="en-US" dirty="0"/>
              <a:t>Review the key design parameters.</a:t>
            </a:r>
          </a:p>
          <a:p>
            <a:r>
              <a:rPr lang="en-US" dirty="0"/>
              <a:t>Discuss whether changes should be made to any of the parameters to better accommodate the current situation.</a:t>
            </a:r>
          </a:p>
          <a:p>
            <a:pPr lvl="1"/>
            <a:r>
              <a:rPr lang="en-US" dirty="0"/>
              <a:t>How does the current design perform under a longer, more drawn out event?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43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1B3A-FD26-4F36-917C-C4DD6152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Payment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ADA45-ED5F-4FFC-A8C6-3E7CA4444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When an Entity cannot pay their ERCOT invoice in full:</a:t>
            </a:r>
          </a:p>
          <a:p>
            <a:r>
              <a:rPr lang="en-US" dirty="0"/>
              <a:t>ERCOT shall deduct any applicable fees (Admin fees, RMR payments, etc.) and then reduce payments to all Settlement Invoice Recipients owed monies from ERCOT.  The reductions must be based on a pro rata basis of monies owed to each </a:t>
            </a:r>
            <a:r>
              <a:rPr lang="en-US" u="sng" dirty="0"/>
              <a:t>Settlement Invoice Recipient</a:t>
            </a:r>
            <a:r>
              <a:rPr lang="en-US" dirty="0"/>
              <a:t>, to the extent necessary to clear ERCOT’s accounts on the payment due date to achieve revenue neutrality for ERCOT. </a:t>
            </a:r>
          </a:p>
          <a:p>
            <a:pPr lvl="1"/>
            <a:r>
              <a:rPr lang="en-US" dirty="0"/>
              <a:t>Who gets short paid?  Any QSE or CRRAH due money from ERCOT (REPs, Generators, Industrials, NOIEs, Trading Shops, CRR traders, etc.).</a:t>
            </a:r>
          </a:p>
          <a:p>
            <a:r>
              <a:rPr lang="en-US" dirty="0"/>
              <a:t>If sufficient funds continue to be unavailable for ERCOT to pay all amounts in full to short-paid Entities for that Settlement Invoice, ERCOT shall uplift short-paid amounts through the Default Uplift process.</a:t>
            </a:r>
          </a:p>
        </p:txBody>
      </p:sp>
    </p:spTree>
    <p:extLst>
      <p:ext uri="{BB962C8B-B14F-4D97-AF65-F5344CB8AC3E}">
        <p14:creationId xmlns:p14="http://schemas.microsoft.com/office/powerpoint/2010/main" val="184133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1B3A-FD26-4F36-917C-C4DD6152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Uplift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ADA45-ED5F-4FFC-A8C6-3E7CA4444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ERCOT shall issue Default Uplift Invoices </a:t>
            </a:r>
            <a:r>
              <a:rPr lang="en-US" u="sng" dirty="0"/>
              <a:t>no earlier</a:t>
            </a:r>
            <a:r>
              <a:rPr lang="en-US" dirty="0"/>
              <a:t> than </a:t>
            </a:r>
            <a:r>
              <a:rPr lang="en-US" dirty="0">
                <a:solidFill>
                  <a:srgbClr val="FF0000"/>
                </a:solidFill>
              </a:rPr>
              <a:t>180 days </a:t>
            </a:r>
            <a:r>
              <a:rPr lang="en-US" dirty="0"/>
              <a:t>following a short-pay of a Settlement Invoice on the date specified in the Settlement Calendar.</a:t>
            </a:r>
          </a:p>
          <a:p>
            <a:r>
              <a:rPr lang="en-US" dirty="0"/>
              <a:t>ERCOT must issue Default Uplift Invoices at least </a:t>
            </a:r>
            <a:r>
              <a:rPr lang="en-US" dirty="0">
                <a:solidFill>
                  <a:srgbClr val="FF0000"/>
                </a:solidFill>
              </a:rPr>
              <a:t>30 days apart </a:t>
            </a:r>
            <a:r>
              <a:rPr lang="en-US" dirty="0"/>
              <a:t>from each other.</a:t>
            </a:r>
          </a:p>
          <a:p>
            <a:r>
              <a:rPr lang="en-US" dirty="0"/>
              <a:t>Any uplifted short-paid amount greater than </a:t>
            </a:r>
            <a:r>
              <a:rPr lang="en-US" dirty="0">
                <a:solidFill>
                  <a:srgbClr val="FF0000"/>
                </a:solidFill>
              </a:rPr>
              <a:t>$2,500,000</a:t>
            </a:r>
            <a:r>
              <a:rPr lang="en-US" dirty="0"/>
              <a:t>  must be scheduled so that no amount greater than </a:t>
            </a:r>
            <a:r>
              <a:rPr lang="en-US" dirty="0">
                <a:solidFill>
                  <a:srgbClr val="FF0000"/>
                </a:solidFill>
              </a:rPr>
              <a:t>$2,500,000 </a:t>
            </a:r>
            <a:r>
              <a:rPr lang="en-US" dirty="0"/>
              <a:t>is charged on each set of Default Uplift Invoices until ERCOT uplifts the total short-paid amount.</a:t>
            </a:r>
          </a:p>
          <a:p>
            <a:r>
              <a:rPr lang="en-US" dirty="0"/>
              <a:t>The uplifted short-paid amount will be allocated to the Market Participants (QSEs or CRR Account Holders) assigned to a registered Counter-Party based on the pro-rata share of MWhs that the QSE or CRR Account Holder contributed to its Counter-Party’s maximum MWh activity ratio share.</a:t>
            </a:r>
          </a:p>
          <a:p>
            <a:pPr lvl="1"/>
            <a:r>
              <a:rPr lang="en-US" dirty="0"/>
              <a:t>Each Counter-Party’s share of the uplift is calculated using </a:t>
            </a:r>
            <a:r>
              <a:rPr lang="en-US" dirty="0">
                <a:solidFill>
                  <a:srgbClr val="FF0000"/>
                </a:solidFill>
              </a:rPr>
              <a:t>True Up Settlement </a:t>
            </a:r>
            <a:r>
              <a:rPr lang="en-US" dirty="0"/>
              <a:t>data for each Operating Day in the month </a:t>
            </a:r>
            <a:r>
              <a:rPr lang="en-US" dirty="0">
                <a:solidFill>
                  <a:srgbClr val="FF0000"/>
                </a:solidFill>
              </a:rPr>
              <a:t>prior to the month in which the default occurred</a:t>
            </a:r>
            <a:r>
              <a:rPr lang="en-US" dirty="0"/>
              <a:t>…</a:t>
            </a:r>
          </a:p>
          <a:p>
            <a:r>
              <a:rPr lang="en-US" dirty="0"/>
              <a:t>To the extent ERCOT is able to collect past due funds owed by a short-paying Invoice Recipient </a:t>
            </a:r>
            <a:r>
              <a:rPr lang="en-US" u="sng" dirty="0"/>
              <a:t>before or after</a:t>
            </a:r>
            <a:r>
              <a:rPr lang="en-US" dirty="0"/>
              <a:t> the default uplift process defined in Section 9.19.1, ERCOT shall use its best efforts to distribute collected funds </a:t>
            </a:r>
            <a:r>
              <a:rPr lang="en-US" dirty="0">
                <a:solidFill>
                  <a:srgbClr val="FF0000"/>
                </a:solidFill>
              </a:rPr>
              <a:t>quarterly</a:t>
            </a:r>
            <a:r>
              <a:rPr lang="en-US" dirty="0"/>
              <a:t> by the 15</a:t>
            </a:r>
            <a:r>
              <a:rPr lang="en-US" baseline="30000" dirty="0"/>
              <a:t>th</a:t>
            </a:r>
            <a:r>
              <a:rPr lang="en-US" dirty="0"/>
              <a:t> Business Day following the end of a month per Protocols.</a:t>
            </a:r>
          </a:p>
          <a:p>
            <a:pPr lvl="1"/>
            <a:r>
              <a:rPr lang="en-US" dirty="0"/>
              <a:t>However, ERCOT staff has indicated they will redistribute any funds returned by a defaulting entity as soon as practicable and will not wait until the Protocol deadline.</a:t>
            </a:r>
          </a:p>
          <a:p>
            <a:r>
              <a:rPr lang="en-US" dirty="0"/>
              <a:t>The payment due date for the Default Uplift Invoice is the 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bank business day </a:t>
            </a:r>
            <a:r>
              <a:rPr lang="en-US" dirty="0"/>
              <a:t>after the invoice issuance date.  ERCOT must pay the funds received from the Default Uplift Invoices to short-paid entities the next business day.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1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1B3A-FD26-4F36-917C-C4DD6152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ADA45-ED5F-4FFC-A8C6-3E7CA4444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protracted event of short payments will accumulate unpaid amounts and, due to the 6 month delay in repayment, potentially create cash flow issues for other ERCOT market participants.</a:t>
            </a:r>
          </a:p>
          <a:p>
            <a:r>
              <a:rPr lang="en-US" dirty="0"/>
              <a:t>However, accelerating repayment too quickly could make the problem worse by increasing financial strain on entities already struggling.</a:t>
            </a:r>
          </a:p>
          <a:p>
            <a:r>
              <a:rPr lang="en-US" dirty="0"/>
              <a:t>Data accuracy: Accelerating the default uplift process such that it would utilize Initial Settlement data would need to be resettled due to lack of IDR metered data.  Not ideal.</a:t>
            </a:r>
          </a:p>
        </p:txBody>
      </p:sp>
    </p:spTree>
    <p:extLst>
      <p:ext uri="{BB962C8B-B14F-4D97-AF65-F5344CB8AC3E}">
        <p14:creationId xmlns:p14="http://schemas.microsoft.com/office/powerpoint/2010/main" val="16057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1B3A-FD26-4F36-917C-C4DD6152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ADA45-ED5F-4FFC-A8C6-3E7CA4444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Default Uplift Invoice issuance delay: Currently 180 days</a:t>
            </a:r>
          </a:p>
          <a:p>
            <a:pPr lvl="1"/>
            <a:r>
              <a:rPr lang="en-US" dirty="0"/>
              <a:t>Recommendation: 60 days</a:t>
            </a:r>
          </a:p>
          <a:p>
            <a:pPr lvl="2"/>
            <a:r>
              <a:rPr lang="en-US" dirty="0"/>
              <a:t>Accelerate repayment without increasing financial burden.</a:t>
            </a:r>
          </a:p>
          <a:p>
            <a:pPr lvl="2"/>
            <a:r>
              <a:rPr lang="en-US" dirty="0"/>
              <a:t>Allow for use of Final Settlement data to avoid resettlement.</a:t>
            </a:r>
          </a:p>
          <a:p>
            <a:r>
              <a:rPr lang="en-US" dirty="0"/>
              <a:t>Timing between Default Uplift Invoice issuance: Currently 30 days</a:t>
            </a:r>
          </a:p>
          <a:p>
            <a:pPr lvl="1"/>
            <a:r>
              <a:rPr lang="en-US" dirty="0"/>
              <a:t>Recommendation: Retain 30 days? </a:t>
            </a:r>
          </a:p>
          <a:p>
            <a:pPr lvl="2"/>
            <a:r>
              <a:rPr lang="en-US" dirty="0"/>
              <a:t>Keep Default Invoices spread out to minimize financial burden.</a:t>
            </a:r>
          </a:p>
          <a:p>
            <a:pPr lvl="1"/>
            <a:r>
              <a:rPr lang="en-US" dirty="0"/>
              <a:t>Other ideas include a more frequent process (daily).</a:t>
            </a:r>
          </a:p>
          <a:p>
            <a:r>
              <a:rPr lang="en-US" dirty="0"/>
              <a:t>Cap on funds recovered per Default Uplift Invoice: Currently $2.5MM</a:t>
            </a:r>
          </a:p>
          <a:p>
            <a:pPr lvl="1"/>
            <a:r>
              <a:rPr lang="en-US" dirty="0"/>
              <a:t>Recommendation: Retain $2.5MM?</a:t>
            </a:r>
          </a:p>
          <a:p>
            <a:pPr lvl="2"/>
            <a:r>
              <a:rPr lang="en-US" dirty="0"/>
              <a:t>Limit repayment amount per Default Uplift Invoice to minimize financial burden.</a:t>
            </a:r>
          </a:p>
          <a:p>
            <a:pPr lvl="1"/>
            <a:r>
              <a:rPr lang="en-US" dirty="0"/>
              <a:t>Other ideas include a more frequent process with a lower cap.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68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2922</TotalTime>
  <Words>468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Short Payment &amp; Default Uplift Process Discussion</vt:lpstr>
      <vt:lpstr>Objectives of the discussion</vt:lpstr>
      <vt:lpstr>Short Payment Process</vt:lpstr>
      <vt:lpstr>Default Uplift Process</vt:lpstr>
      <vt:lpstr>Discussion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Payment Process</dc:title>
  <dc:creator>Barnes, Bill</dc:creator>
  <cp:lastModifiedBy>Barnes, Bill</cp:lastModifiedBy>
  <cp:revision>20</cp:revision>
  <dcterms:created xsi:type="dcterms:W3CDTF">2020-04-01T20:26:21Z</dcterms:created>
  <dcterms:modified xsi:type="dcterms:W3CDTF">2020-04-07T20:49:28Z</dcterms:modified>
</cp:coreProperties>
</file>