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24"/>
  </p:notesMasterIdLst>
  <p:handoutMasterIdLst>
    <p:handoutMasterId r:id="rId25"/>
  </p:handoutMasterIdLst>
  <p:sldIdLst>
    <p:sldId id="260" r:id="rId7"/>
    <p:sldId id="280" r:id="rId8"/>
    <p:sldId id="281" r:id="rId9"/>
    <p:sldId id="276" r:id="rId10"/>
    <p:sldId id="282" r:id="rId11"/>
    <p:sldId id="284" r:id="rId12"/>
    <p:sldId id="296" r:id="rId13"/>
    <p:sldId id="298" r:id="rId14"/>
    <p:sldId id="297" r:id="rId15"/>
    <p:sldId id="289" r:id="rId16"/>
    <p:sldId id="295" r:id="rId17"/>
    <p:sldId id="293" r:id="rId18"/>
    <p:sldId id="275" r:id="rId19"/>
    <p:sldId id="285" r:id="rId20"/>
    <p:sldId id="286" r:id="rId21"/>
    <p:sldId id="287" r:id="rId22"/>
    <p:sldId id="279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80285797608631E-2"/>
          <c:y val="0.13763481269386782"/>
          <c:w val="0.86976537023781131"/>
          <c:h val="0.634495546011294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6">
                  <c:v>1</c:v>
                </c:pt>
                <c:pt idx="8">
                  <c:v>1</c:v>
                </c:pt>
                <c:pt idx="14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7">
                  <c:v>1</c:v>
                </c:pt>
                <c:pt idx="9">
                  <c:v>5</c:v>
                </c:pt>
                <c:pt idx="10">
                  <c:v>14</c:v>
                </c:pt>
                <c:pt idx="11">
                  <c:v>7</c:v>
                </c:pt>
                <c:pt idx="12">
                  <c:v>11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14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2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6">
                  <c:v>1</c:v>
                </c:pt>
                <c:pt idx="9">
                  <c:v>1</c:v>
                </c:pt>
                <c:pt idx="11">
                  <c:v>1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407904584"/>
        <c:axId val="407906152"/>
      </c:barChart>
      <c:catAx>
        <c:axId val="407904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906152"/>
        <c:crosses val="autoZero"/>
        <c:auto val="1"/>
        <c:lblAlgn val="ctr"/>
        <c:lblOffset val="100"/>
        <c:noMultiLvlLbl val="0"/>
      </c:catAx>
      <c:valAx>
        <c:axId val="4079061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#</a:t>
                </a:r>
                <a:r>
                  <a:rPr lang="en-US" sz="1200" baseline="0" dirty="0" smtClean="0"/>
                  <a:t> Items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44416607015032217"/>
              <c:y val="4.484848484848485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904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5836895388076508E-2"/>
          <c:y val="0.78982840213155181"/>
          <c:w val="0.90254193225846768"/>
          <c:h val="0.16724230493915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13496961528458E-2"/>
          <c:y val="0.16764753837588484"/>
          <c:w val="0.88135974557234398"/>
          <c:h val="0.6474809114769745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6">
                  <c:v>14</c:v>
                </c:pt>
                <c:pt idx="7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6">
                  <c:v>14</c:v>
                </c:pt>
                <c:pt idx="8">
                  <c:v>100</c:v>
                </c:pt>
                <c:pt idx="14">
                  <c:v>83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7">
                  <c:v>50</c:v>
                </c:pt>
                <c:pt idx="9">
                  <c:v>86</c:v>
                </c:pt>
                <c:pt idx="10">
                  <c:v>100</c:v>
                </c:pt>
                <c:pt idx="11">
                  <c:v>87</c:v>
                </c:pt>
                <c:pt idx="12">
                  <c:v>100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25</c:v>
                </c:pt>
                <c:pt idx="3">
                  <c:v>100</c:v>
                </c:pt>
                <c:pt idx="4">
                  <c:v>50</c:v>
                </c:pt>
                <c:pt idx="5">
                  <c:v>50</c:v>
                </c:pt>
                <c:pt idx="6">
                  <c:v>43</c:v>
                </c:pt>
                <c:pt idx="14">
                  <c:v>17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2">
                  <c:v>75</c:v>
                </c:pt>
                <c:pt idx="4">
                  <c:v>50</c:v>
                </c:pt>
                <c:pt idx="5">
                  <c:v>50</c:v>
                </c:pt>
                <c:pt idx="6">
                  <c:v>14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6">
                  <c:v>15</c:v>
                </c:pt>
                <c:pt idx="9">
                  <c:v>14</c:v>
                </c:pt>
                <c:pt idx="11">
                  <c:v>13</c:v>
                </c:pt>
                <c:pt idx="1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7906544"/>
        <c:axId val="407904976"/>
      </c:barChart>
      <c:catAx>
        <c:axId val="407906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904976"/>
        <c:crosses val="autoZero"/>
        <c:auto val="0"/>
        <c:lblAlgn val="ctr"/>
        <c:lblOffset val="100"/>
        <c:noMultiLvlLbl val="0"/>
      </c:catAx>
      <c:valAx>
        <c:axId val="407904976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Items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951526329479086"/>
              <c:y val="4.545454545454545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90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237048071693735E-2"/>
          <c:y val="0.85100751610594128"/>
          <c:w val="0.87357995791066645"/>
          <c:h val="0.13384096874254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</cdr:x>
      <cdr:y>0.69697</cdr:y>
    </cdr:from>
    <cdr:to>
      <cdr:x>0.31429</cdr:x>
      <cdr:y>0.72727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0200" y="3505200"/>
          <a:ext cx="9144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17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56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2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95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1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  April 16, 2020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BESTF   April 16, 2020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BESTF   April 16,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B6770"/>
                </a:solidFill>
              </a:rPr>
              <a:t>BESTF   April 16, 2020</a:t>
            </a:r>
            <a:endParaRPr lang="en-US" dirty="0">
              <a:solidFill>
                <a:srgbClr val="5B677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7691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200">
                <a:solidFill>
                  <a:schemeClr val="tx1"/>
                </a:solidFill>
              </a:defRPr>
            </a:lvl3pPr>
            <a:lvl4pPr>
              <a:defRPr sz="21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5B6770"/>
                </a:solidFill>
              </a:rPr>
              <a:t>BESTF   April 16, 2020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57613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5B6770"/>
                </a:solidFill>
              </a:rPr>
              <a:t>BESTF   April 16, 2020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19955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pl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5B6770"/>
                </a:solidFill>
              </a:rPr>
              <a:t>BESTF   April 16, 2020</a:t>
            </a:r>
            <a:endParaRPr lang="en-US" dirty="0">
              <a:solidFill>
                <a:srgbClr val="5B677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6407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ags" Target="../tags/tag1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BESTF   April 16, 2020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5B6770"/>
                </a:solidFill>
              </a:rPr>
              <a:t>BESTF   April 16, 2020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58200" y="654165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E2CAF-5594-403E-9D60-63FC5D4BBAFC}" type="slidenum">
              <a:rPr lang="en-US" sz="1200" smtClean="0">
                <a:solidFill>
                  <a:srgbClr val="5B6770"/>
                </a:solidFill>
              </a:rPr>
              <a:pPr algn="ctr"/>
              <a:t>‹#›</a:t>
            </a:fld>
            <a:endParaRPr lang="en-US" sz="1200" dirty="0">
              <a:solidFill>
                <a:srgbClr val="5B6770"/>
              </a:solidFill>
            </a:endParaRPr>
          </a:p>
        </p:txBody>
      </p:sp>
    </p:spTree>
    <p:custDataLst>
      <p:tags r:id="rId6"/>
    </p:custDataLst>
    <p:extLst>
      <p:ext uri="{BB962C8B-B14F-4D97-AF65-F5344CB8AC3E}">
        <p14:creationId xmlns:p14="http://schemas.microsoft.com/office/powerpoint/2010/main" val="254194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enneth.Ragsdale@ercot.com" TargetMode="External"/><Relationship Id="rId2" Type="http://schemas.openxmlformats.org/officeDocument/2006/relationships/hyperlink" Target="mailto:Sandip.Sharma@ercot.com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solidFill>
                  <a:schemeClr val="tx2"/>
                </a:solidFill>
              </a:rPr>
              <a:t>Battery Energy Storage Task Force (BEST Force) </a:t>
            </a:r>
          </a:p>
          <a:p>
            <a:r>
              <a:rPr lang="da-DK" sz="2800" b="1" dirty="0" smtClean="0">
                <a:solidFill>
                  <a:schemeClr val="tx2"/>
                </a:solidFill>
              </a:rPr>
              <a:t>General Update </a:t>
            </a:r>
            <a:r>
              <a:rPr lang="da-DK" sz="2000" b="1" dirty="0" smtClean="0">
                <a:solidFill>
                  <a:schemeClr val="tx2"/>
                </a:solidFill>
              </a:rPr>
              <a:t>(Overview of Future Work and NPRR Review Process)</a:t>
            </a:r>
            <a:endParaRPr lang="en-US" sz="2000" dirty="0" smtClean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ERCOT Staff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BESTF Meeting 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April 16, 2020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BESTF RR </a:t>
            </a:r>
            <a:r>
              <a:rPr lang="en-US" sz="2400" dirty="0"/>
              <a:t>Review Assumptions and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009" y="1219200"/>
            <a:ext cx="8534400" cy="4343400"/>
          </a:xfrm>
        </p:spPr>
        <p:txBody>
          <a:bodyPr/>
          <a:lstStyle/>
          <a:p>
            <a:r>
              <a:rPr lang="en-US" sz="1800" dirty="0" smtClean="0"/>
              <a:t>Going forward, BESTF will serve as the clearinghouse to address BESTF Revision Requests issues and comments.  (There could be some exceptions.)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For the Revision Requests that are part of the 2024 EMS/RTC/Single Model ESR implementation:  before November, ERCOT will submit the BESTF consensus RR comments, with an expectation that they will be considered and approved by TAC at its November 18</a:t>
            </a:r>
            <a:r>
              <a:rPr lang="en-US" sz="1800" dirty="0"/>
              <a:t>, </a:t>
            </a:r>
            <a:r>
              <a:rPr lang="en-US" sz="1800" dirty="0" smtClean="0"/>
              <a:t>2020 meeting, and the ERCOT Board at its December 8, 2020 meeting.</a:t>
            </a:r>
          </a:p>
          <a:p>
            <a:endParaRPr lang="en-US" sz="1800" dirty="0" smtClean="0"/>
          </a:p>
          <a:p>
            <a:r>
              <a:rPr lang="en-US" sz="1800" b="1" i="1" dirty="0"/>
              <a:t>A</a:t>
            </a:r>
            <a:r>
              <a:rPr lang="en-US" sz="1800" b="1" i="1" dirty="0" smtClean="0"/>
              <a:t>s the clearinghouse for discussing issues, the plan is to use a schedule for each BESTF RR/topic.</a:t>
            </a:r>
          </a:p>
          <a:p>
            <a:endParaRPr lang="en-US" sz="1800" b="1" i="1" dirty="0"/>
          </a:p>
          <a:p>
            <a:r>
              <a:rPr lang="en-US" sz="1800" b="1" i="1" dirty="0" smtClean="0"/>
              <a:t>MPs may </a:t>
            </a:r>
            <a:r>
              <a:rPr lang="en-US" sz="1800" b="1" i="1" dirty="0"/>
              <a:t>file </a:t>
            </a:r>
            <a:r>
              <a:rPr lang="en-US" sz="1800" b="1" i="1" dirty="0" smtClean="0"/>
              <a:t>BESTF RR </a:t>
            </a:r>
            <a:r>
              <a:rPr lang="en-US" sz="1800" b="1" i="1" dirty="0"/>
              <a:t>comments at any </a:t>
            </a:r>
            <a:r>
              <a:rPr lang="en-US" sz="1800" b="1" i="1" dirty="0" smtClean="0"/>
              <a:t>time</a:t>
            </a:r>
            <a:r>
              <a:rPr lang="en-US" sz="1800" b="1" i="1" dirty="0" smtClean="0">
                <a:solidFill>
                  <a:schemeClr val="tx1"/>
                </a:solidFill>
              </a:rPr>
              <a:t>**</a:t>
            </a:r>
            <a:r>
              <a:rPr lang="en-US" sz="1800" b="1" i="1" dirty="0"/>
              <a:t> </a:t>
            </a:r>
            <a:r>
              <a:rPr lang="en-US" sz="1800" b="1" i="1" dirty="0" smtClean="0"/>
              <a:t>and/or email ERCOT directly with any issues as they are identified. </a:t>
            </a:r>
            <a:r>
              <a:rPr lang="en-US" sz="1800" i="1" dirty="0" smtClean="0">
                <a:solidFill>
                  <a:srgbClr val="FF0000"/>
                </a:solidFill>
              </a:rPr>
              <a:t>The sooner issues are identified, the better.</a:t>
            </a:r>
            <a:endParaRPr lang="en-US" sz="1800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5663992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** prior to deadline</a:t>
            </a:r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  April 16,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66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Next Steps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7180" y="914400"/>
            <a:ext cx="8534400" cy="5052221"/>
          </a:xfrm>
        </p:spPr>
        <p:txBody>
          <a:bodyPr>
            <a:normAutofit/>
          </a:bodyPr>
          <a:lstStyle/>
          <a:p>
            <a:pPr>
              <a:buSzPts val="2400"/>
            </a:pPr>
            <a:r>
              <a:rPr lang="en-US" sz="2200" dirty="0">
                <a:solidFill>
                  <a:srgbClr val="5B6770"/>
                </a:solidFill>
                <a:latin typeface="Arial" panose="020B0604020202020204" pitchFamily="34" charset="0"/>
              </a:rPr>
              <a:t>Discuss Schedule for discussing NPRR </a:t>
            </a:r>
            <a:r>
              <a:rPr lang="en-US" sz="2200" dirty="0" smtClean="0">
                <a:solidFill>
                  <a:srgbClr val="5B6770"/>
                </a:solidFill>
                <a:latin typeface="Arial" panose="020B0604020202020204" pitchFamily="34" charset="0"/>
              </a:rPr>
              <a:t>1014 (Single Model ESR)</a:t>
            </a:r>
            <a:endParaRPr lang="en-US" sz="2200" dirty="0">
              <a:solidFill>
                <a:srgbClr val="5B6770"/>
              </a:solidFill>
              <a:latin typeface="Arial" panose="020B0604020202020204" pitchFamily="34" charset="0"/>
            </a:endParaRPr>
          </a:p>
          <a:p>
            <a:pPr lvl="1">
              <a:buSzPts val="2000"/>
            </a:pPr>
            <a:r>
              <a:rPr lang="en-US" sz="1800" dirty="0">
                <a:solidFill>
                  <a:srgbClr val="5B6770"/>
                </a:solidFill>
                <a:latin typeface="Arial" panose="020B0604020202020204" pitchFamily="34" charset="0"/>
              </a:rPr>
              <a:t>Spreadsheet </a:t>
            </a:r>
            <a:r>
              <a:rPr lang="en-US" sz="1800" dirty="0" smtClean="0">
                <a:solidFill>
                  <a:srgbClr val="5B6770"/>
                </a:solidFill>
                <a:latin typeface="Arial" panose="020B0604020202020204" pitchFamily="34" charset="0"/>
              </a:rPr>
              <a:t>Schedule</a:t>
            </a:r>
            <a:endParaRPr lang="en-US" sz="1800" dirty="0">
              <a:solidFill>
                <a:srgbClr val="5B6770"/>
              </a:solidFill>
              <a:latin typeface="Arial" panose="020B0604020202020204" pitchFamily="34" charset="0"/>
            </a:endParaRPr>
          </a:p>
          <a:p>
            <a:pPr>
              <a:buSzPts val="2400"/>
            </a:pPr>
            <a:r>
              <a:rPr lang="en-US" sz="2200" dirty="0">
                <a:solidFill>
                  <a:srgbClr val="5B6770"/>
                </a:solidFill>
                <a:latin typeface="Arial" panose="020B0604020202020204" pitchFamily="34" charset="0"/>
              </a:rPr>
              <a:t>Feedback process </a:t>
            </a:r>
          </a:p>
          <a:p>
            <a:pPr lvl="1">
              <a:buSzPts val="2000"/>
            </a:pPr>
            <a:r>
              <a:rPr lang="en-US" sz="1800" dirty="0">
                <a:solidFill>
                  <a:srgbClr val="5B6770"/>
                </a:solidFill>
                <a:latin typeface="Arial" panose="020B0604020202020204" pitchFamily="34" charset="0"/>
              </a:rPr>
              <a:t>ERCOT will collect feedback and </a:t>
            </a:r>
            <a:r>
              <a:rPr lang="en-US" sz="1800" dirty="0" smtClean="0">
                <a:solidFill>
                  <a:srgbClr val="5B6770"/>
                </a:solidFill>
                <a:latin typeface="Arial" panose="020B0604020202020204" pitchFamily="34" charset="0"/>
              </a:rPr>
              <a:t>discuss and review </a:t>
            </a:r>
            <a:r>
              <a:rPr lang="en-US" sz="1800" dirty="0">
                <a:solidFill>
                  <a:srgbClr val="5B6770"/>
                </a:solidFill>
                <a:latin typeface="Arial" panose="020B0604020202020204" pitchFamily="34" charset="0"/>
              </a:rPr>
              <a:t>at </a:t>
            </a:r>
            <a:r>
              <a:rPr lang="en-US" sz="1800" dirty="0" smtClean="0">
                <a:solidFill>
                  <a:srgbClr val="5B6770"/>
                </a:solidFill>
                <a:latin typeface="Arial" panose="020B0604020202020204" pitchFamily="34" charset="0"/>
              </a:rPr>
              <a:t>BESTF</a:t>
            </a:r>
            <a:endParaRPr lang="en-US" sz="1800" dirty="0">
              <a:solidFill>
                <a:srgbClr val="5B6770"/>
              </a:solidFill>
              <a:latin typeface="Arial" panose="020B0604020202020204" pitchFamily="34" charset="0"/>
            </a:endParaRPr>
          </a:p>
          <a:p>
            <a:pPr lvl="1">
              <a:buSzPts val="2000"/>
            </a:pPr>
            <a:r>
              <a:rPr lang="en-US" sz="1800" dirty="0">
                <a:solidFill>
                  <a:srgbClr val="5B6770"/>
                </a:solidFill>
                <a:latin typeface="Arial" panose="020B0604020202020204" pitchFamily="34" charset="0"/>
              </a:rPr>
              <a:t>MPs encouraged to send Revision Request redlines, comments and questions for BESTF consideration to the BESTF email exploder or </a:t>
            </a:r>
            <a:r>
              <a:rPr lang="en-US" sz="1800" u="sng" dirty="0" smtClean="0">
                <a:solidFill>
                  <a:srgbClr val="5B6770"/>
                </a:solidFill>
                <a:latin typeface="Arial" panose="020B0604020202020204" pitchFamily="34" charset="0"/>
                <a:hlinkClick r:id="rId2"/>
              </a:rPr>
              <a:t>Sandip.Sharma@ercot.com</a:t>
            </a:r>
            <a:r>
              <a:rPr lang="en-US" sz="1800" u="sng" dirty="0">
                <a:solidFill>
                  <a:srgbClr val="5B677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rgbClr val="5B6770"/>
                </a:solidFill>
                <a:latin typeface="Arial" panose="020B0604020202020204" pitchFamily="34" charset="0"/>
              </a:rPr>
              <a:t>and </a:t>
            </a:r>
            <a:r>
              <a:rPr lang="en-US" sz="1800" u="sng" dirty="0" smtClean="0">
                <a:solidFill>
                  <a:srgbClr val="5B6770"/>
                </a:solidFill>
                <a:latin typeface="Arial" panose="020B0604020202020204" pitchFamily="34" charset="0"/>
                <a:hlinkClick r:id="rId3"/>
              </a:rPr>
              <a:t>Kenneth.Ragsdale@ercot.com</a:t>
            </a:r>
            <a:r>
              <a:rPr lang="en-US" sz="1800" dirty="0" smtClean="0">
                <a:solidFill>
                  <a:srgbClr val="5B6770"/>
                </a:solidFill>
                <a:latin typeface="Arial" panose="020B0604020202020204" pitchFamily="34" charset="0"/>
              </a:rPr>
              <a:t>.</a:t>
            </a:r>
            <a:endParaRPr lang="en-US" sz="1800" dirty="0">
              <a:solidFill>
                <a:srgbClr val="5B6770"/>
              </a:solidFill>
              <a:latin typeface="Arial" panose="020B0604020202020204" pitchFamily="34" charset="0"/>
            </a:endParaRPr>
          </a:p>
          <a:p>
            <a:pPr lvl="1">
              <a:buSzPts val="2000"/>
            </a:pPr>
            <a:r>
              <a:rPr lang="en-US" sz="1800" dirty="0">
                <a:solidFill>
                  <a:srgbClr val="5B6770"/>
                </a:solidFill>
                <a:latin typeface="Arial" panose="020B0604020202020204" pitchFamily="34" charset="0"/>
              </a:rPr>
              <a:t>Similar </a:t>
            </a:r>
            <a:r>
              <a:rPr lang="en-US" sz="1800" dirty="0" smtClean="0">
                <a:solidFill>
                  <a:srgbClr val="5B6770"/>
                </a:solidFill>
                <a:latin typeface="Arial" panose="020B0604020202020204" pitchFamily="34" charset="0"/>
              </a:rPr>
              <a:t>approach and turnaround </a:t>
            </a:r>
            <a:r>
              <a:rPr lang="en-US" sz="1800" dirty="0">
                <a:solidFill>
                  <a:srgbClr val="5B6770"/>
                </a:solidFill>
                <a:latin typeface="Arial" panose="020B0604020202020204" pitchFamily="34" charset="0"/>
              </a:rPr>
              <a:t>as with KTCs</a:t>
            </a:r>
          </a:p>
          <a:p>
            <a:pPr lvl="1">
              <a:buSzPts val="2000"/>
            </a:pPr>
            <a:r>
              <a:rPr lang="en-US" sz="1800" dirty="0">
                <a:solidFill>
                  <a:srgbClr val="5B6770"/>
                </a:solidFill>
                <a:latin typeface="Arial" panose="020B0604020202020204" pitchFamily="34" charset="0"/>
              </a:rPr>
              <a:t>Comments can be on any section of the NPRR but want to systematically step through the NPRR.</a:t>
            </a:r>
          </a:p>
          <a:p>
            <a:pPr lvl="1">
              <a:buSzPts val="2000"/>
            </a:pPr>
            <a:r>
              <a:rPr lang="en-US" sz="1800" dirty="0">
                <a:solidFill>
                  <a:srgbClr val="5B6770"/>
                </a:solidFill>
                <a:latin typeface="Arial" panose="020B0604020202020204" pitchFamily="34" charset="0"/>
              </a:rPr>
              <a:t>You can also submit formal comments through the RR process.</a:t>
            </a:r>
          </a:p>
          <a:p>
            <a:pPr>
              <a:buSzPts val="2400"/>
            </a:pPr>
            <a:r>
              <a:rPr lang="en-US" sz="2200" dirty="0">
                <a:solidFill>
                  <a:srgbClr val="5B6770"/>
                </a:solidFill>
                <a:latin typeface="Arial" panose="020B0604020202020204" pitchFamily="34" charset="0"/>
              </a:rPr>
              <a:t>As BESTF achieves consensus on edits for the NPRR, ERCOT will collect these items and file </a:t>
            </a:r>
            <a:r>
              <a:rPr lang="en-US" sz="2200" dirty="0" smtClean="0">
                <a:solidFill>
                  <a:srgbClr val="5B6770"/>
                </a:solidFill>
                <a:latin typeface="Arial" panose="020B0604020202020204" pitchFamily="34" charset="0"/>
              </a:rPr>
              <a:t>as ERCOT comments.</a:t>
            </a:r>
            <a:endParaRPr lang="en-US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  April 16,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27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V="1">
            <a:off x="914397" y="3678701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819397" y="3678701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094068" y="3657377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086597" y="3678701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28597" y="2781077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124197" y="2772857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4668" y="2781077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094068" y="2781077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610597" cy="518318"/>
          </a:xfrm>
        </p:spPr>
        <p:txBody>
          <a:bodyPr/>
          <a:lstStyle/>
          <a:p>
            <a:r>
              <a:rPr lang="en-US" sz="2400" dirty="0" smtClean="0"/>
              <a:t>BESTFRR </a:t>
            </a:r>
            <a:r>
              <a:rPr lang="en-US" sz="2400" dirty="0" smtClean="0"/>
              <a:t>Review Process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52397" y="1676176"/>
            <a:ext cx="1524000" cy="1447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7-days prior #1</a:t>
            </a:r>
          </a:p>
          <a:p>
            <a:pPr algn="ctr"/>
            <a:r>
              <a:rPr lang="en-US" sz="1400" dirty="0" smtClean="0"/>
              <a:t>ERCOT posts agenda and RRs to be reviewed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2741473" y="3962177"/>
            <a:ext cx="1417851" cy="191854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7-days prior #2</a:t>
            </a:r>
          </a:p>
          <a:p>
            <a:pPr algn="ctr"/>
            <a:r>
              <a:rPr lang="en-US" sz="1400" dirty="0" smtClean="0"/>
              <a:t>MP redlines due and posted to address concerns or alternatives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397" y="3962177"/>
            <a:ext cx="1530481" cy="13335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During meeting, MPs discuss any concerns or alternatives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90490" y="3962177"/>
            <a:ext cx="2095973" cy="143424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7-days prior #3</a:t>
            </a:r>
          </a:p>
          <a:p>
            <a:pPr algn="ctr"/>
            <a:r>
              <a:rPr lang="en-US" sz="1400" dirty="0" smtClean="0"/>
              <a:t>MPs must document concerns and alternative language prior to meeting, and be prepared to discuss.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90489" y="1676176"/>
            <a:ext cx="2074650" cy="1447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7-days prior #3</a:t>
            </a:r>
          </a:p>
          <a:p>
            <a:pPr algn="ctr"/>
            <a:r>
              <a:rPr lang="en-US" sz="1400" dirty="0" smtClean="0"/>
              <a:t>Non-consensus materials posted for options on language to be considered.</a:t>
            </a:r>
            <a:endParaRPr lang="en-US" sz="1400" dirty="0"/>
          </a:p>
        </p:txBody>
      </p:sp>
      <p:sp>
        <p:nvSpPr>
          <p:cNvPr id="14" name="Right Arrow 13"/>
          <p:cNvSpPr/>
          <p:nvPr/>
        </p:nvSpPr>
        <p:spPr>
          <a:xfrm>
            <a:off x="76197" y="3200177"/>
            <a:ext cx="8686800" cy="60960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Meeting #1                              Meeting #2                                Meeting #3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38090" y="5446693"/>
            <a:ext cx="3024907" cy="9541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TAC will be updated monthly.  If irresolvable issues occur at BESTF, the BESTF Chair can request TAC endorsement to resolve.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41474" y="1679974"/>
            <a:ext cx="1417851" cy="1453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2-days prior #2</a:t>
            </a:r>
          </a:p>
          <a:p>
            <a:pPr algn="ctr"/>
            <a:r>
              <a:rPr lang="en-US" sz="1400" dirty="0" smtClean="0"/>
              <a:t>ERCOT  responds to MP questions and redlines</a:t>
            </a:r>
            <a:endParaRPr lang="en-US" sz="1400" dirty="0"/>
          </a:p>
        </p:txBody>
      </p:sp>
      <p:sp>
        <p:nvSpPr>
          <p:cNvPr id="7" name="Right Arrow 6"/>
          <p:cNvSpPr/>
          <p:nvPr/>
        </p:nvSpPr>
        <p:spPr>
          <a:xfrm rot="16200000">
            <a:off x="3470091" y="1394664"/>
            <a:ext cx="2506156" cy="1374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Consensus Items Tracked in Spreadsheet as Complete</a:t>
            </a:r>
            <a:endParaRPr lang="en-US" sz="1400" dirty="0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 rot="16200000">
            <a:off x="7171530" y="1456307"/>
            <a:ext cx="2506156" cy="12863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Resolved Items Tracked in Spreadsheet as Complete</a:t>
            </a:r>
            <a:endParaRPr lang="en-US" sz="14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8305800" y="3288141"/>
            <a:ext cx="0" cy="21585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571997" y="95677"/>
            <a:ext cx="4038600" cy="9449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ERCOT will file (as ERCOT Comments) cumulative </a:t>
            </a:r>
            <a:r>
              <a:rPr lang="en-US" sz="1400" i="1" smtClean="0"/>
              <a:t>BESTFRR improvements </a:t>
            </a:r>
            <a:r>
              <a:rPr lang="en-US" sz="1400" i="1" dirty="0" smtClean="0"/>
              <a:t>reflecting when consensus on sections achieved.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  April 16,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0"/>
            <a:ext cx="5155367" cy="838200"/>
          </a:xfrm>
        </p:spPr>
        <p:txBody>
          <a:bodyPr/>
          <a:lstStyle/>
          <a:p>
            <a:pPr algn="ctr"/>
            <a:r>
              <a:rPr lang="en-US" sz="3600" dirty="0" smtClean="0"/>
              <a:t>Questions??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  April 16,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Harmonizing </a:t>
            </a:r>
            <a:r>
              <a:rPr lang="en-US" dirty="0"/>
              <a:t>RTC and Battery Energy Storage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BESTF   April 16, 2020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960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Harmonizing RTC </a:t>
            </a:r>
            <a:r>
              <a:rPr lang="en-US" sz="2400" dirty="0" smtClean="0"/>
              <a:t>&amp; Battery </a:t>
            </a:r>
            <a:r>
              <a:rPr lang="en-US" sz="2400" dirty="0"/>
              <a:t>Energy Storage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47675" y="128944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KPs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457325" y="1654374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2076450" y="15370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90750" y="16513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05050" y="17656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19350" y="18799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RRs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1457325" y="1354635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3" name="Rectangle 42"/>
          <p:cNvSpPr/>
          <p:nvPr/>
        </p:nvSpPr>
        <p:spPr>
          <a:xfrm>
            <a:off x="2076450" y="1166219"/>
            <a:ext cx="1352550" cy="27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IA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47675" y="3670698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BESTF KTCs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457325" y="4035624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447675" y="46237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1975" y="47380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76275" y="48523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90575" y="49666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BES RRs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1457325" y="3735885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1" name="Rectangle 50"/>
          <p:cNvSpPr/>
          <p:nvPr/>
        </p:nvSpPr>
        <p:spPr>
          <a:xfrm>
            <a:off x="2076450" y="3547469"/>
            <a:ext cx="1352550" cy="2726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Model IA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076450" y="3915669"/>
            <a:ext cx="1352550" cy="233273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Model NPRR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overlapping sections, authors use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ESR Redlines</a:t>
            </a:r>
          </a:p>
        </p:txBody>
      </p:sp>
      <p:cxnSp>
        <p:nvCxnSpPr>
          <p:cNvPr id="53" name="Straight Arrow Connector 52"/>
          <p:cNvCxnSpPr>
            <a:stCxn id="44" idx="2"/>
            <a:endCxn id="46" idx="0"/>
          </p:cNvCxnSpPr>
          <p:nvPr/>
        </p:nvCxnSpPr>
        <p:spPr>
          <a:xfrm>
            <a:off x="952500" y="4171951"/>
            <a:ext cx="0" cy="451844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5" name="Right Arrow 54"/>
          <p:cNvSpPr/>
          <p:nvPr/>
        </p:nvSpPr>
        <p:spPr>
          <a:xfrm>
            <a:off x="6648450" y="1879998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PRS</a:t>
            </a:r>
          </a:p>
        </p:txBody>
      </p:sp>
      <p:sp>
        <p:nvSpPr>
          <p:cNvPr id="56" name="Right Arrow 55"/>
          <p:cNvSpPr/>
          <p:nvPr/>
        </p:nvSpPr>
        <p:spPr>
          <a:xfrm>
            <a:off x="7410450" y="1879998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</a:t>
            </a:r>
          </a:p>
        </p:txBody>
      </p:sp>
      <p:sp>
        <p:nvSpPr>
          <p:cNvPr id="57" name="Right Arrow 56"/>
          <p:cNvSpPr/>
          <p:nvPr/>
        </p:nvSpPr>
        <p:spPr>
          <a:xfrm>
            <a:off x="8172450" y="1892499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</a:t>
            </a:r>
          </a:p>
        </p:txBody>
      </p:sp>
      <p:sp>
        <p:nvSpPr>
          <p:cNvPr id="58" name="Right Arrow 57"/>
          <p:cNvSpPr/>
          <p:nvPr/>
        </p:nvSpPr>
        <p:spPr>
          <a:xfrm>
            <a:off x="3429000" y="4089502"/>
            <a:ext cx="3219450" cy="554234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BESTF Meetings</a:t>
            </a:r>
          </a:p>
        </p:txBody>
      </p:sp>
      <p:sp>
        <p:nvSpPr>
          <p:cNvPr id="59" name="Right Arrow 58"/>
          <p:cNvSpPr/>
          <p:nvPr/>
        </p:nvSpPr>
        <p:spPr>
          <a:xfrm>
            <a:off x="6648450" y="4108848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PRS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7410450" y="4108848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8172450" y="4121349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</a:t>
            </a:r>
          </a:p>
        </p:txBody>
      </p:sp>
      <p:sp>
        <p:nvSpPr>
          <p:cNvPr id="62" name="Right Arrow 61"/>
          <p:cNvSpPr/>
          <p:nvPr/>
        </p:nvSpPr>
        <p:spPr>
          <a:xfrm rot="5400000">
            <a:off x="3160215" y="3086103"/>
            <a:ext cx="2023472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3" name="Right Arrow 62"/>
          <p:cNvSpPr/>
          <p:nvPr/>
        </p:nvSpPr>
        <p:spPr>
          <a:xfrm rot="5400000">
            <a:off x="4060328" y="3086102"/>
            <a:ext cx="2023469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4" name="Right Arrow 63"/>
          <p:cNvSpPr/>
          <p:nvPr/>
        </p:nvSpPr>
        <p:spPr>
          <a:xfrm rot="5400000">
            <a:off x="4960441" y="3094733"/>
            <a:ext cx="2023469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724650" y="2400301"/>
            <a:ext cx="2076450" cy="6131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 of RTC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RRs and IA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724650" y="4629447"/>
            <a:ext cx="2076450" cy="117127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 of Single Model NPRR &amp; IA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(acknowledging subset of identical RTC redlines to support ESR redlines).</a:t>
            </a:r>
          </a:p>
        </p:txBody>
      </p:sp>
      <p:sp>
        <p:nvSpPr>
          <p:cNvPr id="54" name="Right Arrow 53"/>
          <p:cNvSpPr/>
          <p:nvPr/>
        </p:nvSpPr>
        <p:spPr>
          <a:xfrm>
            <a:off x="3429000" y="1843092"/>
            <a:ext cx="3219450" cy="55721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RTCTF Meetings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BESTF   April 16, 2020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5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Harmonizing RTC </a:t>
            </a:r>
            <a:r>
              <a:rPr lang="en-US" sz="2400" dirty="0" smtClean="0"/>
              <a:t>&amp; Battery </a:t>
            </a:r>
            <a:r>
              <a:rPr lang="en-US" sz="2400" dirty="0"/>
              <a:t>Energy </a:t>
            </a:r>
            <a:r>
              <a:rPr lang="en-US" sz="2400" dirty="0" smtClean="0"/>
              <a:t>Storage (BES)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5761"/>
            <a:ext cx="8534400" cy="868163"/>
          </a:xfrm>
        </p:spPr>
        <p:txBody>
          <a:bodyPr/>
          <a:lstStyle/>
          <a:p>
            <a:pPr algn="just"/>
            <a:r>
              <a:rPr lang="en-US" sz="2000" dirty="0" smtClean="0"/>
              <a:t>RTCTF &amp; BES Task Force (BESTF) meetings are purposefully adjacent or straddling PRS due to inter-relationships of RTC &amp; BES concepts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905000"/>
            <a:ext cx="25146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114300"/>
            <a:r>
              <a:rPr lang="en-US" sz="1600" b="1" dirty="0" smtClean="0">
                <a:solidFill>
                  <a:schemeClr val="tx2"/>
                </a:solidFill>
              </a:rPr>
              <a:t>RTCTF		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March 11 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April 8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April 30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May 20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June 10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June 29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July 22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August 12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September 9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September 28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October 21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12 </a:t>
            </a:r>
            <a:r>
              <a:rPr lang="en-US" sz="1600" i="1" dirty="0" smtClean="0">
                <a:solidFill>
                  <a:schemeClr val="tx2"/>
                </a:solidFill>
              </a:rPr>
              <a:t>(if needed)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1905000"/>
            <a:ext cx="27432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114300"/>
            <a:r>
              <a:rPr lang="en-US" sz="1600" b="1" i="1" dirty="0" smtClean="0">
                <a:solidFill>
                  <a:schemeClr val="tx2"/>
                </a:solidFill>
              </a:rPr>
              <a:t>BESTF		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March 13</a:t>
            </a:r>
          </a:p>
          <a:p>
            <a:r>
              <a:rPr lang="en-US" sz="1600" i="1" smtClean="0">
                <a:solidFill>
                  <a:schemeClr val="tx2"/>
                </a:solidFill>
              </a:rPr>
              <a:t>April 16</a:t>
            </a:r>
            <a:endParaRPr lang="en-US" sz="1600" i="1" dirty="0" smtClean="0">
              <a:solidFill>
                <a:schemeClr val="tx2"/>
              </a:solidFill>
            </a:endParaRPr>
          </a:p>
          <a:p>
            <a:r>
              <a:rPr lang="en-US" sz="1600" i="1" dirty="0" smtClean="0">
                <a:solidFill>
                  <a:schemeClr val="tx2"/>
                </a:solidFill>
              </a:rPr>
              <a:t>May 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May </a:t>
            </a:r>
            <a:r>
              <a:rPr lang="en-US" sz="1600" i="1" dirty="0" smtClean="0">
                <a:solidFill>
                  <a:schemeClr val="tx2"/>
                </a:solidFill>
              </a:rPr>
              <a:t>21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June </a:t>
            </a:r>
            <a:r>
              <a:rPr lang="en-US" sz="1600" i="1" dirty="0" smtClean="0">
                <a:solidFill>
                  <a:schemeClr val="tx2"/>
                </a:solidFill>
              </a:rPr>
              <a:t>12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June </a:t>
            </a:r>
            <a:r>
              <a:rPr lang="en-US" sz="1600" i="1" dirty="0" smtClean="0">
                <a:solidFill>
                  <a:schemeClr val="tx2"/>
                </a:solidFill>
              </a:rPr>
              <a:t>30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July </a:t>
            </a:r>
            <a:r>
              <a:rPr lang="en-US" sz="1600" i="1" dirty="0" smtClean="0">
                <a:solidFill>
                  <a:schemeClr val="tx2"/>
                </a:solidFill>
              </a:rPr>
              <a:t>23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August </a:t>
            </a:r>
            <a:r>
              <a:rPr lang="en-US" sz="1600" i="1" dirty="0" smtClean="0">
                <a:solidFill>
                  <a:schemeClr val="tx2"/>
                </a:solidFill>
              </a:rPr>
              <a:t>14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September </a:t>
            </a:r>
            <a:r>
              <a:rPr lang="en-US" sz="1600" i="1" dirty="0" smtClean="0">
                <a:solidFill>
                  <a:schemeClr val="tx2"/>
                </a:solidFill>
              </a:rPr>
              <a:t>11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September </a:t>
            </a:r>
            <a:r>
              <a:rPr lang="en-US" sz="1600" i="1" dirty="0" smtClean="0">
                <a:solidFill>
                  <a:schemeClr val="tx2"/>
                </a:solidFill>
              </a:rPr>
              <a:t>29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October </a:t>
            </a:r>
            <a:r>
              <a:rPr lang="en-US" sz="1600" i="1" dirty="0" smtClean="0">
                <a:solidFill>
                  <a:schemeClr val="tx2"/>
                </a:solidFill>
              </a:rPr>
              <a:t>22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 smtClean="0">
                <a:solidFill>
                  <a:schemeClr val="tx2"/>
                </a:solidFill>
              </a:rPr>
              <a:t>November 13 (if needed)</a:t>
            </a:r>
            <a:endParaRPr lang="en-US" sz="1600" i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198209"/>
            <a:ext cx="5257800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November 5 (ROS)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11 (PRS)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18 (TAC)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December 8 (Board of Directors)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BESTF   April 16, 2020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7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9168"/>
            <a:ext cx="8458200" cy="518318"/>
          </a:xfrm>
        </p:spPr>
        <p:txBody>
          <a:bodyPr/>
          <a:lstStyle/>
          <a:p>
            <a:r>
              <a:rPr lang="en-US" dirty="0" smtClean="0"/>
              <a:t>ERCOT Evolution for Battery Energy Storage Resources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7488" y="704802"/>
            <a:ext cx="8068751" cy="1933435"/>
            <a:chOff x="317488" y="704802"/>
            <a:chExt cx="8068751" cy="1933435"/>
          </a:xfrm>
        </p:grpSpPr>
        <p:sp>
          <p:nvSpPr>
            <p:cNvPr id="3" name="TextBox 2"/>
            <p:cNvSpPr txBox="1"/>
            <p:nvPr/>
          </p:nvSpPr>
          <p:spPr>
            <a:xfrm>
              <a:off x="1671734" y="704802"/>
              <a:ext cx="13227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3865">
                      <a:lumMod val="90000"/>
                      <a:lumOff val="10000"/>
                    </a:srgbClr>
                  </a:solidFill>
                </a:rPr>
                <a:t>     Registration</a:t>
              </a:r>
              <a:endParaRPr lang="en-US" sz="1200" dirty="0">
                <a:solidFill>
                  <a:srgbClr val="003865">
                    <a:lumMod val="90000"/>
                    <a:lumOff val="10000"/>
                  </a:srgbClr>
                </a:solidFill>
              </a:endParaRPr>
            </a:p>
            <a:p>
              <a:r>
                <a:rPr lang="en-US" sz="1200" dirty="0" smtClean="0">
                  <a:solidFill>
                    <a:srgbClr val="003865">
                      <a:lumMod val="90000"/>
                      <a:lumOff val="10000"/>
                    </a:srgbClr>
                  </a:solidFill>
                </a:rPr>
                <a:t>(RARF or RIOO)</a:t>
              </a:r>
            </a:p>
          </p:txBody>
        </p:sp>
        <p:sp>
          <p:nvSpPr>
            <p:cNvPr id="25" name="Rounded Rectangle 24"/>
            <p:cNvSpPr>
              <a:spLocks noChangeArrowheads="1"/>
            </p:cNvSpPr>
            <p:nvPr/>
          </p:nvSpPr>
          <p:spPr bwMode="auto">
            <a:xfrm>
              <a:off x="317488" y="1159313"/>
              <a:ext cx="7938752" cy="1478924"/>
            </a:xfrm>
            <a:prstGeom prst="roundRect">
              <a:avLst>
                <a:gd name="adj" fmla="val 10282"/>
              </a:avLst>
            </a:prstGeom>
            <a:gradFill>
              <a:gsLst>
                <a:gs pos="0">
                  <a:schemeClr val="tx2">
                    <a:lumMod val="25000"/>
                    <a:lumOff val="75000"/>
                  </a:schemeClr>
                </a:gs>
                <a:gs pos="66000">
                  <a:schemeClr val="bg1"/>
                </a:gs>
                <a:gs pos="100000">
                  <a:schemeClr val="bg1"/>
                </a:gs>
              </a:gsLst>
              <a:lin ang="16200000" scaled="1"/>
            </a:gradFill>
            <a:ln w="12700" algn="ctr">
              <a:solidFill>
                <a:schemeClr val="tx2">
                  <a:lumMod val="90000"/>
                  <a:lumOff val="1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rgbClr val="5B6770">
                    <a:lumMod val="75000"/>
                  </a:srgb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85062" y="798428"/>
              <a:ext cx="4301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Siebel, NMMS, EMS, MMS, Settlements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7000" y="830793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890C58">
                      <a:lumMod val="60000"/>
                      <a:lumOff val="40000"/>
                    </a:srgbClr>
                  </a:solidFill>
                </a:rPr>
                <a:t>Phase</a:t>
              </a:r>
              <a:endParaRPr lang="en-US" dirty="0">
                <a:solidFill>
                  <a:srgbClr val="890C58">
                    <a:lumMod val="60000"/>
                    <a:lumOff val="40000"/>
                  </a:srgbClr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503057" y="1434971"/>
              <a:ext cx="759853" cy="6874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A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027404" y="1255286"/>
              <a:ext cx="721217" cy="596035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 rot="10800000">
              <a:off x="5900970" y="2041399"/>
              <a:ext cx="763893" cy="500742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5900970" y="1227319"/>
              <a:ext cx="721217" cy="596035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Isosceles Triangle 30"/>
            <p:cNvSpPr/>
            <p:nvPr/>
          </p:nvSpPr>
          <p:spPr>
            <a:xfrm rot="10800000">
              <a:off x="2075058" y="2082844"/>
              <a:ext cx="763893" cy="500742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1548" y="1307681"/>
              <a:ext cx="537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5B6770"/>
                  </a:solidFill>
                </a:rPr>
                <a:t>GR</a:t>
              </a:r>
              <a:endParaRPr lang="en-US" b="1" dirty="0">
                <a:solidFill>
                  <a:srgbClr val="5B677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12802" y="1303262"/>
              <a:ext cx="537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5B6770"/>
                  </a:solidFill>
                </a:rPr>
                <a:t>GR</a:t>
              </a:r>
              <a:endParaRPr lang="en-US" b="1" dirty="0">
                <a:solidFill>
                  <a:srgbClr val="5B677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88452" y="2089568"/>
              <a:ext cx="5371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CLR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25980" y="2017089"/>
              <a:ext cx="5371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CLR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97075" y="2268847"/>
              <a:ext cx="6445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Today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</p:grpSp>
      <p:sp>
        <p:nvSpPr>
          <p:cNvPr id="27" name="Rounded Rectangle 30"/>
          <p:cNvSpPr>
            <a:spLocks noChangeArrowheads="1"/>
          </p:cNvSpPr>
          <p:nvPr/>
        </p:nvSpPr>
        <p:spPr bwMode="auto">
          <a:xfrm>
            <a:off x="317488" y="4648200"/>
            <a:ext cx="8045169" cy="1503087"/>
          </a:xfrm>
          <a:prstGeom prst="roundRect">
            <a:avLst>
              <a:gd name="adj" fmla="val 10282"/>
            </a:avLst>
          </a:prstGeom>
          <a:solidFill>
            <a:srgbClr val="92D050"/>
          </a:solidFill>
          <a:ln w="12700" algn="ctr">
            <a:solidFill>
              <a:schemeClr val="accent5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5B6770">
                  <a:lumMod val="75000"/>
                </a:srgb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03058" y="4856797"/>
            <a:ext cx="759853" cy="68744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039711" y="4868484"/>
            <a:ext cx="1030869" cy="887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06752" y="4878255"/>
            <a:ext cx="1030869" cy="887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27403" y="5024190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94444" y="5022803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1000" y="5628510"/>
            <a:ext cx="150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5B6770"/>
                </a:solidFill>
              </a:rPr>
              <a:t>EMS Upgrade + RTC Go-Live</a:t>
            </a:r>
            <a:endParaRPr lang="en-US" sz="1200" b="1" dirty="0">
              <a:solidFill>
                <a:srgbClr val="5B677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173790" y="1303262"/>
            <a:ext cx="4352080" cy="1234702"/>
            <a:chOff x="2173790" y="1303262"/>
            <a:chExt cx="4352080" cy="1234702"/>
          </a:xfrm>
        </p:grpSpPr>
        <p:grpSp>
          <p:nvGrpSpPr>
            <p:cNvPr id="5" name="Group 4"/>
            <p:cNvGrpSpPr/>
            <p:nvPr/>
          </p:nvGrpSpPr>
          <p:grpSpPr>
            <a:xfrm>
              <a:off x="3105777" y="1303262"/>
              <a:ext cx="1781239" cy="1234702"/>
              <a:chOff x="3105777" y="1303262"/>
              <a:chExt cx="1781239" cy="1234702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3526302" y="1368413"/>
                <a:ext cx="1360714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5B6770"/>
                    </a:solidFill>
                  </a:rPr>
                  <a:t>Mark the GR and CLR so that it can be seen they are a pair</a:t>
                </a:r>
                <a:endParaRPr lang="en-US" sz="1400" b="1" dirty="0">
                  <a:solidFill>
                    <a:srgbClr val="5B6770"/>
                  </a:solidFill>
                </a:endParaRPr>
              </a:p>
            </p:txBody>
          </p:sp>
          <p:sp>
            <p:nvSpPr>
              <p:cNvPr id="51" name="Right Brace 50"/>
              <p:cNvSpPr/>
              <p:nvPr/>
            </p:nvSpPr>
            <p:spPr>
              <a:xfrm>
                <a:off x="3105777" y="1303262"/>
                <a:ext cx="365760" cy="1232049"/>
              </a:xfrm>
              <a:prstGeom prst="rightBrace">
                <a:avLst>
                  <a:gd name="adj1" fmla="val 30762"/>
                  <a:gd name="adj2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5B6770"/>
                  </a:solidFill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2223588" y="2226865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060392" y="2178180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48614" y="1585462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173790" y="1593843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</p:grpSp>
      <p:sp>
        <p:nvSpPr>
          <p:cNvPr id="16" name="Rounded Rectangle 30"/>
          <p:cNvSpPr>
            <a:spLocks noChangeArrowheads="1"/>
          </p:cNvSpPr>
          <p:nvPr/>
        </p:nvSpPr>
        <p:spPr bwMode="auto">
          <a:xfrm>
            <a:off x="297710" y="2789198"/>
            <a:ext cx="8025391" cy="1653396"/>
          </a:xfrm>
          <a:prstGeom prst="roundRect">
            <a:avLst>
              <a:gd name="adj" fmla="val 10282"/>
            </a:avLst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66000">
                <a:schemeClr val="bg1"/>
              </a:gs>
              <a:gs pos="100000">
                <a:schemeClr val="bg1"/>
              </a:gs>
            </a:gsLst>
            <a:lin ang="16200000" scaled="1"/>
          </a:gradFill>
          <a:ln w="12700" algn="ctr">
            <a:solidFill>
              <a:schemeClr val="accent5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srgbClr val="5B6770">
                  <a:lumMod val="75000"/>
                </a:srgbClr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07000" y="3091196"/>
            <a:ext cx="759853" cy="756186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27404" y="3242750"/>
            <a:ext cx="1030869" cy="97606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Arrow Connector 6"/>
          <p:cNvCxnSpPr>
            <a:stCxn id="38" idx="3"/>
          </p:cNvCxnSpPr>
          <p:nvPr/>
        </p:nvCxnSpPr>
        <p:spPr>
          <a:xfrm flipV="1">
            <a:off x="3058273" y="3166318"/>
            <a:ext cx="2763949" cy="564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8" idx="3"/>
          </p:cNvCxnSpPr>
          <p:nvPr/>
        </p:nvCxnSpPr>
        <p:spPr>
          <a:xfrm>
            <a:off x="3058273" y="3730783"/>
            <a:ext cx="2842695" cy="101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87043" y="3965223"/>
            <a:ext cx="86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5B6770"/>
                </a:solidFill>
              </a:rPr>
              <a:t>By Dec 31, 2020</a:t>
            </a:r>
            <a:endParaRPr lang="en-US" sz="1050" b="1" dirty="0">
              <a:solidFill>
                <a:srgbClr val="5B677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 flipV="1">
            <a:off x="5875044" y="2887995"/>
            <a:ext cx="721217" cy="596181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0" name="Isosceles Triangle 59"/>
          <p:cNvSpPr/>
          <p:nvPr/>
        </p:nvSpPr>
        <p:spPr>
          <a:xfrm rot="10800000">
            <a:off x="5915439" y="3730440"/>
            <a:ext cx="763893" cy="50074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42883" y="3384724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967101" y="2940660"/>
            <a:ext cx="537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</a:rPr>
              <a:t>GR</a:t>
            </a:r>
            <a:endParaRPr lang="en-US" b="1" dirty="0">
              <a:solidFill>
                <a:srgbClr val="5B677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42604" y="3240434"/>
            <a:ext cx="465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85BC7"/>
                </a:solidFill>
              </a:rPr>
              <a:t>ESR</a:t>
            </a:r>
            <a:endParaRPr lang="en-US" sz="1000" b="1" dirty="0">
              <a:solidFill>
                <a:srgbClr val="685BC7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24580" y="3688224"/>
            <a:ext cx="537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5B6770"/>
                </a:solidFill>
              </a:rPr>
              <a:t>CLR</a:t>
            </a:r>
            <a:endParaRPr lang="en-US" sz="1200" b="1" dirty="0">
              <a:solidFill>
                <a:srgbClr val="5B677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75880" y="3851981"/>
            <a:ext cx="465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85BC7"/>
                </a:solidFill>
              </a:rPr>
              <a:t>ESR</a:t>
            </a:r>
            <a:endParaRPr lang="en-US" sz="1000" b="1" dirty="0">
              <a:solidFill>
                <a:srgbClr val="685BC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BESTF   April 16, 2020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21734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7" grpId="0" animBg="1"/>
      <p:bldP spid="40" grpId="0" animBg="1"/>
      <p:bldP spid="41" grpId="0" animBg="1"/>
      <p:bldP spid="42" grpId="0"/>
      <p:bldP spid="43" grpId="0"/>
      <p:bldP spid="50" grpId="0"/>
      <p:bldP spid="16" grpId="0" animBg="1"/>
      <p:bldP spid="36" grpId="0" animBg="1"/>
      <p:bldP spid="38" grpId="0" animBg="1"/>
      <p:bldP spid="49" grpId="0"/>
      <p:bldP spid="59" grpId="0" animBg="1"/>
      <p:bldP spid="60" grpId="0" animBg="1"/>
      <p:bldP spid="61" grpId="0"/>
      <p:bldP spid="66" grpId="0"/>
      <p:bldP spid="67" grpId="0"/>
      <p:bldP spid="68" grpId="0"/>
      <p:bldP spid="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today’s WebEx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If connected to WebEx and dialed-in on a phone PLEASE associate your phone to the WebEx so we see your name.  Two ways to do this:</a:t>
            </a:r>
          </a:p>
          <a:p>
            <a:pPr lvl="1"/>
            <a:r>
              <a:rPr lang="en-US" sz="1800" dirty="0" smtClean="0"/>
              <a:t>Use “Call me” option for audio and put in your phone number (preferred)</a:t>
            </a:r>
          </a:p>
          <a:p>
            <a:pPr lvl="1"/>
            <a:r>
              <a:rPr lang="en-US" sz="1800" dirty="0" smtClean="0"/>
              <a:t>Use “Call in” option when entering meeting number, and enter Attendee ID number assigned on </a:t>
            </a:r>
            <a:r>
              <a:rPr lang="en-US" sz="1800" dirty="0" smtClean="0"/>
              <a:t>screen  </a:t>
            </a:r>
            <a:r>
              <a:rPr lang="en-US" sz="1800" dirty="0" smtClean="0"/>
              <a:t>(note you </a:t>
            </a:r>
            <a:r>
              <a:rPr lang="en-US" sz="1800" dirty="0"/>
              <a:t>may need to scroll </a:t>
            </a:r>
            <a:r>
              <a:rPr lang="en-US" sz="1800" dirty="0" smtClean="0"/>
              <a:t>down to see ID) </a:t>
            </a:r>
            <a:endParaRPr lang="en-US" sz="1800" dirty="0" smtClean="0"/>
          </a:p>
          <a:p>
            <a:r>
              <a:rPr lang="en-US" sz="2000" dirty="0" smtClean="0"/>
              <a:t>When dialing in, by default your line will be muted on WebEx</a:t>
            </a:r>
          </a:p>
          <a:p>
            <a:pPr lvl="1"/>
            <a:r>
              <a:rPr lang="en-US" sz="1800" dirty="0" smtClean="0"/>
              <a:t>Click microphone icon at bottom of screen or side-panel to mute/unmute</a:t>
            </a:r>
          </a:p>
          <a:p>
            <a:r>
              <a:rPr lang="en-US" sz="2000" dirty="0" smtClean="0"/>
              <a:t>When you want to speak, simply announce your name and company,</a:t>
            </a:r>
          </a:p>
          <a:p>
            <a:pPr lvl="1"/>
            <a:r>
              <a:rPr lang="en-US" sz="1800" dirty="0" smtClean="0"/>
              <a:t>E.g.,  </a:t>
            </a:r>
            <a:r>
              <a:rPr lang="en-US" sz="1800" dirty="0" smtClean="0"/>
              <a:t>Question </a:t>
            </a:r>
            <a:r>
              <a:rPr lang="en-US" sz="1800" dirty="0" smtClean="0"/>
              <a:t>from “Your Name” representing “Company Name”</a:t>
            </a:r>
          </a:p>
          <a:p>
            <a:r>
              <a:rPr lang="en-US" sz="2000" dirty="0" smtClean="0"/>
              <a:t>We will NOT be using the Raise Hand feature</a:t>
            </a:r>
          </a:p>
          <a:p>
            <a:r>
              <a:rPr lang="en-US" sz="2000" dirty="0" smtClean="0"/>
              <a:t>We will use the “Chat” feature - send to all Participants</a:t>
            </a:r>
          </a:p>
          <a:p>
            <a:r>
              <a:rPr lang="en-US" sz="2000" dirty="0" smtClean="0"/>
              <a:t>If having difficulties at any time, welcome to text Chair or Vice-Chair</a:t>
            </a:r>
          </a:p>
          <a:p>
            <a:pPr lvl="1"/>
            <a:r>
              <a:rPr lang="en-US" sz="1800" dirty="0" smtClean="0"/>
              <a:t>Kenneth Ragsdale 	512-750-3505</a:t>
            </a:r>
          </a:p>
          <a:p>
            <a:pPr lvl="1"/>
            <a:r>
              <a:rPr lang="en-US" sz="1800" dirty="0" smtClean="0"/>
              <a:t>Andy </a:t>
            </a:r>
            <a:r>
              <a:rPr lang="en-US" sz="1800" dirty="0" err="1" smtClean="0"/>
              <a:t>Nyguen</a:t>
            </a:r>
            <a:r>
              <a:rPr lang="en-US" sz="1800" dirty="0" smtClean="0"/>
              <a:t> 	512-705-8618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  April 16,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8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Outline of BESTF Update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47" y="1121223"/>
            <a:ext cx="8534400" cy="5052221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Energy Storage Roadmap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BESTF Status Charts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en-US" sz="1800" dirty="0" smtClean="0"/>
              <a:t>TAC approvals from TAC April 1 meeting and email votes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Spreadsheet Review/ Review List of Future Work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Meeting Tracker Power Point</a:t>
            </a:r>
            <a:endParaRPr lang="en-US" sz="2000" dirty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How will the NPRRs be Reviewed, Improved and Approved </a:t>
            </a:r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endParaRPr lang="en-US" sz="1800" dirty="0" smtClean="0"/>
          </a:p>
          <a:p>
            <a:pPr lvl="1"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  April 16,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AEC7"/>
                </a:solidFill>
              </a:rPr>
              <a:t>Energy Storage Roadmap</a:t>
            </a:r>
            <a:endParaRPr lang="en-US" sz="2400" dirty="0">
              <a:solidFill>
                <a:srgbClr val="00AEC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" y="838200"/>
            <a:ext cx="8476936" cy="4940178"/>
            <a:chOff x="207986" y="1423807"/>
            <a:chExt cx="8476936" cy="4940178"/>
          </a:xfrm>
        </p:grpSpPr>
        <p:cxnSp>
          <p:nvCxnSpPr>
            <p:cNvPr id="38" name="Elbow Connector 37"/>
            <p:cNvCxnSpPr>
              <a:stCxn id="49" idx="3"/>
              <a:endCxn id="45" idx="0"/>
            </p:cNvCxnSpPr>
            <p:nvPr/>
          </p:nvCxnSpPr>
          <p:spPr>
            <a:xfrm>
              <a:off x="2623001" y="2291399"/>
              <a:ext cx="3728309" cy="1394674"/>
            </a:xfrm>
            <a:prstGeom prst="bentConnector2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Bent-Up Arrow 9"/>
            <p:cNvSpPr/>
            <p:nvPr/>
          </p:nvSpPr>
          <p:spPr>
            <a:xfrm rot="10800000" flipH="1">
              <a:off x="207986" y="2030377"/>
              <a:ext cx="6380228" cy="1665379"/>
            </a:xfrm>
            <a:prstGeom prst="bentUpArrow">
              <a:avLst>
                <a:gd name="adj1" fmla="val 20182"/>
                <a:gd name="adj2" fmla="val 14483"/>
                <a:gd name="adj3" fmla="val 16310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01331" y="1725259"/>
              <a:ext cx="299" cy="202413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4" idx="2"/>
            </p:cNvCxnSpPr>
            <p:nvPr/>
          </p:nvCxnSpPr>
          <p:spPr>
            <a:xfrm flipH="1">
              <a:off x="2185955" y="1731584"/>
              <a:ext cx="42408" cy="2125287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25" idx="2"/>
            </p:cNvCxnSpPr>
            <p:nvPr/>
          </p:nvCxnSpPr>
          <p:spPr>
            <a:xfrm>
              <a:off x="5846164" y="1731584"/>
              <a:ext cx="18866" cy="2154616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10225" y="1447024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2020</a:t>
              </a:r>
              <a:endParaRPr lang="en-US" sz="1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13272" y="1423807"/>
              <a:ext cx="16301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Jan 1, 2021</a:t>
              </a:r>
              <a:endParaRPr lang="en-US" sz="14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55058" y="142380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2024</a:t>
              </a:r>
              <a:endParaRPr lang="en-US" sz="1400" b="1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5189" y="3707011"/>
              <a:ext cx="6097547" cy="31367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222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Combination model for ES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 flipV="1">
              <a:off x="833906" y="4027418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381000" y="4018958"/>
              <a:ext cx="3861" cy="576757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 flipV="1">
              <a:off x="613461" y="4018958"/>
              <a:ext cx="4564" cy="58521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557914" y="2487281"/>
              <a:ext cx="2127008" cy="52322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Single-Model  ES Improvement NPRRs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7344946" y="301050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7907552" y="301891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4" name="Elbow Connector 83"/>
            <p:cNvCxnSpPr/>
            <p:nvPr/>
          </p:nvCxnSpPr>
          <p:spPr>
            <a:xfrm flipV="1">
              <a:off x="1905000" y="4078870"/>
              <a:ext cx="956997" cy="786917"/>
            </a:xfrm>
            <a:prstGeom prst="bentConnector3">
              <a:avLst>
                <a:gd name="adj1" fmla="val 100049"/>
              </a:avLst>
            </a:prstGeom>
            <a:ln w="28575">
              <a:solidFill>
                <a:srgbClr val="00AEC7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07986" y="4604176"/>
              <a:ext cx="1726756" cy="52322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Combination model</a:t>
              </a:r>
            </a:p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NPRRs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38768" y="1968233"/>
              <a:ext cx="884233" cy="646331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Single Model NPRR (NPRR 1014) Approved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>
              <a:off x="6353225" y="3581400"/>
              <a:ext cx="2190426" cy="579332"/>
            </a:xfrm>
            <a:prstGeom prst="rightArrow">
              <a:avLst/>
            </a:prstGeom>
            <a:solidFill>
              <a:srgbClr val="26D07C">
                <a:alpha val="80000"/>
              </a:srgb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  Single-unit model for ES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45" name="5-Point Star 44"/>
            <p:cNvSpPr/>
            <p:nvPr/>
          </p:nvSpPr>
          <p:spPr>
            <a:xfrm>
              <a:off x="6165442" y="3686073"/>
              <a:ext cx="371735" cy="396756"/>
            </a:xfrm>
            <a:prstGeom prst="star5">
              <a:avLst/>
            </a:prstGeom>
            <a:solidFill>
              <a:srgbClr val="FFD100"/>
            </a:solidFill>
            <a:ln>
              <a:solidFill>
                <a:srgbClr val="00386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FFFF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96047" y="4646210"/>
              <a:ext cx="103746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/>
                <a:t>Implementation</a:t>
              </a:r>
              <a:endParaRPr lang="en-US" sz="900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88732" y="2082282"/>
              <a:ext cx="132600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/>
                <a:t>Implementation Goal</a:t>
              </a:r>
              <a:endParaRPr lang="en-US" sz="9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19632" y="4015596"/>
              <a:ext cx="14477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890C58"/>
                  </a:solidFill>
                </a:rPr>
                <a:t>RTC and EMS 3.3 Go-Live</a:t>
              </a:r>
              <a:endParaRPr lang="en-US" sz="1400" dirty="0">
                <a:solidFill>
                  <a:srgbClr val="890C58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2321" y="2132445"/>
              <a:ext cx="795097" cy="461665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000">
                  <a:solidFill>
                    <a:schemeClr val="tx2"/>
                  </a:solidFill>
                </a:defRPr>
              </a:lvl1pPr>
            </a:lstStyle>
            <a:p>
              <a:r>
                <a:rPr lang="en-US" sz="800" dirty="0"/>
                <a:t>File Single Model </a:t>
              </a:r>
              <a:r>
                <a:rPr lang="en-US" sz="800" dirty="0" smtClean="0"/>
                <a:t>NPRR (NPRR 1014)</a:t>
              </a:r>
              <a:endParaRPr lang="en-US" sz="800" dirty="0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 flipV="1">
              <a:off x="2081875" y="4018039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 flipV="1">
              <a:off x="3357229" y="4030044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1187611" y="2783698"/>
              <a:ext cx="876854" cy="73720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1000" b="1" dirty="0" smtClean="0">
                  <a:solidFill>
                    <a:schemeClr val="tx1"/>
                  </a:solidFill>
                </a:rPr>
                <a:t>MMS Change Freeze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>
              <a:off x="1104916" y="2606927"/>
              <a:ext cx="2424" cy="1041707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2123384" y="2650203"/>
              <a:ext cx="3641" cy="963556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ounded Rectangle 43"/>
            <p:cNvSpPr/>
            <p:nvPr/>
          </p:nvSpPr>
          <p:spPr>
            <a:xfrm>
              <a:off x="4736620" y="2819654"/>
              <a:ext cx="1370169" cy="76162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150000"/>
                </a:lnSpc>
              </a:pPr>
              <a:r>
                <a:rPr lang="en-US" sz="1100" b="1" dirty="0" smtClean="0">
                  <a:solidFill>
                    <a:schemeClr val="tx1"/>
                  </a:solidFill>
                </a:rPr>
                <a:t>EMS/MMS Change Freeze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3276601" y="4724400"/>
              <a:ext cx="2343031" cy="1639585"/>
            </a:xfrm>
            <a:prstGeom prst="wedgeRectCallout">
              <a:avLst>
                <a:gd name="adj1" fmla="val -116674"/>
                <a:gd name="adj2" fmla="val -3346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57229" y="4762895"/>
              <a:ext cx="219782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NPRR 957: Board approved</a:t>
              </a:r>
            </a:p>
            <a:p>
              <a:r>
                <a:rPr lang="en-US" sz="1200" dirty="0" smtClean="0">
                  <a:solidFill>
                    <a:srgbClr val="00B050"/>
                  </a:solidFill>
                </a:rPr>
                <a:t>NPRR 963: Board approved</a:t>
              </a:r>
            </a:p>
            <a:p>
              <a:r>
                <a:rPr lang="en-US" sz="1200" dirty="0" smtClean="0">
                  <a:solidFill>
                    <a:srgbClr val="00B050"/>
                  </a:solidFill>
                </a:rPr>
                <a:t>NPRR 986: Board approved</a:t>
              </a:r>
            </a:p>
            <a:p>
              <a:r>
                <a:rPr lang="en-US" sz="1200" dirty="0" smtClean="0">
                  <a:solidFill>
                    <a:schemeClr val="tx2"/>
                  </a:solidFill>
                </a:rPr>
                <a:t>NPRR 987:  pending</a:t>
              </a:r>
            </a:p>
            <a:p>
              <a:r>
                <a:rPr lang="en-US" sz="1200" dirty="0" smtClean="0">
                  <a:solidFill>
                    <a:schemeClr val="tx2"/>
                  </a:solidFill>
                </a:rPr>
                <a:t>NPRR 989:  pending</a:t>
              </a:r>
            </a:p>
            <a:p>
              <a:r>
                <a:rPr lang="en-US" sz="1200" dirty="0" smtClean="0">
                  <a:solidFill>
                    <a:schemeClr val="tx2"/>
                  </a:solidFill>
                </a:rPr>
                <a:t>NPRR 995:  pending</a:t>
              </a:r>
            </a:p>
            <a:p>
              <a:r>
                <a:rPr lang="en-US" sz="1200" dirty="0" smtClean="0">
                  <a:solidFill>
                    <a:schemeClr val="tx2"/>
                  </a:solidFill>
                </a:rPr>
                <a:t>NPRR 1002: pending</a:t>
              </a:r>
            </a:p>
            <a:p>
              <a:r>
                <a:rPr lang="en-US" sz="1200" dirty="0" smtClean="0">
                  <a:solidFill>
                    <a:schemeClr val="tx2"/>
                  </a:solidFill>
                </a:rPr>
                <a:t>….Others to come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518518" y="4822343"/>
            <a:ext cx="2350696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Some Combo Model NPRR language will carry over to Single Model era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48200" y="606645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that NPRR 1014 is written “on top of” filed RTC NPRRs</a:t>
            </a:r>
            <a:endParaRPr lang="en-US" sz="12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BESTF   April 16,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 </a:t>
            </a:r>
            <a:r>
              <a:rPr lang="en-US" sz="1400" dirty="0" smtClean="0"/>
              <a:t>(after 4/1/20 TAC vote)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/>
          </p:nvPr>
        </p:nvGraphicFramePr>
        <p:xfrm>
          <a:off x="533400" y="914400"/>
          <a:ext cx="8001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  April 16,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6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 </a:t>
            </a:r>
            <a:r>
              <a:rPr lang="en-US" sz="1400" dirty="0" smtClean="0"/>
              <a:t>(after 4/1/20 TAC vote)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02042198"/>
              </p:ext>
            </p:extLst>
          </p:nvPr>
        </p:nvGraphicFramePr>
        <p:xfrm>
          <a:off x="342900" y="914400"/>
          <a:ext cx="8458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  April 16,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In-flight NPRRs </a:t>
            </a:r>
            <a:r>
              <a:rPr lang="en-U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(blue)</a:t>
            </a:r>
            <a:endParaRPr lang="en-US" sz="16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4419600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987</a:t>
            </a:r>
            <a:r>
              <a:rPr lang="en-US" sz="1800" dirty="0" smtClean="0"/>
              <a:t>  BESTF-3 Energy </a:t>
            </a:r>
            <a:r>
              <a:rPr lang="en-US" sz="1800" dirty="0"/>
              <a:t>Storage Resource Contribution to Physical Responsive Capability and Real-Time On-Line Reserve Capacity </a:t>
            </a:r>
            <a:r>
              <a:rPr lang="en-US" sz="1800" dirty="0" smtClean="0"/>
              <a:t>Calculations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/>
              <a:t>NPRR </a:t>
            </a:r>
            <a:r>
              <a:rPr lang="en-US" sz="1800" u="sng" dirty="0" smtClean="0"/>
              <a:t>989</a:t>
            </a:r>
            <a:r>
              <a:rPr lang="en-US" sz="1800" dirty="0" smtClean="0"/>
              <a:t>   BESTF-1 Energy </a:t>
            </a:r>
            <a:r>
              <a:rPr lang="en-US" sz="1800" dirty="0"/>
              <a:t>Storage Resource Technical </a:t>
            </a:r>
            <a:r>
              <a:rPr lang="en-US" sz="1800" dirty="0" smtClean="0"/>
              <a:t>Requirements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/>
              <a:t>NPRR 995</a:t>
            </a:r>
            <a:r>
              <a:rPr lang="en-US" sz="1800" dirty="0"/>
              <a:t> RTF-6 Create Definition and Terms for Settlement Only Energy Storage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u="sng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1002</a:t>
            </a:r>
            <a:r>
              <a:rPr lang="en-US" sz="1800" dirty="0" smtClean="0"/>
              <a:t>   BESTF-5 Energy </a:t>
            </a:r>
            <a:r>
              <a:rPr lang="en-US" sz="1800" dirty="0"/>
              <a:t>Storage Resource Single Model Registration and Charging Restrictions in Emergency </a:t>
            </a:r>
            <a:r>
              <a:rPr lang="en-US" sz="1800" dirty="0" smtClean="0"/>
              <a:t>Conditions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1014</a:t>
            </a:r>
            <a:r>
              <a:rPr lang="en-US" sz="1800" dirty="0" smtClean="0"/>
              <a:t>   BESTF-4 Single </a:t>
            </a:r>
            <a:r>
              <a:rPr lang="en-US" sz="1800" dirty="0"/>
              <a:t>Model Energy Storage Resource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BESTF</a:t>
            </a:r>
            <a:r>
              <a:rPr lang="en-US" dirty="0" smtClean="0">
                <a:solidFill>
                  <a:srgbClr val="5B6770"/>
                </a:solidFill>
              </a:rPr>
              <a:t>   </a:t>
            </a:r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April 16, 2020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85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KTCs Approved by TAC ….. Working on NPRRs </a:t>
            </a:r>
            <a:r>
              <a:rPr lang="en-US" sz="1600" dirty="0" smtClean="0">
                <a:solidFill>
                  <a:srgbClr val="00B050"/>
                </a:solidFill>
              </a:rPr>
              <a:t>(green)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KTC-8-1</a:t>
            </a:r>
            <a:r>
              <a:rPr lang="en-US" sz="1800" dirty="0" smtClean="0"/>
              <a:t>  Should WSL treatment extend to batteries that can self-serve PUN Load with stored Energy  [No NPRR is required (N/A)]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KTC-10</a:t>
            </a:r>
            <a:r>
              <a:rPr lang="en-US" sz="1800" dirty="0" smtClean="0"/>
              <a:t>  ESR Study and Capacity Assumptions [at SAWG and ROS]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KTC-11</a:t>
            </a:r>
            <a:r>
              <a:rPr lang="en-US" sz="1800" dirty="0" smtClean="0"/>
              <a:t>  DC-Coupled Resources [ERCOT working on NPRR </a:t>
            </a:r>
            <a:r>
              <a:rPr lang="en-US" sz="1800" dirty="0"/>
              <a:t>(BESTF-6</a:t>
            </a:r>
            <a:r>
              <a:rPr lang="en-US" sz="1800" dirty="0" smtClean="0"/>
              <a:t>)]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KTC-12</a:t>
            </a:r>
            <a:r>
              <a:rPr lang="en-US" sz="1800" dirty="0" smtClean="0"/>
              <a:t> Co Located AC Connected ESRs </a:t>
            </a:r>
            <a:r>
              <a:rPr lang="en-US" sz="1800" dirty="0"/>
              <a:t>[No NPRR is required (N/A)]</a:t>
            </a: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KTC-13</a:t>
            </a:r>
            <a:r>
              <a:rPr lang="en-US" sz="1800" dirty="0" smtClean="0"/>
              <a:t> ESR Self-Limiting GINR  </a:t>
            </a:r>
            <a:r>
              <a:rPr lang="en-US" sz="1800" dirty="0"/>
              <a:t>[Working on </a:t>
            </a:r>
            <a:r>
              <a:rPr lang="en-US" sz="1800" dirty="0" smtClean="0"/>
              <a:t>NPRR and PGRR (BESTF-7)]</a:t>
            </a:r>
          </a:p>
          <a:p>
            <a:pPr marL="457200" lvl="1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BESTF   April 16, 2020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86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Started or Not Yet Completed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(grey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or red)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19200"/>
            <a:ext cx="8534400" cy="5074920"/>
          </a:xfrm>
        </p:spPr>
        <p:txBody>
          <a:bodyPr/>
          <a:lstStyle/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7-4</a:t>
            </a:r>
            <a:r>
              <a:rPr lang="en-US" sz="1800" dirty="0" smtClean="0"/>
              <a:t>  Settlement Only Energy Storage settled at Nodal pricing while charging and discharging </a:t>
            </a:r>
            <a:r>
              <a:rPr lang="en-US" sz="1400" dirty="0" smtClean="0"/>
              <a:t>(to be discussed 4-16-20)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KTC-8-2</a:t>
            </a:r>
            <a:r>
              <a:rPr lang="en-US" sz="1800" dirty="0" smtClean="0"/>
              <a:t> Should Wholesale Storage Load treatment extend to non-dispatched ESRs?  </a:t>
            </a:r>
            <a:r>
              <a:rPr lang="en-US" sz="1400" dirty="0" smtClean="0"/>
              <a:t>(not completed/TBD)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9-1</a:t>
            </a:r>
            <a:r>
              <a:rPr lang="en-US" sz="1800" dirty="0" smtClean="0"/>
              <a:t> ESR (in SCED) interconnected to distribution system ….  </a:t>
            </a:r>
            <a:r>
              <a:rPr lang="en-US" sz="1400" dirty="0" smtClean="0"/>
              <a:t>(to be discussed in coordination with DGR)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15-2</a:t>
            </a:r>
            <a:r>
              <a:rPr lang="en-US" sz="1800" dirty="0" smtClean="0"/>
              <a:t>  Market Suspension and Market Restart </a:t>
            </a:r>
            <a:r>
              <a:rPr lang="en-US" sz="1400" dirty="0" smtClean="0"/>
              <a:t>(TBD)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15-3 </a:t>
            </a:r>
            <a:r>
              <a:rPr lang="en-US" sz="1800" dirty="0" smtClean="0"/>
              <a:t> Switchable Resources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15-4</a:t>
            </a:r>
            <a:r>
              <a:rPr lang="en-US" sz="1800" dirty="0" smtClean="0"/>
              <a:t>  Provisions Associated with Delayed Outages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4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15-5</a:t>
            </a:r>
            <a:r>
              <a:rPr lang="en-US" sz="1800" dirty="0" smtClean="0"/>
              <a:t>  Black </a:t>
            </a:r>
            <a:r>
              <a:rPr lang="en-US" sz="1800" dirty="0"/>
              <a:t>Start </a:t>
            </a:r>
            <a:r>
              <a:rPr lang="en-US" sz="1800" dirty="0" smtClean="0"/>
              <a:t>Service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15-6</a:t>
            </a:r>
            <a:r>
              <a:rPr lang="en-US" sz="1800" dirty="0" smtClean="0"/>
              <a:t>  RMR and MRA Services </a:t>
            </a:r>
            <a:r>
              <a:rPr lang="en-US" sz="1400" dirty="0"/>
              <a:t>(TBD)</a:t>
            </a:r>
            <a:r>
              <a:rPr lang="en-US" sz="1800" dirty="0" smtClean="0"/>
              <a:t>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BESTF   April 16, 2020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7384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ERCOT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5154</TotalTime>
  <Words>1353</Words>
  <Application>Microsoft Office PowerPoint</Application>
  <PresentationFormat>On-screen Show (4:3)</PresentationFormat>
  <Paragraphs>253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1_Custom Design</vt:lpstr>
      <vt:lpstr>Office Theme</vt:lpstr>
      <vt:lpstr>1_Office Theme</vt:lpstr>
      <vt:lpstr>PowerPoint Presentation</vt:lpstr>
      <vt:lpstr>For today’s WebEx call</vt:lpstr>
      <vt:lpstr>Outline of BESTF Update </vt:lpstr>
      <vt:lpstr>Energy Storage Roadmap</vt:lpstr>
      <vt:lpstr>Battery Energy Task Force Status Dashboard (after 4/1/20 TAC vote)</vt:lpstr>
      <vt:lpstr>Battery Energy Task Force Status Dashboard (after 4/1/20 TAC vote)</vt:lpstr>
      <vt:lpstr>In-flight NPRRs (blue)</vt:lpstr>
      <vt:lpstr>KTCs Approved by TAC ….. Working on NPRRs (green)</vt:lpstr>
      <vt:lpstr>Not Started or Not Yet Completed  (grey or red)</vt:lpstr>
      <vt:lpstr>BESTF RR Review Assumptions and Schedule</vt:lpstr>
      <vt:lpstr>Next Steps</vt:lpstr>
      <vt:lpstr>BESTFRR Review Process</vt:lpstr>
      <vt:lpstr>Questions??</vt:lpstr>
      <vt:lpstr>Appendix</vt:lpstr>
      <vt:lpstr>Harmonizing RTC &amp; Battery Energy Storage</vt:lpstr>
      <vt:lpstr>Harmonizing RTC &amp; Battery Energy Storage (BES)</vt:lpstr>
      <vt:lpstr>ERCOT Evolution for Battery Energy Storage Resources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Ragsdale, Kenneth</cp:lastModifiedBy>
  <cp:revision>105</cp:revision>
  <cp:lastPrinted>2016-01-21T20:53:15Z</cp:lastPrinted>
  <dcterms:created xsi:type="dcterms:W3CDTF">2016-01-21T15:20:31Z</dcterms:created>
  <dcterms:modified xsi:type="dcterms:W3CDTF">2020-04-13T15:05:40Z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