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3" r:id="rId7"/>
  </p:sldMasterIdLst>
  <p:notesMasterIdLst>
    <p:notesMasterId r:id="rId11"/>
  </p:notesMasterIdLst>
  <p:handoutMasterIdLst>
    <p:handoutMasterId r:id="rId12"/>
  </p:handoutMasterIdLst>
  <p:sldIdLst>
    <p:sldId id="489" r:id="rId8"/>
    <p:sldId id="488" r:id="rId9"/>
    <p:sldId id="487"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CC8"/>
    <a:srgbClr val="0076C6"/>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658" autoAdjust="0"/>
  </p:normalViewPr>
  <p:slideViewPr>
    <p:cSldViewPr showGuides="1">
      <p:cViewPr varScale="1">
        <p:scale>
          <a:sx n="94" d="100"/>
          <a:sy n="94" d="100"/>
        </p:scale>
        <p:origin x="2016" y="7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wording is from KTC-11. KTC-11 was approved by TAC on 04/01/2020. ERCOT is working on the NPRR, based on KTC-11, to add DC-Coupled Resource concept into the Protocols. </a:t>
            </a:r>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12861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wording is from KTC-13. KTC-13 was approved by TAC on 04/01/2020. ERCOT is working on the NPRR &amp; PGRR, based on KTC-13, to add Self-Limiting concept into the Protocols.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948113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264345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2757243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35463329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8593184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41905184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964626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296235433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mktrules/keypriorities/bes/ktc1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33091" y="1189665"/>
            <a:ext cx="5105400" cy="5370701"/>
          </a:xfrm>
          <a:prstGeom prst="rect">
            <a:avLst/>
          </a:prstGeom>
          <a:noFill/>
        </p:spPr>
        <p:txBody>
          <a:bodyPr wrap="square" rtlCol="0">
            <a:spAutoFit/>
          </a:bodyPr>
          <a:lstStyle/>
          <a:p>
            <a:r>
              <a:rPr lang="en-US" sz="2800" b="1" dirty="0" smtClean="0">
                <a:solidFill>
                  <a:srgbClr val="5B6770"/>
                </a:solidFill>
              </a:rPr>
              <a:t>DC-Coupled Resource and Self Limiting Resource/Facility</a:t>
            </a:r>
            <a:endParaRPr lang="en-US" sz="2800" b="1" dirty="0" smtClean="0">
              <a:solidFill>
                <a:srgbClr val="5B6770"/>
              </a:solidFill>
            </a:endParaRPr>
          </a:p>
          <a:p>
            <a:endParaRPr lang="en-US" sz="2000" b="1" dirty="0">
              <a:solidFill>
                <a:srgbClr val="5B6770"/>
              </a:solidFill>
            </a:endParaRPr>
          </a:p>
          <a:p>
            <a:r>
              <a:rPr lang="en-US" sz="2000" dirty="0" smtClean="0">
                <a:solidFill>
                  <a:srgbClr val="5B6770"/>
                </a:solidFill>
              </a:rPr>
              <a:t>(BESTF KTC-11 and KTC-13)</a:t>
            </a:r>
          </a:p>
          <a:p>
            <a:endParaRPr lang="en-US" sz="2000" b="1" dirty="0">
              <a:solidFill>
                <a:srgbClr val="5B6770"/>
              </a:solidFill>
            </a:endParaRPr>
          </a:p>
          <a:p>
            <a:endParaRPr lang="en-US" sz="2000" b="1" dirty="0" smtClean="0">
              <a:solidFill>
                <a:srgbClr val="5B6770"/>
              </a:solidFill>
            </a:endParaRPr>
          </a:p>
          <a:p>
            <a:endParaRPr lang="en-US" sz="2000" b="1" dirty="0">
              <a:solidFill>
                <a:srgbClr val="5B6770"/>
              </a:solidFill>
            </a:endParaRPr>
          </a:p>
          <a:p>
            <a:endParaRPr lang="en-US" sz="2000" b="1" dirty="0" smtClean="0">
              <a:solidFill>
                <a:srgbClr val="5B6770"/>
              </a:solidFill>
            </a:endParaRPr>
          </a:p>
          <a:p>
            <a:endParaRPr lang="en-US" sz="2000" b="1" dirty="0">
              <a:solidFill>
                <a:srgbClr val="5B6770"/>
              </a:solidFill>
            </a:endParaRPr>
          </a:p>
          <a:p>
            <a:endParaRPr lang="en-US" sz="2400" b="1" dirty="0" smtClean="0">
              <a:solidFill>
                <a:srgbClr val="5B6770"/>
              </a:solidFill>
            </a:endParaRPr>
          </a:p>
          <a:p>
            <a:endParaRPr lang="en-US" sz="2400" b="1" dirty="0">
              <a:solidFill>
                <a:srgbClr val="5B6770"/>
              </a:solidFill>
            </a:endParaRPr>
          </a:p>
          <a:p>
            <a:endParaRPr lang="en-US" sz="2400" b="1" dirty="0" smtClean="0">
              <a:solidFill>
                <a:srgbClr val="5B6770"/>
              </a:solidFill>
            </a:endParaRPr>
          </a:p>
          <a:p>
            <a:endParaRPr lang="en-US" sz="2400" b="1" dirty="0">
              <a:solidFill>
                <a:srgbClr val="5B6770"/>
              </a:solidFill>
            </a:endParaRPr>
          </a:p>
          <a:p>
            <a:r>
              <a:rPr lang="en-US" dirty="0" smtClean="0">
                <a:solidFill>
                  <a:srgbClr val="5B6770"/>
                </a:solidFill>
              </a:rPr>
              <a:t>April 2020</a:t>
            </a:r>
            <a:endParaRPr lang="en-US" dirty="0">
              <a:solidFill>
                <a:srgbClr val="5B6770"/>
              </a:solidFill>
            </a:endParaRPr>
          </a:p>
          <a:p>
            <a:endParaRPr lang="en-US" sz="500" dirty="0">
              <a:solidFill>
                <a:srgbClr val="5B6770"/>
              </a:solidFill>
            </a:endParaRPr>
          </a:p>
        </p:txBody>
      </p:sp>
    </p:spTree>
    <p:extLst>
      <p:ext uri="{BB962C8B-B14F-4D97-AF65-F5344CB8AC3E}">
        <p14:creationId xmlns:p14="http://schemas.microsoft.com/office/powerpoint/2010/main" val="631753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DC-Coupled Resource, KTC-11</a:t>
            </a:r>
            <a:endParaRPr lang="en-US" dirty="0"/>
          </a:p>
        </p:txBody>
      </p:sp>
      <p:sp>
        <p:nvSpPr>
          <p:cNvPr id="3" name="Content Placeholder 2"/>
          <p:cNvSpPr>
            <a:spLocks noGrp="1"/>
          </p:cNvSpPr>
          <p:nvPr>
            <p:ph idx="1"/>
          </p:nvPr>
        </p:nvSpPr>
        <p:spPr/>
        <p:txBody>
          <a:bodyPr/>
          <a:lstStyle/>
          <a:p>
            <a:r>
              <a:rPr lang="en-US" sz="2000" dirty="0">
                <a:solidFill>
                  <a:srgbClr val="5B6770"/>
                </a:solidFill>
              </a:rPr>
              <a:t>One or more Energy Storage Systems (ESS) combined with one or more wind and/or solar generators behind a single point of interconnection (POI), where these combined technologies are interconnected within the site using direct current (DC) equipment. The combined technologies are then connected to the ERCOT grid using the same direct current-to-alternating current (DC-to-AC) inverter(s</a:t>
            </a:r>
            <a:r>
              <a:rPr lang="en-US" sz="2000" dirty="0" smtClean="0">
                <a:solidFill>
                  <a:srgbClr val="5B6770"/>
                </a:solidFill>
              </a:rPr>
              <a:t>).</a:t>
            </a:r>
          </a:p>
          <a:p>
            <a:r>
              <a:rPr lang="en-US" sz="2000" dirty="0">
                <a:solidFill>
                  <a:srgbClr val="5B6770"/>
                </a:solidFill>
              </a:rPr>
              <a:t>DC-Coupled Resources shall register as an ESR with a DC-Coupled attribute so that ERCOT systems can differentiate it from a stand-alone ESR. In addition, at Registration (RARF/RIOO), Resource Entities will be required to submit the same level of detail for both the generation facility (solar or wind) and the ESS as is required for stand-alone Generation Resources and ESRs.    </a:t>
            </a:r>
          </a:p>
          <a:p>
            <a:endParaRPr lang="en-US" sz="2000" dirty="0">
              <a:solidFill>
                <a:srgbClr val="5B6770"/>
              </a:solidFill>
            </a:endParaRP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79422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Limiting generation site, KTC-13</a:t>
            </a:r>
            <a:endParaRPr lang="en-US" dirty="0"/>
          </a:p>
        </p:txBody>
      </p:sp>
      <p:sp>
        <p:nvSpPr>
          <p:cNvPr id="3" name="Content Placeholder 2"/>
          <p:cNvSpPr>
            <a:spLocks noGrp="1"/>
          </p:cNvSpPr>
          <p:nvPr>
            <p:ph idx="1"/>
          </p:nvPr>
        </p:nvSpPr>
        <p:spPr>
          <a:xfrm>
            <a:off x="304800" y="1295400"/>
            <a:ext cx="8534400" cy="4319832"/>
          </a:xfrm>
        </p:spPr>
        <p:txBody>
          <a:bodyPr/>
          <a:lstStyle/>
          <a:p>
            <a:r>
              <a:rPr lang="en-US" sz="2000" dirty="0">
                <a:solidFill>
                  <a:srgbClr val="5B6770"/>
                </a:solidFill>
              </a:rPr>
              <a:t>A Self-Limiting generation site is </a:t>
            </a:r>
            <a:r>
              <a:rPr lang="en-US" sz="2000" dirty="0" smtClean="0">
                <a:solidFill>
                  <a:srgbClr val="5B6770"/>
                </a:solidFill>
              </a:rPr>
              <a:t>a </a:t>
            </a:r>
            <a:r>
              <a:rPr lang="en-US" sz="2000" dirty="0">
                <a:solidFill>
                  <a:srgbClr val="5B6770"/>
                </a:solidFill>
              </a:rPr>
              <a:t>combination of one or more Generation Resources </a:t>
            </a:r>
            <a:r>
              <a:rPr lang="en-US" sz="2000" dirty="0" smtClean="0">
                <a:solidFill>
                  <a:srgbClr val="5B6770"/>
                </a:solidFill>
              </a:rPr>
              <a:t>behind </a:t>
            </a:r>
            <a:r>
              <a:rPr lang="en-US" sz="2000" dirty="0">
                <a:solidFill>
                  <a:srgbClr val="5B6770"/>
                </a:solidFill>
              </a:rPr>
              <a:t>a single </a:t>
            </a:r>
            <a:r>
              <a:rPr lang="en-US" sz="2000" dirty="0" smtClean="0">
                <a:solidFill>
                  <a:srgbClr val="5B6770"/>
                </a:solidFill>
              </a:rPr>
              <a:t>POI, </a:t>
            </a:r>
            <a:r>
              <a:rPr lang="en-US" sz="2000" dirty="0">
                <a:solidFill>
                  <a:srgbClr val="5B6770"/>
                </a:solidFill>
              </a:rPr>
              <a:t>where the sum of the capacity of </a:t>
            </a:r>
            <a:r>
              <a:rPr lang="en-US" sz="2000" dirty="0" smtClean="0">
                <a:solidFill>
                  <a:srgbClr val="5B6770"/>
                </a:solidFill>
              </a:rPr>
              <a:t>these Resources is </a:t>
            </a:r>
            <a:r>
              <a:rPr lang="en-US" sz="2000" dirty="0">
                <a:solidFill>
                  <a:srgbClr val="5B6770"/>
                </a:solidFill>
              </a:rPr>
              <a:t>greater than either the maximum power export (</a:t>
            </a:r>
            <a:r>
              <a:rPr lang="en-US" sz="2000" dirty="0" err="1">
                <a:solidFill>
                  <a:srgbClr val="5B6770"/>
                </a:solidFill>
              </a:rPr>
              <a:t>Pmax</a:t>
            </a:r>
            <a:r>
              <a:rPr lang="en-US" sz="2000" dirty="0">
                <a:solidFill>
                  <a:srgbClr val="5B6770"/>
                </a:solidFill>
              </a:rPr>
              <a:t>) rating as established in the </a:t>
            </a:r>
            <a:r>
              <a:rPr lang="en-US" sz="2000" dirty="0" smtClean="0">
                <a:solidFill>
                  <a:srgbClr val="5B6770"/>
                </a:solidFill>
              </a:rPr>
              <a:t>SGIA, </a:t>
            </a:r>
            <a:r>
              <a:rPr lang="en-US" sz="2000" dirty="0">
                <a:solidFill>
                  <a:srgbClr val="5B6770"/>
                </a:solidFill>
              </a:rPr>
              <a:t>or the inverter </a:t>
            </a:r>
            <a:r>
              <a:rPr lang="en-US" sz="2000" dirty="0" smtClean="0">
                <a:solidFill>
                  <a:srgbClr val="5B6770"/>
                </a:solidFill>
              </a:rPr>
              <a:t>rating (if DC-Coupled). </a:t>
            </a:r>
            <a:r>
              <a:rPr lang="en-US" sz="2000" dirty="0">
                <a:solidFill>
                  <a:srgbClr val="5B6770"/>
                </a:solidFill>
              </a:rPr>
              <a:t>Similar consideration may also apply to maximum power withdrawal (</a:t>
            </a:r>
            <a:r>
              <a:rPr lang="en-US" sz="2000" dirty="0" err="1">
                <a:solidFill>
                  <a:srgbClr val="5B6770"/>
                </a:solidFill>
              </a:rPr>
              <a:t>Pmin</a:t>
            </a:r>
            <a:r>
              <a:rPr lang="en-US" sz="2000" dirty="0" smtClean="0">
                <a:solidFill>
                  <a:srgbClr val="5B6770"/>
                </a:solidFill>
              </a:rPr>
              <a:t>), if </a:t>
            </a:r>
            <a:r>
              <a:rPr lang="en-US" sz="2000" dirty="0">
                <a:solidFill>
                  <a:srgbClr val="5B6770"/>
                </a:solidFill>
              </a:rPr>
              <a:t>combined with </a:t>
            </a:r>
            <a:r>
              <a:rPr lang="en-US" sz="2000" dirty="0" smtClean="0">
                <a:solidFill>
                  <a:srgbClr val="5B6770"/>
                </a:solidFill>
              </a:rPr>
              <a:t>Energy </a:t>
            </a:r>
            <a:r>
              <a:rPr lang="en-US" sz="2000" dirty="0">
                <a:solidFill>
                  <a:srgbClr val="5B6770"/>
                </a:solidFill>
              </a:rPr>
              <a:t>S</a:t>
            </a:r>
            <a:r>
              <a:rPr lang="en-US" sz="2000" dirty="0" smtClean="0">
                <a:solidFill>
                  <a:srgbClr val="5B6770"/>
                </a:solidFill>
              </a:rPr>
              <a:t>torage </a:t>
            </a:r>
            <a:r>
              <a:rPr lang="en-US" sz="2000" dirty="0">
                <a:solidFill>
                  <a:srgbClr val="5B6770"/>
                </a:solidFill>
              </a:rPr>
              <a:t>S</a:t>
            </a:r>
            <a:r>
              <a:rPr lang="en-US" sz="2000" dirty="0" smtClean="0">
                <a:solidFill>
                  <a:srgbClr val="5B6770"/>
                </a:solidFill>
              </a:rPr>
              <a:t>ystem.</a:t>
            </a:r>
            <a:endParaRPr lang="en-US" sz="2000" dirty="0">
              <a:solidFill>
                <a:srgbClr val="5B6770"/>
              </a:solidFill>
            </a:endParaRPr>
          </a:p>
          <a:p>
            <a:r>
              <a:rPr lang="en-US" sz="2000" dirty="0" smtClean="0">
                <a:solidFill>
                  <a:srgbClr val="5B6770"/>
                </a:solidFill>
              </a:rPr>
              <a:t>QSE </a:t>
            </a:r>
            <a:r>
              <a:rPr lang="en-US" sz="2000" dirty="0">
                <a:solidFill>
                  <a:srgbClr val="5B6770"/>
                </a:solidFill>
              </a:rPr>
              <a:t>representing the Self-Limiting generation site bears the responsibility of </a:t>
            </a:r>
            <a:r>
              <a:rPr lang="en-US" sz="2000" dirty="0" smtClean="0">
                <a:solidFill>
                  <a:srgbClr val="5B6770"/>
                </a:solidFill>
              </a:rPr>
              <a:t>ensuring (via control scheme or equipment limits) </a:t>
            </a:r>
            <a:r>
              <a:rPr lang="en-US" sz="2000" dirty="0">
                <a:solidFill>
                  <a:srgbClr val="5B6770"/>
                </a:solidFill>
              </a:rPr>
              <a:t>that energy exports from the generation site do not exceed the </a:t>
            </a:r>
            <a:r>
              <a:rPr lang="en-US" sz="2000" dirty="0" err="1">
                <a:solidFill>
                  <a:srgbClr val="5B6770"/>
                </a:solidFill>
              </a:rPr>
              <a:t>Pmax</a:t>
            </a:r>
            <a:r>
              <a:rPr lang="en-US" sz="2000" dirty="0">
                <a:solidFill>
                  <a:srgbClr val="5B6770"/>
                </a:solidFill>
              </a:rPr>
              <a:t> and energy </a:t>
            </a:r>
            <a:r>
              <a:rPr lang="en-US" sz="2000" dirty="0" smtClean="0">
                <a:solidFill>
                  <a:srgbClr val="5B6770"/>
                </a:solidFill>
              </a:rPr>
              <a:t>withdrawals </a:t>
            </a:r>
            <a:r>
              <a:rPr lang="en-US" sz="2000" dirty="0">
                <a:solidFill>
                  <a:srgbClr val="5B6770"/>
                </a:solidFill>
              </a:rPr>
              <a:t>from the grid </a:t>
            </a:r>
            <a:r>
              <a:rPr lang="en-US" sz="2000" dirty="0" smtClean="0">
                <a:solidFill>
                  <a:srgbClr val="5B6770"/>
                </a:solidFill>
              </a:rPr>
              <a:t>do </a:t>
            </a:r>
            <a:r>
              <a:rPr lang="en-US" sz="2000" dirty="0">
                <a:solidFill>
                  <a:srgbClr val="5B6770"/>
                </a:solidFill>
              </a:rPr>
              <a:t>not exceed the </a:t>
            </a:r>
            <a:r>
              <a:rPr lang="en-US" sz="2000" dirty="0" err="1">
                <a:solidFill>
                  <a:srgbClr val="5B6770"/>
                </a:solidFill>
              </a:rPr>
              <a:t>Pmin</a:t>
            </a:r>
            <a:r>
              <a:rPr lang="en-US" sz="2000" dirty="0" smtClean="0">
                <a:solidFill>
                  <a:srgbClr val="5B6770"/>
                </a:solidFill>
              </a:rPr>
              <a:t>.</a:t>
            </a:r>
          </a:p>
          <a:p>
            <a:r>
              <a:rPr lang="en-US" sz="2000" dirty="0" smtClean="0">
                <a:solidFill>
                  <a:srgbClr val="5B6770"/>
                </a:solidFill>
                <a:cs typeface="Times New Roman"/>
              </a:rPr>
              <a:t>If Self-Limiting generation site includes energy storage system </a:t>
            </a:r>
            <a:r>
              <a:rPr lang="en-US" sz="2000" dirty="0">
                <a:solidFill>
                  <a:srgbClr val="5B6770"/>
                </a:solidFill>
                <a:cs typeface="Times New Roman"/>
              </a:rPr>
              <a:t>it’s covered in BESTF KTC-13 </a:t>
            </a:r>
            <a:r>
              <a:rPr lang="en-US" sz="2000" dirty="0">
                <a:solidFill>
                  <a:srgbClr val="5B6770"/>
                </a:solidFill>
                <a:cs typeface="Times New Roman"/>
                <a:hlinkClick r:id="rId3"/>
              </a:rPr>
              <a:t>http://</a:t>
            </a:r>
            <a:r>
              <a:rPr lang="en-US" sz="2000" dirty="0" smtClean="0">
                <a:solidFill>
                  <a:srgbClr val="5B6770"/>
                </a:solidFill>
                <a:cs typeface="Times New Roman"/>
                <a:hlinkClick r:id="rId3"/>
              </a:rPr>
              <a:t>www.ercot.com/mktrules/keypriorities/bes/ktc13</a:t>
            </a:r>
            <a:r>
              <a:rPr lang="en-US" sz="2000" dirty="0" smtClean="0">
                <a:solidFill>
                  <a:srgbClr val="5B6770"/>
                </a:solidFill>
                <a:cs typeface="Times New Roman"/>
              </a:rPr>
              <a:t> </a:t>
            </a:r>
            <a:endParaRPr lang="en-US" sz="2000" dirty="0">
              <a:solidFill>
                <a:srgbClr val="5B6770"/>
              </a:solidFill>
              <a:cs typeface="Times New Roman"/>
            </a:endParaRPr>
          </a:p>
          <a:p>
            <a:endParaRPr lang="en-US" sz="2000" dirty="0" smtClean="0">
              <a:solidFill>
                <a:srgbClr val="5B6770"/>
              </a:solidFill>
              <a:cs typeface="Times New Roman"/>
            </a:endParaRPr>
          </a:p>
          <a:p>
            <a:endParaRPr lang="en-US" sz="2000" dirty="0">
              <a:solidFill>
                <a:srgbClr val="5B6770"/>
              </a:solidFill>
              <a:cs typeface="Times New Roman"/>
            </a:endParaRPr>
          </a:p>
          <a:p>
            <a:endParaRPr lang="en-US" sz="2000" dirty="0">
              <a:solidFill>
                <a:srgbClr val="5B6770"/>
              </a:solidFill>
              <a:cs typeface="Times New Roman"/>
            </a:endParaRP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964533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c34af464-7aa1-4edd-9be4-83dffc1cb926"/>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4203</TotalTime>
  <Words>359</Words>
  <Application>Microsoft Office PowerPoint</Application>
  <PresentationFormat>On-screen Show (4:3)</PresentationFormat>
  <Paragraphs>28</Paragraphs>
  <Slides>3</Slides>
  <Notes>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3</vt:i4>
      </vt:variant>
    </vt:vector>
  </HeadingPairs>
  <TitlesOfParts>
    <vt:vector size="12" baseType="lpstr">
      <vt:lpstr>Arial</vt:lpstr>
      <vt:lpstr>Calibri</vt:lpstr>
      <vt:lpstr>Courier New</vt:lpstr>
      <vt:lpstr>Times New Roman</vt:lpstr>
      <vt:lpstr>Wingdings</vt:lpstr>
      <vt:lpstr>1_Custom Design</vt:lpstr>
      <vt:lpstr>Office Theme</vt:lpstr>
      <vt:lpstr>Custom Design</vt:lpstr>
      <vt:lpstr>1_Office Theme</vt:lpstr>
      <vt:lpstr>PowerPoint Presentation</vt:lpstr>
      <vt:lpstr>DC-Coupled Resource, KTC-11</vt:lpstr>
      <vt:lpstr>Self Limiting generation site, KTC-13</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Matevosyan, Julia</cp:lastModifiedBy>
  <cp:revision>362</cp:revision>
  <cp:lastPrinted>2017-10-10T21:31:05Z</cp:lastPrinted>
  <dcterms:created xsi:type="dcterms:W3CDTF">2016-01-21T15:20:31Z</dcterms:created>
  <dcterms:modified xsi:type="dcterms:W3CDTF">2020-04-13T18:21:15Z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