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2"/>
  </p:notesMasterIdLst>
  <p:handoutMasterIdLst>
    <p:handoutMasterId r:id="rId23"/>
  </p:handoutMasterIdLst>
  <p:sldIdLst>
    <p:sldId id="260" r:id="rId6"/>
    <p:sldId id="319" r:id="rId7"/>
    <p:sldId id="301" r:id="rId8"/>
    <p:sldId id="310" r:id="rId9"/>
    <p:sldId id="313" r:id="rId10"/>
    <p:sldId id="316" r:id="rId11"/>
    <p:sldId id="311" r:id="rId12"/>
    <p:sldId id="287" r:id="rId13"/>
    <p:sldId id="317" r:id="rId14"/>
    <p:sldId id="318" r:id="rId15"/>
    <p:sldId id="300" r:id="rId16"/>
    <p:sldId id="295" r:id="rId17"/>
    <p:sldId id="312" r:id="rId18"/>
    <p:sldId id="315" r:id="rId19"/>
    <p:sldId id="306" r:id="rId20"/>
    <p:sldId id="296"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9" d="100"/>
          <a:sy n="99" d="100"/>
        </p:scale>
        <p:origin x="246" y="90"/>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4/7/2020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4/7/2020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3640186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mailto:MMereness@ercot.com" TargetMode="External"/><Relationship Id="rId2" Type="http://schemas.openxmlformats.org/officeDocument/2006/relationships/hyperlink" Target="mailto:DMaggio@ercot.com"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www.ercot.com/committee/rtct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3293209"/>
          </a:xfrm>
          <a:prstGeom prst="rect">
            <a:avLst/>
          </a:prstGeom>
          <a:noFill/>
        </p:spPr>
        <p:txBody>
          <a:bodyPr wrap="square" rtlCol="0">
            <a:spAutoFit/>
          </a:bodyPr>
          <a:lstStyle/>
          <a:p>
            <a:r>
              <a:rPr lang="en-US" sz="2000" b="1" dirty="0" smtClean="0">
                <a:solidFill>
                  <a:schemeClr val="tx2"/>
                </a:solidFill>
              </a:rPr>
              <a:t>Real-Time Co-optimization Task </a:t>
            </a:r>
            <a:r>
              <a:rPr lang="en-US" sz="2000" b="1" dirty="0">
                <a:solidFill>
                  <a:schemeClr val="tx2"/>
                </a:solidFill>
              </a:rPr>
              <a:t>Force </a:t>
            </a:r>
            <a:r>
              <a:rPr lang="en-US" sz="2000" b="1" smtClean="0">
                <a:solidFill>
                  <a:schemeClr val="tx2"/>
                </a:solidFill>
              </a:rPr>
              <a:t>General Update:</a:t>
            </a:r>
            <a:endParaRPr lang="en-US" sz="2000" b="1" dirty="0" smtClean="0">
              <a:solidFill>
                <a:schemeClr val="tx2"/>
              </a:solidFill>
            </a:endParaRPr>
          </a:p>
          <a:p>
            <a:r>
              <a:rPr lang="en-US" sz="2000" b="1" dirty="0">
                <a:solidFill>
                  <a:schemeClr val="tx2"/>
                </a:solidFill>
              </a:rPr>
              <a:t>Discussion of Process for Reviewing Language with RTCTF</a:t>
            </a:r>
          </a:p>
          <a:p>
            <a:endParaRPr lang="en-US" sz="2000" b="1"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&amp; David Maggio</a:t>
            </a:r>
          </a:p>
          <a:p>
            <a:endParaRPr lang="en-US" dirty="0" smtClean="0">
              <a:solidFill>
                <a:schemeClr val="tx2"/>
              </a:solidFill>
            </a:endParaRPr>
          </a:p>
          <a:p>
            <a:endParaRPr lang="en-US" dirty="0">
              <a:solidFill>
                <a:schemeClr val="tx2"/>
              </a:solidFill>
            </a:endParaRPr>
          </a:p>
          <a:p>
            <a:r>
              <a:rPr lang="en-US" dirty="0" smtClean="0">
                <a:solidFill>
                  <a:schemeClr val="tx2"/>
                </a:solidFill>
              </a:rPr>
              <a:t>RTCTF </a:t>
            </a:r>
          </a:p>
          <a:p>
            <a:r>
              <a:rPr lang="en-US" dirty="0" smtClean="0">
                <a:solidFill>
                  <a:schemeClr val="tx2"/>
                </a:solidFill>
              </a:rPr>
              <a:t>April </a:t>
            </a:r>
            <a:r>
              <a:rPr lang="en-US" dirty="0">
                <a:solidFill>
                  <a:schemeClr val="tx2"/>
                </a:solidFill>
              </a:rPr>
              <a:t>8</a:t>
            </a:r>
            <a:r>
              <a:rPr lang="en-US" dirty="0" smtClean="0">
                <a:solidFill>
                  <a:schemeClr val="tx2"/>
                </a:solidFill>
              </a:rPr>
              <a:t>, 2020	</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Detailed Schedule for Reviewing the RTCRR </a:t>
            </a:r>
            <a:r>
              <a:rPr lang="en-US" sz="2400" dirty="0" smtClean="0"/>
              <a:t>Language</a:t>
            </a:r>
            <a:br>
              <a:rPr lang="en-US" sz="2400" dirty="0" smtClean="0"/>
            </a:b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Content Placeholder 2"/>
          <p:cNvSpPr>
            <a:spLocks noGrp="1"/>
          </p:cNvSpPr>
          <p:nvPr>
            <p:ph idx="1"/>
          </p:nvPr>
        </p:nvSpPr>
        <p:spPr>
          <a:xfrm>
            <a:off x="381000" y="914400"/>
            <a:ext cx="8001000" cy="5181600"/>
          </a:xfrm>
        </p:spPr>
        <p:txBody>
          <a:bodyPr/>
          <a:lstStyle/>
          <a:p>
            <a:pPr marL="0" indent="0">
              <a:buNone/>
            </a:pPr>
            <a:r>
              <a:rPr lang="en-US" sz="2000" dirty="0"/>
              <a:t>Philosophy for Developing the </a:t>
            </a:r>
            <a:r>
              <a:rPr lang="en-US" sz="2000" dirty="0" smtClean="0"/>
              <a:t>Schedule:</a:t>
            </a:r>
            <a:endParaRPr lang="en-US" sz="2000" dirty="0" smtClean="0">
              <a:solidFill>
                <a:schemeClr val="tx2"/>
              </a:solidFill>
            </a:endParaRPr>
          </a:p>
          <a:p>
            <a:r>
              <a:rPr lang="en-US" sz="2000" dirty="0" smtClean="0">
                <a:solidFill>
                  <a:schemeClr val="tx2"/>
                </a:solidFill>
              </a:rPr>
              <a:t>Each RTCRR section has been grouped into a category and mapped to a series of RTCTF meetings.</a:t>
            </a:r>
          </a:p>
          <a:p>
            <a:pPr lvl="1"/>
            <a:r>
              <a:rPr lang="en-US" sz="1600" dirty="0" smtClean="0">
                <a:solidFill>
                  <a:schemeClr val="tx2"/>
                </a:solidFill>
              </a:rPr>
              <a:t>In general, each section spans across 3 meetings</a:t>
            </a:r>
          </a:p>
          <a:p>
            <a:r>
              <a:rPr lang="en-US" sz="2000" dirty="0" smtClean="0">
                <a:solidFill>
                  <a:schemeClr val="tx2"/>
                </a:solidFill>
              </a:rPr>
              <a:t>For the April 8 meeting, looked to identify revisions that are largely taken straight from the approved KPs or deletions of language.</a:t>
            </a:r>
          </a:p>
          <a:p>
            <a:r>
              <a:rPr lang="en-US" sz="2000" dirty="0" smtClean="0">
                <a:solidFill>
                  <a:schemeClr val="tx2"/>
                </a:solidFill>
              </a:rPr>
              <a:t>For RUC, DAM, and RTM, the functional/process changes are scheduled prior to the applicable settlement.</a:t>
            </a:r>
          </a:p>
          <a:p>
            <a:pPr lvl="1"/>
            <a:r>
              <a:rPr lang="en-US" sz="1600" dirty="0" smtClean="0">
                <a:solidFill>
                  <a:schemeClr val="tx2"/>
                </a:solidFill>
              </a:rPr>
              <a:t>In line with how the KPs were reviewed</a:t>
            </a:r>
          </a:p>
          <a:p>
            <a:r>
              <a:rPr lang="en-US" sz="2000" dirty="0" smtClean="0">
                <a:solidFill>
                  <a:schemeClr val="tx2"/>
                </a:solidFill>
              </a:rPr>
              <a:t>The greatest number of sections, including many RTM process sections, will be in flight during the June and July timeframe.</a:t>
            </a:r>
          </a:p>
          <a:p>
            <a:r>
              <a:rPr lang="en-US" sz="2000" dirty="0" smtClean="0">
                <a:solidFill>
                  <a:schemeClr val="tx2"/>
                </a:solidFill>
              </a:rPr>
              <a:t>Performance monitoring, general reporting, and administrative sections are scheduled for the latter part of the year.</a:t>
            </a:r>
          </a:p>
          <a:p>
            <a:pPr lvl="1"/>
            <a:r>
              <a:rPr lang="en-US" sz="1600" dirty="0" smtClean="0">
                <a:solidFill>
                  <a:schemeClr val="tx2"/>
                </a:solidFill>
              </a:rPr>
              <a:t>Again, in line with how the KPs were reviewed </a:t>
            </a:r>
          </a:p>
          <a:p>
            <a:r>
              <a:rPr lang="en-US" sz="2000" dirty="0" smtClean="0">
                <a:solidFill>
                  <a:schemeClr val="tx2"/>
                </a:solidFill>
              </a:rPr>
              <a:t>There are no sections currently scheduled for the November 12 RTCTF meeting.  This meeting is being held in reserve.</a:t>
            </a:r>
          </a:p>
        </p:txBody>
      </p:sp>
    </p:spTree>
    <p:extLst>
      <p:ext uri="{BB962C8B-B14F-4D97-AF65-F5344CB8AC3E}">
        <p14:creationId xmlns:p14="http://schemas.microsoft.com/office/powerpoint/2010/main" val="3223525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914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28193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094068" y="3657377"/>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086597" y="367870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228597"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3124197" y="277285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0846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094068" y="2781077"/>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a:xfrm>
            <a:off x="304800" y="243682"/>
            <a:ext cx="8610597" cy="518318"/>
          </a:xfrm>
        </p:spPr>
        <p:txBody>
          <a:bodyPr/>
          <a:lstStyle/>
          <a:p>
            <a:r>
              <a:rPr lang="en-US" sz="2400" dirty="0" smtClean="0"/>
              <a:t>RTCRR Review Process</a:t>
            </a:r>
            <a:endParaRPr lang="en-US" sz="2400" dirty="0"/>
          </a:p>
        </p:txBody>
      </p:sp>
      <p:sp>
        <p:nvSpPr>
          <p:cNvPr id="8" name="Rectangle 7"/>
          <p:cNvSpPr/>
          <p:nvPr/>
        </p:nvSpPr>
        <p:spPr>
          <a:xfrm>
            <a:off x="152397" y="1676176"/>
            <a:ext cx="15240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#1</a:t>
            </a:r>
          </a:p>
          <a:p>
            <a:pPr algn="ctr"/>
            <a:r>
              <a:rPr lang="en-US" sz="1400" dirty="0" smtClean="0"/>
              <a:t>ERCOT posts agenda and RTCRRs to be reviewed</a:t>
            </a:r>
            <a:endParaRPr lang="en-US" sz="1400" dirty="0"/>
          </a:p>
        </p:txBody>
      </p:sp>
      <p:sp>
        <p:nvSpPr>
          <p:cNvPr id="10" name="Rectangle 9"/>
          <p:cNvSpPr/>
          <p:nvPr/>
        </p:nvSpPr>
        <p:spPr>
          <a:xfrm>
            <a:off x="2741473" y="3962177"/>
            <a:ext cx="1417851" cy="19185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#2</a:t>
            </a:r>
          </a:p>
          <a:p>
            <a:pPr algn="ctr"/>
            <a:r>
              <a:rPr lang="en-US" sz="1400" dirty="0" smtClean="0"/>
              <a:t>MP </a:t>
            </a:r>
            <a:r>
              <a:rPr lang="en-US" sz="1400" dirty="0" smtClean="0"/>
              <a:t>redlines </a:t>
            </a:r>
            <a:r>
              <a:rPr lang="en-US" sz="1400" dirty="0" smtClean="0"/>
              <a:t>due and posted to address concerns or alternatives</a:t>
            </a:r>
          </a:p>
        </p:txBody>
      </p:sp>
      <p:sp>
        <p:nvSpPr>
          <p:cNvPr id="11" name="Rectangle 10"/>
          <p:cNvSpPr/>
          <p:nvPr/>
        </p:nvSpPr>
        <p:spPr>
          <a:xfrm>
            <a:off x="152397" y="3962177"/>
            <a:ext cx="1530481"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During meeting, MPs discuss any concerns or alternatives</a:t>
            </a:r>
          </a:p>
        </p:txBody>
      </p:sp>
      <p:sp>
        <p:nvSpPr>
          <p:cNvPr id="12" name="Rectangle 11"/>
          <p:cNvSpPr/>
          <p:nvPr/>
        </p:nvSpPr>
        <p:spPr>
          <a:xfrm>
            <a:off x="5890490" y="3962177"/>
            <a:ext cx="2095973" cy="14342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MPs must document concerns and alternative language prior to meeting, and be prepared to discuss.</a:t>
            </a:r>
          </a:p>
        </p:txBody>
      </p:sp>
      <p:sp>
        <p:nvSpPr>
          <p:cNvPr id="13" name="Rectangle 12"/>
          <p:cNvSpPr/>
          <p:nvPr/>
        </p:nvSpPr>
        <p:spPr>
          <a:xfrm>
            <a:off x="5890489" y="1676176"/>
            <a:ext cx="207465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7-days prior #3</a:t>
            </a:r>
          </a:p>
          <a:p>
            <a:pPr algn="ctr"/>
            <a:r>
              <a:rPr lang="en-US" sz="1400" dirty="0" smtClean="0"/>
              <a:t>Non-consensus materials posted for options on language to be considered.</a:t>
            </a:r>
            <a:endParaRPr lang="en-US" sz="1400" dirty="0"/>
          </a:p>
        </p:txBody>
      </p:sp>
      <p:sp>
        <p:nvSpPr>
          <p:cNvPr id="14" name="Right Arrow 13"/>
          <p:cNvSpPr/>
          <p:nvPr/>
        </p:nvSpPr>
        <p:spPr>
          <a:xfrm>
            <a:off x="76197" y="3200177"/>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5738090" y="5446693"/>
            <a:ext cx="3024907" cy="954107"/>
          </a:xfrm>
          <a:prstGeom prst="rect">
            <a:avLst/>
          </a:prstGeom>
          <a:solidFill>
            <a:schemeClr val="bg1"/>
          </a:solidFill>
          <a:ln>
            <a:solidFill>
              <a:srgbClr val="FF0000"/>
            </a:solidFill>
          </a:ln>
        </p:spPr>
        <p:txBody>
          <a:bodyPr wrap="square" rtlCol="0">
            <a:spAutoFit/>
          </a:bodyPr>
          <a:lstStyle/>
          <a:p>
            <a:r>
              <a:rPr lang="en-US" sz="1400" dirty="0" smtClean="0">
                <a:solidFill>
                  <a:srgbClr val="FF0000"/>
                </a:solidFill>
              </a:rPr>
              <a:t>TAC will be updated monthly.  If irresolvable issues occur at RTCTF, the RTCTF Chair can request TAC endorsement to resolve.</a:t>
            </a:r>
            <a:endParaRPr lang="en-US" sz="1400" dirty="0">
              <a:solidFill>
                <a:srgbClr val="FF0000"/>
              </a:solidFill>
            </a:endParaRPr>
          </a:p>
        </p:txBody>
      </p:sp>
      <p:sp>
        <p:nvSpPr>
          <p:cNvPr id="26" name="Rectangle 25"/>
          <p:cNvSpPr/>
          <p:nvPr/>
        </p:nvSpPr>
        <p:spPr>
          <a:xfrm>
            <a:off x="2741474" y="1679974"/>
            <a:ext cx="1417851"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u="sng" dirty="0" smtClean="0"/>
              <a:t>2-days prior #2</a:t>
            </a:r>
          </a:p>
          <a:p>
            <a:pPr algn="ctr"/>
            <a:r>
              <a:rPr lang="en-US" sz="1400" dirty="0" smtClean="0"/>
              <a:t>ERCOT  responds to MP </a:t>
            </a:r>
            <a:r>
              <a:rPr lang="en-US" sz="1400" dirty="0" smtClean="0"/>
              <a:t>questions and redlines</a:t>
            </a:r>
            <a:endParaRPr lang="en-US" sz="1400" dirty="0"/>
          </a:p>
        </p:txBody>
      </p:sp>
      <p:sp>
        <p:nvSpPr>
          <p:cNvPr id="7" name="Right Arrow 6"/>
          <p:cNvSpPr/>
          <p:nvPr/>
        </p:nvSpPr>
        <p:spPr>
          <a:xfrm rot="16200000">
            <a:off x="3470091" y="1394664"/>
            <a:ext cx="2506156" cy="137406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Consensus Items Tracked in Spreadsheet as Complete</a:t>
            </a:r>
            <a:endParaRPr lang="en-US" sz="1400" dirty="0"/>
          </a:p>
        </p:txBody>
      </p:sp>
      <p:sp>
        <p:nvSpPr>
          <p:cNvPr id="27" name="Slide Number Placeholder 3"/>
          <p:cNvSpPr>
            <a:spLocks noGrp="1"/>
          </p:cNvSpPr>
          <p:nvPr>
            <p:ph type="sldNum" sz="quarter" idx="4"/>
          </p:nvPr>
        </p:nvSpPr>
        <p:spPr>
          <a:xfrm>
            <a:off x="8534400" y="6561138"/>
            <a:ext cx="533400" cy="220662"/>
          </a:xfrm>
        </p:spPr>
        <p:txBody>
          <a:bodyPr/>
          <a:lstStyle/>
          <a:p>
            <a:r>
              <a:rPr lang="en-US" dirty="0" smtClean="0"/>
              <a:t>8</a:t>
            </a:r>
            <a:endParaRPr lang="en-US" dirty="0"/>
          </a:p>
        </p:txBody>
      </p:sp>
      <p:sp>
        <p:nvSpPr>
          <p:cNvPr id="28" name="Right Arrow 27"/>
          <p:cNvSpPr/>
          <p:nvPr/>
        </p:nvSpPr>
        <p:spPr>
          <a:xfrm rot="16200000">
            <a:off x="7171530" y="1456307"/>
            <a:ext cx="2506156" cy="128638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Resolved Items Tracked in Spreadsheet as Complete</a:t>
            </a:r>
            <a:endParaRPr lang="en-US" sz="1400" dirty="0"/>
          </a:p>
        </p:txBody>
      </p:sp>
      <p:cxnSp>
        <p:nvCxnSpPr>
          <p:cNvPr id="29" name="Straight Arrow Connector 28"/>
          <p:cNvCxnSpPr/>
          <p:nvPr/>
        </p:nvCxnSpPr>
        <p:spPr>
          <a:xfrm flipV="1">
            <a:off x="8305800" y="3288141"/>
            <a:ext cx="0" cy="2158552"/>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0" name="Rectangle 29"/>
          <p:cNvSpPr/>
          <p:nvPr/>
        </p:nvSpPr>
        <p:spPr>
          <a:xfrm>
            <a:off x="4571997" y="95677"/>
            <a:ext cx="4038600" cy="944958"/>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ERCOT will file cumulative RTCRR comments reflecting when consensus on sections achieved. (Also tracked in summary spreadsheet)</a:t>
            </a:r>
          </a:p>
        </p:txBody>
      </p:sp>
    </p:spTree>
    <p:extLst>
      <p:ext uri="{BB962C8B-B14F-4D97-AF65-F5344CB8AC3E}">
        <p14:creationId xmlns:p14="http://schemas.microsoft.com/office/powerpoint/2010/main" val="263278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Other RTC Considerations</a:t>
            </a:r>
          </a:p>
        </p:txBody>
      </p:sp>
      <p:sp>
        <p:nvSpPr>
          <p:cNvPr id="3" name="Content Placeholder 2"/>
          <p:cNvSpPr>
            <a:spLocks noGrp="1"/>
          </p:cNvSpPr>
          <p:nvPr>
            <p:ph idx="1"/>
          </p:nvPr>
        </p:nvSpPr>
        <p:spPr>
          <a:xfrm>
            <a:off x="304800" y="838200"/>
            <a:ext cx="8534400" cy="5334000"/>
          </a:xfrm>
        </p:spPr>
        <p:txBody>
          <a:bodyPr/>
          <a:lstStyle/>
          <a:p>
            <a:r>
              <a:rPr lang="en-US" sz="2400" i="1" dirty="0" smtClean="0"/>
              <a:t>Draft</a:t>
            </a:r>
            <a:r>
              <a:rPr lang="en-US" sz="2400" dirty="0" smtClean="0"/>
              <a:t> Timeline</a:t>
            </a:r>
          </a:p>
          <a:p>
            <a:endParaRPr lang="en-US" dirty="0" smtClean="0"/>
          </a:p>
          <a:p>
            <a:endParaRPr lang="en-US" dirty="0" smtClean="0"/>
          </a:p>
          <a:p>
            <a:pPr>
              <a:spcBef>
                <a:spcPts val="1800"/>
              </a:spcBef>
            </a:pPr>
            <a:endParaRPr lang="en-US" sz="2400" dirty="0" smtClean="0"/>
          </a:p>
          <a:p>
            <a:pPr algn="just">
              <a:spcBef>
                <a:spcPts val="1800"/>
              </a:spcBef>
            </a:pPr>
            <a:r>
              <a:rPr lang="en-US" sz="2000" dirty="0" smtClean="0"/>
              <a:t>There are several items/policies, beyond 2020 RTCRRs, that must be addressed prior to the implementation of RTC—e.g.:</a:t>
            </a:r>
          </a:p>
          <a:p>
            <a:pPr lvl="1" algn="just"/>
            <a:r>
              <a:rPr lang="en-US" sz="1800" dirty="0" smtClean="0"/>
              <a:t>Proxy Offer Curves;</a:t>
            </a:r>
          </a:p>
          <a:p>
            <a:pPr lvl="1" algn="just"/>
            <a:r>
              <a:rPr lang="en-US" sz="1800" dirty="0" smtClean="0"/>
              <a:t>RUC AS Demand Curves; </a:t>
            </a:r>
          </a:p>
          <a:p>
            <a:pPr lvl="1" algn="just"/>
            <a:r>
              <a:rPr lang="en-US" sz="1800" dirty="0" smtClean="0"/>
              <a:t>Transitional language for RTC go-live (if any);</a:t>
            </a:r>
          </a:p>
          <a:p>
            <a:pPr lvl="1" algn="just"/>
            <a:r>
              <a:rPr lang="en-US" sz="1800" dirty="0" smtClean="0"/>
              <a:t>ORDC/RTC results comparison; and</a:t>
            </a:r>
          </a:p>
          <a:p>
            <a:pPr lvl="1" algn="just"/>
            <a:r>
              <a:rPr lang="en-US" sz="1800" dirty="0" smtClean="0"/>
              <a:t>Target dates for MP detailed requirements (e.g., SCADA changes, XML changes, Market Trials plans).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pic>
        <p:nvPicPr>
          <p:cNvPr id="5" name="Picture 4"/>
          <p:cNvPicPr>
            <a:picLocks noChangeAspect="1"/>
          </p:cNvPicPr>
          <p:nvPr/>
        </p:nvPicPr>
        <p:blipFill>
          <a:blip r:embed="rId2"/>
          <a:stretch>
            <a:fillRect/>
          </a:stretch>
        </p:blipFill>
        <p:spPr>
          <a:xfrm>
            <a:off x="1519237" y="1371600"/>
            <a:ext cx="6105525" cy="1038225"/>
          </a:xfrm>
          <a:prstGeom prst="rect">
            <a:avLst/>
          </a:prstGeom>
        </p:spPr>
      </p:pic>
    </p:spTree>
    <p:extLst>
      <p:ext uri="{BB962C8B-B14F-4D97-AF65-F5344CB8AC3E}">
        <p14:creationId xmlns:p14="http://schemas.microsoft.com/office/powerpoint/2010/main" val="3519632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Next Steps</a:t>
            </a:r>
            <a:endParaRPr lang="en-US" sz="2400" dirty="0"/>
          </a:p>
        </p:txBody>
      </p:sp>
      <p:sp>
        <p:nvSpPr>
          <p:cNvPr id="3" name="Content Placeholder 2"/>
          <p:cNvSpPr>
            <a:spLocks noGrp="1"/>
          </p:cNvSpPr>
          <p:nvPr>
            <p:ph idx="1"/>
          </p:nvPr>
        </p:nvSpPr>
        <p:spPr>
          <a:xfrm>
            <a:off x="304800" y="914400"/>
            <a:ext cx="8534400" cy="4876800"/>
          </a:xfrm>
        </p:spPr>
        <p:txBody>
          <a:bodyPr/>
          <a:lstStyle/>
          <a:p>
            <a:r>
              <a:rPr lang="en-US" sz="1800" dirty="0" smtClean="0"/>
              <a:t>ERCOT is ready to begin </a:t>
            </a:r>
            <a:r>
              <a:rPr lang="en-US" sz="1800" dirty="0" smtClean="0"/>
              <a:t>to </a:t>
            </a:r>
            <a:r>
              <a:rPr lang="en-US" sz="1800" dirty="0" smtClean="0"/>
              <a:t>walk-though the </a:t>
            </a:r>
            <a:r>
              <a:rPr lang="en-US" sz="1800" dirty="0" smtClean="0"/>
              <a:t>RTCRRs </a:t>
            </a:r>
            <a:r>
              <a:rPr lang="en-US" sz="1800" dirty="0" smtClean="0"/>
              <a:t>today.</a:t>
            </a:r>
          </a:p>
          <a:p>
            <a:pPr lvl="1"/>
            <a:r>
              <a:rPr lang="en-US" sz="1600" dirty="0" smtClean="0"/>
              <a:t>Dave to describe details for today’s </a:t>
            </a:r>
            <a:r>
              <a:rPr lang="en-US" sz="1600" dirty="0" smtClean="0"/>
              <a:t>process</a:t>
            </a:r>
            <a:endParaRPr lang="en-US" sz="1600" dirty="0"/>
          </a:p>
          <a:p>
            <a:endParaRPr lang="en-US" sz="1800" dirty="0" smtClean="0"/>
          </a:p>
          <a:p>
            <a:r>
              <a:rPr lang="en-US" sz="1800" dirty="0" smtClean="0"/>
              <a:t>At </a:t>
            </a:r>
            <a:r>
              <a:rPr lang="en-US" sz="1800" dirty="0" smtClean="0"/>
              <a:t>the conclusion of the </a:t>
            </a:r>
            <a:r>
              <a:rPr lang="en-US" sz="1800" dirty="0" smtClean="0"/>
              <a:t>meeting….</a:t>
            </a:r>
          </a:p>
          <a:p>
            <a:pPr lvl="1"/>
            <a:r>
              <a:rPr lang="en-US" sz="1600" dirty="0" smtClean="0"/>
              <a:t>MPs encouraged to send Revision Request redlines for RTCTF consideration </a:t>
            </a:r>
            <a:r>
              <a:rPr lang="en-US" sz="1600" dirty="0" smtClean="0"/>
              <a:t>to </a:t>
            </a:r>
            <a:r>
              <a:rPr lang="en-US" sz="1600" dirty="0" smtClean="0">
                <a:hlinkClick r:id="rId2"/>
              </a:rPr>
              <a:t>DMaggio@ercot.com</a:t>
            </a:r>
            <a:r>
              <a:rPr lang="en-US" sz="1600" dirty="0" smtClean="0"/>
              <a:t> &amp; </a:t>
            </a:r>
            <a:r>
              <a:rPr lang="en-US" sz="1600" dirty="0" smtClean="0">
                <a:hlinkClick r:id="rId3"/>
              </a:rPr>
              <a:t>MMereness@ercot.com</a:t>
            </a:r>
            <a:r>
              <a:rPr lang="en-US" sz="1600" dirty="0" smtClean="0"/>
              <a:t> to document and discuss at next meeting (preferred).  </a:t>
            </a:r>
          </a:p>
          <a:p>
            <a:pPr lvl="1"/>
            <a:r>
              <a:rPr lang="en-US" sz="1600" dirty="0" smtClean="0"/>
              <a:t>You can also </a:t>
            </a:r>
            <a:r>
              <a:rPr lang="en-US" sz="1600" dirty="0" smtClean="0"/>
              <a:t>submit formal comments </a:t>
            </a:r>
            <a:r>
              <a:rPr lang="en-US" sz="1600" dirty="0" smtClean="0"/>
              <a:t>through the RR process</a:t>
            </a:r>
            <a:r>
              <a:rPr lang="en-US" sz="1600" dirty="0" smtClean="0"/>
              <a:t>.</a:t>
            </a:r>
          </a:p>
          <a:p>
            <a:pPr lvl="1"/>
            <a:r>
              <a:rPr lang="en-US" sz="1600" dirty="0" smtClean="0"/>
              <a:t>As RTCTF achieves consensus on groups of issues, ERCOT will periodically submit formal comments reflecting the latest consensus/working versions of the NPRRs.</a:t>
            </a:r>
            <a:endParaRPr lang="en-US" sz="1600" dirty="0" smtClean="0"/>
          </a:p>
          <a:p>
            <a:endParaRPr lang="en-US" sz="1400" dirty="0" smtClean="0"/>
          </a:p>
          <a:p>
            <a:r>
              <a:rPr lang="en-US" sz="1800" dirty="0" smtClean="0"/>
              <a:t>RTCTF schedule:</a:t>
            </a:r>
          </a:p>
          <a:p>
            <a:pPr lvl="1"/>
            <a:r>
              <a:rPr lang="en-US" sz="1600" dirty="0" smtClean="0"/>
              <a:t>Apr. 8, 2020 - RTCTF will begin reviewing RTC NPRRs</a:t>
            </a:r>
          </a:p>
          <a:p>
            <a:pPr marL="914400" lvl="2" indent="0">
              <a:buNone/>
            </a:pPr>
            <a:r>
              <a:rPr lang="en-US" sz="1600" dirty="0" smtClean="0"/>
              <a:t>+ 8 RTCTF meetings</a:t>
            </a:r>
          </a:p>
          <a:p>
            <a:pPr lvl="1"/>
            <a:r>
              <a:rPr lang="en-US" sz="1600" dirty="0" smtClean="0"/>
              <a:t>Oct. 21, 2020 - Complete RTCTF review for November stakeholder meetings</a:t>
            </a:r>
          </a:p>
          <a:p>
            <a:endParaRPr lang="en-US" sz="1050" dirty="0" smtClean="0"/>
          </a:p>
          <a:p>
            <a:r>
              <a:rPr lang="en-US" sz="1800" dirty="0" smtClean="0"/>
              <a:t>Any </a:t>
            </a:r>
            <a:r>
              <a:rPr lang="en-US" sz="1800" dirty="0" smtClean="0"/>
              <a:t>comments or questions?</a:t>
            </a:r>
          </a:p>
          <a:p>
            <a:pPr lvl="1"/>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14390034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dirty="0" smtClean="0"/>
          </a:p>
          <a:p>
            <a:r>
              <a:rPr lang="en-US" dirty="0" smtClean="0"/>
              <a:t>Harmonizing </a:t>
            </a:r>
            <a:r>
              <a:rPr lang="en-US" dirty="0"/>
              <a:t>RTC and Battery Energy Storage</a:t>
            </a:r>
          </a:p>
          <a:p>
            <a:endParaRPr lang="en-US" dirty="0" smtClean="0"/>
          </a:p>
          <a:p>
            <a:r>
              <a:rPr lang="en-US" dirty="0" smtClean="0"/>
              <a:t>RTCTF </a:t>
            </a:r>
            <a:r>
              <a:rPr lang="en-US" dirty="0"/>
              <a:t>Charter Phase 2</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a:p>
        </p:txBody>
      </p:sp>
    </p:spTree>
    <p:extLst>
      <p:ext uri="{BB962C8B-B14F-4D97-AF65-F5344CB8AC3E}">
        <p14:creationId xmlns:p14="http://schemas.microsoft.com/office/powerpoint/2010/main" val="2621284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Storage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15</a:t>
            </a:fld>
            <a:endParaRPr lang="en-US"/>
          </a:p>
        </p:txBody>
      </p:sp>
      <p:sp>
        <p:nvSpPr>
          <p:cNvPr id="36" name="Rectangle 35"/>
          <p:cNvSpPr/>
          <p:nvPr/>
        </p:nvSpPr>
        <p:spPr>
          <a:xfrm>
            <a:off x="447675" y="128944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KPs</a:t>
            </a:r>
          </a:p>
        </p:txBody>
      </p:sp>
      <p:cxnSp>
        <p:nvCxnSpPr>
          <p:cNvPr id="37" name="Straight Arrow Connector 36"/>
          <p:cNvCxnSpPr/>
          <p:nvPr/>
        </p:nvCxnSpPr>
        <p:spPr>
          <a:xfrm flipV="1">
            <a:off x="1457325" y="1654374"/>
            <a:ext cx="619125" cy="1"/>
          </a:xfrm>
          <a:prstGeom prst="straightConnector1">
            <a:avLst/>
          </a:prstGeom>
          <a:noFill/>
          <a:ln w="6350" cap="flat" cmpd="sng" algn="ctr">
            <a:solidFill>
              <a:srgbClr val="5B9BD5"/>
            </a:solidFill>
            <a:prstDash val="solid"/>
            <a:miter lim="800000"/>
            <a:tailEnd type="triangle"/>
          </a:ln>
          <a:effectLst/>
        </p:spPr>
      </p:cxnSp>
      <p:sp>
        <p:nvSpPr>
          <p:cNvPr id="38" name="Rectangle 37"/>
          <p:cNvSpPr/>
          <p:nvPr/>
        </p:nvSpPr>
        <p:spPr>
          <a:xfrm>
            <a:off x="2076450" y="15370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39" name="Rectangle 38"/>
          <p:cNvSpPr/>
          <p:nvPr/>
        </p:nvSpPr>
        <p:spPr>
          <a:xfrm>
            <a:off x="2190750" y="16513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0" name="Rectangle 39"/>
          <p:cNvSpPr/>
          <p:nvPr/>
        </p:nvSpPr>
        <p:spPr>
          <a:xfrm>
            <a:off x="2305050" y="17656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1" name="Rectangle 40"/>
          <p:cNvSpPr/>
          <p:nvPr/>
        </p:nvSpPr>
        <p:spPr>
          <a:xfrm>
            <a:off x="2419350" y="1879998"/>
            <a:ext cx="1009650" cy="5012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RRs</a:t>
            </a:r>
          </a:p>
        </p:txBody>
      </p:sp>
      <p:cxnSp>
        <p:nvCxnSpPr>
          <p:cNvPr id="42" name="Straight Arrow Connector 41"/>
          <p:cNvCxnSpPr/>
          <p:nvPr/>
        </p:nvCxnSpPr>
        <p:spPr>
          <a:xfrm flipV="1">
            <a:off x="1457325" y="1354635"/>
            <a:ext cx="619125" cy="1"/>
          </a:xfrm>
          <a:prstGeom prst="straightConnector1">
            <a:avLst/>
          </a:prstGeom>
          <a:noFill/>
          <a:ln w="6350" cap="flat" cmpd="sng" algn="ctr">
            <a:solidFill>
              <a:srgbClr val="5B9BD5"/>
            </a:solidFill>
            <a:prstDash val="solid"/>
            <a:miter lim="800000"/>
            <a:tailEnd type="triangle"/>
          </a:ln>
          <a:effectLst/>
        </p:spPr>
      </p:cxnSp>
      <p:sp>
        <p:nvSpPr>
          <p:cNvPr id="43" name="Rectangle 42"/>
          <p:cNvSpPr/>
          <p:nvPr/>
        </p:nvSpPr>
        <p:spPr>
          <a:xfrm>
            <a:off x="2076450" y="1166219"/>
            <a:ext cx="1352550" cy="272653"/>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IA</a:t>
            </a:r>
          </a:p>
        </p:txBody>
      </p:sp>
      <p:sp>
        <p:nvSpPr>
          <p:cNvPr id="44" name="Rectangle 43"/>
          <p:cNvSpPr/>
          <p:nvPr/>
        </p:nvSpPr>
        <p:spPr>
          <a:xfrm>
            <a:off x="447675" y="3670698"/>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BESTF KTCs</a:t>
            </a:r>
          </a:p>
        </p:txBody>
      </p:sp>
      <p:cxnSp>
        <p:nvCxnSpPr>
          <p:cNvPr id="45" name="Straight Arrow Connector 44"/>
          <p:cNvCxnSpPr/>
          <p:nvPr/>
        </p:nvCxnSpPr>
        <p:spPr>
          <a:xfrm flipV="1">
            <a:off x="1457325" y="4035624"/>
            <a:ext cx="619125" cy="1"/>
          </a:xfrm>
          <a:prstGeom prst="straightConnector1">
            <a:avLst/>
          </a:prstGeom>
          <a:noFill/>
          <a:ln w="6350" cap="flat" cmpd="sng" algn="ctr">
            <a:solidFill>
              <a:srgbClr val="5B9BD5"/>
            </a:solidFill>
            <a:prstDash val="solid"/>
            <a:miter lim="800000"/>
            <a:tailEnd type="triangle"/>
          </a:ln>
          <a:effectLst/>
        </p:spPr>
      </p:cxnSp>
      <p:sp>
        <p:nvSpPr>
          <p:cNvPr id="46" name="Rectangle 45"/>
          <p:cNvSpPr/>
          <p:nvPr/>
        </p:nvSpPr>
        <p:spPr>
          <a:xfrm>
            <a:off x="447675" y="46237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7" name="Rectangle 46"/>
          <p:cNvSpPr/>
          <p:nvPr/>
        </p:nvSpPr>
        <p:spPr>
          <a:xfrm>
            <a:off x="561975" y="47380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8" name="Rectangle 47"/>
          <p:cNvSpPr/>
          <p:nvPr/>
        </p:nvSpPr>
        <p:spPr>
          <a:xfrm>
            <a:off x="676275" y="48523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49" name="Rectangle 48"/>
          <p:cNvSpPr/>
          <p:nvPr/>
        </p:nvSpPr>
        <p:spPr>
          <a:xfrm>
            <a:off x="790575" y="4966695"/>
            <a:ext cx="1009650" cy="5012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Other BES RRs</a:t>
            </a:r>
          </a:p>
        </p:txBody>
      </p:sp>
      <p:cxnSp>
        <p:nvCxnSpPr>
          <p:cNvPr id="50" name="Straight Arrow Connector 49"/>
          <p:cNvCxnSpPr/>
          <p:nvPr/>
        </p:nvCxnSpPr>
        <p:spPr>
          <a:xfrm flipV="1">
            <a:off x="1457325" y="3735885"/>
            <a:ext cx="619125" cy="1"/>
          </a:xfrm>
          <a:prstGeom prst="straightConnector1">
            <a:avLst/>
          </a:prstGeom>
          <a:noFill/>
          <a:ln w="6350" cap="flat" cmpd="sng" algn="ctr">
            <a:solidFill>
              <a:srgbClr val="5B9BD5"/>
            </a:solidFill>
            <a:prstDash val="solid"/>
            <a:miter lim="800000"/>
            <a:tailEnd type="triangle"/>
          </a:ln>
          <a:effectLst/>
        </p:spPr>
      </p:cxnSp>
      <p:sp>
        <p:nvSpPr>
          <p:cNvPr id="51" name="Rectangle 50"/>
          <p:cNvSpPr/>
          <p:nvPr/>
        </p:nvSpPr>
        <p:spPr>
          <a:xfrm>
            <a:off x="2076450" y="3547469"/>
            <a:ext cx="1352550" cy="272653"/>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IA</a:t>
            </a:r>
          </a:p>
        </p:txBody>
      </p:sp>
      <p:sp>
        <p:nvSpPr>
          <p:cNvPr id="52" name="Rectangle 51"/>
          <p:cNvSpPr/>
          <p:nvPr/>
        </p:nvSpPr>
        <p:spPr>
          <a:xfrm>
            <a:off x="2076450" y="3915669"/>
            <a:ext cx="1352550" cy="2332731"/>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Single Model NPRR</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_____________</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For overlapping sections, authors use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ESR Redlines</a:t>
            </a:r>
          </a:p>
        </p:txBody>
      </p:sp>
      <p:cxnSp>
        <p:nvCxnSpPr>
          <p:cNvPr id="53" name="Straight Arrow Connector 52"/>
          <p:cNvCxnSpPr>
            <a:stCxn id="44" idx="2"/>
            <a:endCxn id="46" idx="0"/>
          </p:cNvCxnSpPr>
          <p:nvPr/>
        </p:nvCxnSpPr>
        <p:spPr>
          <a:xfrm>
            <a:off x="952500" y="4171951"/>
            <a:ext cx="0" cy="451844"/>
          </a:xfrm>
          <a:prstGeom prst="straightConnector1">
            <a:avLst/>
          </a:prstGeom>
          <a:noFill/>
          <a:ln w="6350" cap="flat" cmpd="sng" algn="ctr">
            <a:solidFill>
              <a:srgbClr val="5B9BD5"/>
            </a:solidFill>
            <a:prstDash val="solid"/>
            <a:miter lim="800000"/>
            <a:tailEnd type="triangle"/>
          </a:ln>
          <a:effectLst/>
        </p:spPr>
      </p:cxnSp>
      <p:sp>
        <p:nvSpPr>
          <p:cNvPr id="55" name="Right Arrow 54"/>
          <p:cNvSpPr/>
          <p:nvPr/>
        </p:nvSpPr>
        <p:spPr>
          <a:xfrm>
            <a:off x="6648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56" name="Right Arrow 55"/>
          <p:cNvSpPr/>
          <p:nvPr/>
        </p:nvSpPr>
        <p:spPr>
          <a:xfrm>
            <a:off x="7410450" y="1879998"/>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57" name="Right Arrow 56"/>
          <p:cNvSpPr/>
          <p:nvPr/>
        </p:nvSpPr>
        <p:spPr>
          <a:xfrm>
            <a:off x="8172450" y="1892499"/>
            <a:ext cx="762000" cy="501253"/>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58" name="Right Arrow 57"/>
          <p:cNvSpPr/>
          <p:nvPr/>
        </p:nvSpPr>
        <p:spPr>
          <a:xfrm>
            <a:off x="3429000" y="4089502"/>
            <a:ext cx="3219450" cy="554234"/>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BESTF Meetings</a:t>
            </a:r>
          </a:p>
        </p:txBody>
      </p:sp>
      <p:sp>
        <p:nvSpPr>
          <p:cNvPr id="59" name="Right Arrow 58"/>
          <p:cNvSpPr/>
          <p:nvPr/>
        </p:nvSpPr>
        <p:spPr>
          <a:xfrm>
            <a:off x="6648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PRS</a:t>
            </a:r>
          </a:p>
        </p:txBody>
      </p:sp>
      <p:sp>
        <p:nvSpPr>
          <p:cNvPr id="60" name="Right Arrow 59"/>
          <p:cNvSpPr/>
          <p:nvPr/>
        </p:nvSpPr>
        <p:spPr>
          <a:xfrm>
            <a:off x="7410450" y="4108848"/>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TAC</a:t>
            </a:r>
          </a:p>
        </p:txBody>
      </p:sp>
      <p:sp>
        <p:nvSpPr>
          <p:cNvPr id="61" name="Right Arrow 60"/>
          <p:cNvSpPr/>
          <p:nvPr/>
        </p:nvSpPr>
        <p:spPr>
          <a:xfrm>
            <a:off x="8172450" y="4121349"/>
            <a:ext cx="762000" cy="501253"/>
          </a:xfrm>
          <a:prstGeom prst="rightArrow">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BOD</a:t>
            </a:r>
          </a:p>
        </p:txBody>
      </p:sp>
      <p:sp>
        <p:nvSpPr>
          <p:cNvPr id="62" name="Right Arrow 61"/>
          <p:cNvSpPr/>
          <p:nvPr/>
        </p:nvSpPr>
        <p:spPr>
          <a:xfrm rot="5400000">
            <a:off x="3160215" y="3086103"/>
            <a:ext cx="2023472"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3" name="Right Arrow 62"/>
          <p:cNvSpPr/>
          <p:nvPr/>
        </p:nvSpPr>
        <p:spPr>
          <a:xfrm rot="5400000">
            <a:off x="4060328" y="3086102"/>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4" name="Right Arrow 63"/>
          <p:cNvSpPr/>
          <p:nvPr/>
        </p:nvSpPr>
        <p:spPr>
          <a:xfrm rot="5400000">
            <a:off x="4960441" y="3094733"/>
            <a:ext cx="2023469" cy="342900"/>
          </a:xfrm>
          <a:prstGeom prst="rightArrow">
            <a:avLst/>
          </a:prstGeom>
          <a:solidFill>
            <a:schemeClr val="tx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RTC Redline Changes</a:t>
            </a:r>
          </a:p>
        </p:txBody>
      </p:sp>
      <p:sp>
        <p:nvSpPr>
          <p:cNvPr id="65" name="Rectangle 64"/>
          <p:cNvSpPr/>
          <p:nvPr/>
        </p:nvSpPr>
        <p:spPr>
          <a:xfrm>
            <a:off x="6724650" y="2400301"/>
            <a:ext cx="2076450" cy="613172"/>
          </a:xfrm>
          <a:prstGeom prst="rect">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RTC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RRs and IA</a:t>
            </a:r>
          </a:p>
        </p:txBody>
      </p:sp>
      <p:sp>
        <p:nvSpPr>
          <p:cNvPr id="66" name="Rectangle 65"/>
          <p:cNvSpPr/>
          <p:nvPr/>
        </p:nvSpPr>
        <p:spPr>
          <a:xfrm>
            <a:off x="6724650" y="4629447"/>
            <a:ext cx="2076450" cy="1171278"/>
          </a:xfrm>
          <a:prstGeom prst="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Approval of Single Model NPRR &amp; IA</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0" i="0" u="none" strike="noStrike" kern="0" cap="none" spc="0" normalizeH="0" baseline="0" noProof="0" dirty="0" smtClean="0">
                <a:ln>
                  <a:noFill/>
                </a:ln>
                <a:solidFill>
                  <a:prstClr val="white"/>
                </a:solidFill>
                <a:effectLst/>
                <a:uLnTx/>
                <a:uFillTx/>
                <a:latin typeface="Calibri" panose="020F0502020204030204"/>
                <a:ea typeface="+mn-ea"/>
                <a:cs typeface="+mn-cs"/>
              </a:rPr>
              <a:t>(acknowledging subset of identical RTC redlines to support ESR redlines).</a:t>
            </a:r>
          </a:p>
        </p:txBody>
      </p:sp>
      <p:sp>
        <p:nvSpPr>
          <p:cNvPr id="54" name="Right Arrow 53"/>
          <p:cNvSpPr/>
          <p:nvPr/>
        </p:nvSpPr>
        <p:spPr>
          <a:xfrm>
            <a:off x="3429000" y="1843092"/>
            <a:ext cx="3219450" cy="557210"/>
          </a:xfrm>
          <a:prstGeom prst="rightArrow">
            <a:avLst/>
          </a:prstGeom>
          <a:solidFill>
            <a:schemeClr val="accent2">
              <a:lumMod val="60000"/>
              <a:lumOff val="40000"/>
            </a:schemeClr>
          </a:solidFill>
          <a:ln w="12700" cap="flat" cmpd="sng" algn="ctr">
            <a:solidFill>
              <a:srgbClr val="5B9BD5">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50" b="1" i="0" u="none" strike="noStrike" kern="0" cap="none" spc="0" normalizeH="0" baseline="0" noProof="0" dirty="0" smtClean="0">
                <a:ln>
                  <a:noFill/>
                </a:ln>
                <a:solidFill>
                  <a:schemeClr val="tx1">
                    <a:lumMod val="75000"/>
                    <a:lumOff val="25000"/>
                  </a:schemeClr>
                </a:solidFill>
                <a:effectLst/>
                <a:uLnTx/>
                <a:uFillTx/>
                <a:latin typeface="Calibri" panose="020F0502020204030204"/>
                <a:ea typeface="+mn-ea"/>
                <a:cs typeface="+mn-cs"/>
              </a:rPr>
              <a:t>RTCTF Meetings</a:t>
            </a:r>
          </a:p>
        </p:txBody>
      </p:sp>
    </p:spTree>
    <p:extLst>
      <p:ext uri="{BB962C8B-B14F-4D97-AF65-F5344CB8AC3E}">
        <p14:creationId xmlns:p14="http://schemas.microsoft.com/office/powerpoint/2010/main" val="4044372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Harmonizing RTC </a:t>
            </a:r>
            <a:r>
              <a:rPr lang="en-US" sz="2400" dirty="0" smtClean="0"/>
              <a:t>&amp; Battery </a:t>
            </a:r>
            <a:r>
              <a:rPr lang="en-US" sz="2400" dirty="0"/>
              <a:t>Energy </a:t>
            </a:r>
            <a:r>
              <a:rPr lang="en-US" sz="2400" dirty="0" smtClean="0"/>
              <a:t>Storage (BES)</a:t>
            </a:r>
            <a:endParaRPr lang="en-US" sz="2400" dirty="0"/>
          </a:p>
        </p:txBody>
      </p:sp>
      <p:sp>
        <p:nvSpPr>
          <p:cNvPr id="3" name="Content Placeholder 2"/>
          <p:cNvSpPr>
            <a:spLocks noGrp="1"/>
          </p:cNvSpPr>
          <p:nvPr>
            <p:ph idx="1"/>
          </p:nvPr>
        </p:nvSpPr>
        <p:spPr>
          <a:xfrm>
            <a:off x="304800" y="835761"/>
            <a:ext cx="8534400" cy="868163"/>
          </a:xfrm>
        </p:spPr>
        <p:txBody>
          <a:bodyPr/>
          <a:lstStyle/>
          <a:p>
            <a:pPr algn="just"/>
            <a:r>
              <a:rPr lang="en-US" sz="2000" dirty="0" smtClean="0"/>
              <a:t>RTCTF &amp; BES Task Force (BESTF) meetings are purposefully adjacent or straddling PRS due to inter-relationships of RTC &amp; BES concepts</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16</a:t>
            </a:fld>
            <a:endParaRPr lang="en-US"/>
          </a:p>
        </p:txBody>
      </p:sp>
      <p:sp>
        <p:nvSpPr>
          <p:cNvPr id="6" name="TextBox 5"/>
          <p:cNvSpPr txBox="1"/>
          <p:nvPr/>
        </p:nvSpPr>
        <p:spPr>
          <a:xfrm>
            <a:off x="1066800" y="1905000"/>
            <a:ext cx="2514600" cy="3293209"/>
          </a:xfrm>
          <a:prstGeom prst="rect">
            <a:avLst/>
          </a:prstGeom>
          <a:noFill/>
          <a:ln>
            <a:solidFill>
              <a:schemeClr val="tx2"/>
            </a:solidFill>
          </a:ln>
        </p:spPr>
        <p:txBody>
          <a:bodyPr wrap="square" rtlCol="0">
            <a:spAutoFit/>
          </a:bodyPr>
          <a:lstStyle/>
          <a:p>
            <a:pPr algn="ctr" defTabSz="114300"/>
            <a:r>
              <a:rPr lang="en-US" sz="1600" b="1" dirty="0" smtClean="0">
                <a:solidFill>
                  <a:schemeClr val="tx2"/>
                </a:solidFill>
              </a:rPr>
              <a:t>RTCTF		</a:t>
            </a:r>
          </a:p>
          <a:p>
            <a:r>
              <a:rPr lang="en-US" sz="1600" dirty="0" smtClean="0">
                <a:solidFill>
                  <a:schemeClr val="tx2"/>
                </a:solidFill>
              </a:rPr>
              <a:t>March 11 </a:t>
            </a:r>
          </a:p>
          <a:p>
            <a:r>
              <a:rPr lang="en-US" sz="1600" dirty="0" smtClean="0">
                <a:solidFill>
                  <a:schemeClr val="tx2"/>
                </a:solidFill>
              </a:rPr>
              <a:t>April 8</a:t>
            </a:r>
          </a:p>
          <a:p>
            <a:r>
              <a:rPr lang="en-US" sz="1600" dirty="0" smtClean="0">
                <a:solidFill>
                  <a:schemeClr val="tx2"/>
                </a:solidFill>
              </a:rPr>
              <a:t>April 30</a:t>
            </a:r>
          </a:p>
          <a:p>
            <a:r>
              <a:rPr lang="en-US" sz="1600" dirty="0" smtClean="0">
                <a:solidFill>
                  <a:schemeClr val="tx2"/>
                </a:solidFill>
              </a:rPr>
              <a:t>May 20</a:t>
            </a:r>
          </a:p>
          <a:p>
            <a:r>
              <a:rPr lang="en-US" sz="1600" dirty="0" smtClean="0">
                <a:solidFill>
                  <a:schemeClr val="tx2"/>
                </a:solidFill>
              </a:rPr>
              <a:t>June 10</a:t>
            </a:r>
          </a:p>
          <a:p>
            <a:r>
              <a:rPr lang="en-US" sz="1600" dirty="0" smtClean="0">
                <a:solidFill>
                  <a:schemeClr val="tx2"/>
                </a:solidFill>
              </a:rPr>
              <a:t>June 29</a:t>
            </a:r>
          </a:p>
          <a:p>
            <a:r>
              <a:rPr lang="en-US" sz="1600" dirty="0" smtClean="0">
                <a:solidFill>
                  <a:schemeClr val="tx2"/>
                </a:solidFill>
              </a:rPr>
              <a:t>July 22</a:t>
            </a:r>
          </a:p>
          <a:p>
            <a:r>
              <a:rPr lang="en-US" sz="1600" dirty="0" smtClean="0">
                <a:solidFill>
                  <a:schemeClr val="tx2"/>
                </a:solidFill>
              </a:rPr>
              <a:t>August 12</a:t>
            </a:r>
          </a:p>
          <a:p>
            <a:r>
              <a:rPr lang="en-US" sz="1600" dirty="0" smtClean="0">
                <a:solidFill>
                  <a:schemeClr val="tx2"/>
                </a:solidFill>
              </a:rPr>
              <a:t>September 9</a:t>
            </a:r>
          </a:p>
          <a:p>
            <a:r>
              <a:rPr lang="en-US" sz="1600" dirty="0" smtClean="0">
                <a:solidFill>
                  <a:schemeClr val="tx2"/>
                </a:solidFill>
              </a:rPr>
              <a:t>September 28</a:t>
            </a:r>
          </a:p>
          <a:p>
            <a:r>
              <a:rPr lang="en-US" sz="1600" dirty="0" smtClean="0">
                <a:solidFill>
                  <a:schemeClr val="tx2"/>
                </a:solidFill>
              </a:rPr>
              <a:t>October 21</a:t>
            </a:r>
          </a:p>
          <a:p>
            <a:r>
              <a:rPr lang="en-US" sz="1600" dirty="0" smtClean="0">
                <a:solidFill>
                  <a:schemeClr val="tx2"/>
                </a:solidFill>
              </a:rPr>
              <a:t>November 12 </a:t>
            </a:r>
            <a:r>
              <a:rPr lang="en-US" sz="1600" i="1" dirty="0" smtClean="0">
                <a:solidFill>
                  <a:schemeClr val="tx2"/>
                </a:solidFill>
              </a:rPr>
              <a:t>(if needed)</a:t>
            </a:r>
          </a:p>
        </p:txBody>
      </p:sp>
      <p:sp>
        <p:nvSpPr>
          <p:cNvPr id="7" name="TextBox 6"/>
          <p:cNvSpPr txBox="1"/>
          <p:nvPr/>
        </p:nvSpPr>
        <p:spPr>
          <a:xfrm>
            <a:off x="3581400" y="1905000"/>
            <a:ext cx="2743200" cy="3293209"/>
          </a:xfrm>
          <a:prstGeom prst="rect">
            <a:avLst/>
          </a:prstGeom>
          <a:noFill/>
          <a:ln>
            <a:solidFill>
              <a:schemeClr val="tx2"/>
            </a:solidFill>
          </a:ln>
        </p:spPr>
        <p:txBody>
          <a:bodyPr wrap="square" rtlCol="0">
            <a:spAutoFit/>
          </a:bodyPr>
          <a:lstStyle/>
          <a:p>
            <a:pPr algn="ctr" defTabSz="114300"/>
            <a:r>
              <a:rPr lang="en-US" sz="1600" b="1" i="1" dirty="0" smtClean="0">
                <a:solidFill>
                  <a:schemeClr val="tx2"/>
                </a:solidFill>
              </a:rPr>
              <a:t>BESTF		</a:t>
            </a:r>
          </a:p>
          <a:p>
            <a:r>
              <a:rPr lang="en-US" sz="1600" i="1" dirty="0" smtClean="0">
                <a:solidFill>
                  <a:schemeClr val="tx2"/>
                </a:solidFill>
              </a:rPr>
              <a:t>March 13</a:t>
            </a:r>
          </a:p>
          <a:p>
            <a:r>
              <a:rPr lang="en-US" sz="1600" i="1" smtClean="0">
                <a:solidFill>
                  <a:schemeClr val="tx2"/>
                </a:solidFill>
              </a:rPr>
              <a:t>April </a:t>
            </a:r>
            <a:r>
              <a:rPr lang="en-US" sz="1600" i="1" smtClean="0">
                <a:solidFill>
                  <a:schemeClr val="tx2"/>
                </a:solidFill>
              </a:rPr>
              <a:t>16</a:t>
            </a:r>
            <a:endParaRPr lang="en-US" sz="1600" i="1" dirty="0" smtClean="0">
              <a:solidFill>
                <a:schemeClr val="tx2"/>
              </a:solidFill>
            </a:endParaRPr>
          </a:p>
          <a:p>
            <a:r>
              <a:rPr lang="en-US" sz="1600" i="1" dirty="0" smtClean="0">
                <a:solidFill>
                  <a:schemeClr val="tx2"/>
                </a:solidFill>
              </a:rPr>
              <a:t>May 1</a:t>
            </a:r>
            <a:endParaRPr lang="en-US" sz="1600" i="1" dirty="0">
              <a:solidFill>
                <a:schemeClr val="tx2"/>
              </a:solidFill>
            </a:endParaRPr>
          </a:p>
          <a:p>
            <a:r>
              <a:rPr lang="en-US" sz="1600" i="1" dirty="0">
                <a:solidFill>
                  <a:schemeClr val="tx2"/>
                </a:solidFill>
              </a:rPr>
              <a:t>May </a:t>
            </a:r>
            <a:r>
              <a:rPr lang="en-US" sz="1600" i="1" dirty="0" smtClean="0">
                <a:solidFill>
                  <a:schemeClr val="tx2"/>
                </a:solidFill>
              </a:rPr>
              <a:t>21</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12</a:t>
            </a:r>
            <a:endParaRPr lang="en-US" sz="1600" i="1" dirty="0">
              <a:solidFill>
                <a:schemeClr val="tx2"/>
              </a:solidFill>
            </a:endParaRPr>
          </a:p>
          <a:p>
            <a:r>
              <a:rPr lang="en-US" sz="1600" i="1" dirty="0">
                <a:solidFill>
                  <a:schemeClr val="tx2"/>
                </a:solidFill>
              </a:rPr>
              <a:t>June </a:t>
            </a:r>
            <a:r>
              <a:rPr lang="en-US" sz="1600" i="1" dirty="0" smtClean="0">
                <a:solidFill>
                  <a:schemeClr val="tx2"/>
                </a:solidFill>
              </a:rPr>
              <a:t>30</a:t>
            </a:r>
            <a:endParaRPr lang="en-US" sz="1600" i="1" dirty="0">
              <a:solidFill>
                <a:schemeClr val="tx2"/>
              </a:solidFill>
            </a:endParaRPr>
          </a:p>
          <a:p>
            <a:r>
              <a:rPr lang="en-US" sz="1600" i="1" dirty="0">
                <a:solidFill>
                  <a:schemeClr val="tx2"/>
                </a:solidFill>
              </a:rPr>
              <a:t>July </a:t>
            </a:r>
            <a:r>
              <a:rPr lang="en-US" sz="1600" i="1" dirty="0" smtClean="0">
                <a:solidFill>
                  <a:schemeClr val="tx2"/>
                </a:solidFill>
              </a:rPr>
              <a:t>23</a:t>
            </a:r>
            <a:endParaRPr lang="en-US" sz="1600" i="1" dirty="0">
              <a:solidFill>
                <a:schemeClr val="tx2"/>
              </a:solidFill>
            </a:endParaRPr>
          </a:p>
          <a:p>
            <a:r>
              <a:rPr lang="en-US" sz="1600" i="1" dirty="0">
                <a:solidFill>
                  <a:schemeClr val="tx2"/>
                </a:solidFill>
              </a:rPr>
              <a:t>August </a:t>
            </a:r>
            <a:r>
              <a:rPr lang="en-US" sz="1600" i="1" dirty="0" smtClean="0">
                <a:solidFill>
                  <a:schemeClr val="tx2"/>
                </a:solidFill>
              </a:rPr>
              <a:t>14</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11</a:t>
            </a:r>
            <a:endParaRPr lang="en-US" sz="1600" i="1" dirty="0">
              <a:solidFill>
                <a:schemeClr val="tx2"/>
              </a:solidFill>
            </a:endParaRPr>
          </a:p>
          <a:p>
            <a:r>
              <a:rPr lang="en-US" sz="1600" i="1" dirty="0">
                <a:solidFill>
                  <a:schemeClr val="tx2"/>
                </a:solidFill>
              </a:rPr>
              <a:t>September </a:t>
            </a:r>
            <a:r>
              <a:rPr lang="en-US" sz="1600" i="1" dirty="0" smtClean="0">
                <a:solidFill>
                  <a:schemeClr val="tx2"/>
                </a:solidFill>
              </a:rPr>
              <a:t>29</a:t>
            </a:r>
            <a:endParaRPr lang="en-US" sz="1600" i="1" dirty="0">
              <a:solidFill>
                <a:schemeClr val="tx2"/>
              </a:solidFill>
            </a:endParaRPr>
          </a:p>
          <a:p>
            <a:r>
              <a:rPr lang="en-US" sz="1600" i="1" dirty="0">
                <a:solidFill>
                  <a:schemeClr val="tx2"/>
                </a:solidFill>
              </a:rPr>
              <a:t>October </a:t>
            </a:r>
            <a:r>
              <a:rPr lang="en-US" sz="1600" i="1" dirty="0" smtClean="0">
                <a:solidFill>
                  <a:schemeClr val="tx2"/>
                </a:solidFill>
              </a:rPr>
              <a:t>22</a:t>
            </a:r>
            <a:endParaRPr lang="en-US" sz="1600" i="1" dirty="0">
              <a:solidFill>
                <a:schemeClr val="tx2"/>
              </a:solidFill>
            </a:endParaRPr>
          </a:p>
          <a:p>
            <a:r>
              <a:rPr lang="en-US" sz="1600" i="1" dirty="0" smtClean="0">
                <a:solidFill>
                  <a:schemeClr val="tx2"/>
                </a:solidFill>
              </a:rPr>
              <a:t>November 13 (if needed)</a:t>
            </a:r>
            <a:endParaRPr lang="en-US" sz="1600" i="1" dirty="0">
              <a:solidFill>
                <a:schemeClr val="tx2"/>
              </a:solidFill>
            </a:endParaRPr>
          </a:p>
        </p:txBody>
      </p:sp>
      <p:sp>
        <p:nvSpPr>
          <p:cNvPr id="8" name="TextBox 7"/>
          <p:cNvSpPr txBox="1"/>
          <p:nvPr/>
        </p:nvSpPr>
        <p:spPr>
          <a:xfrm>
            <a:off x="1066800" y="5198209"/>
            <a:ext cx="5257800" cy="1077218"/>
          </a:xfrm>
          <a:prstGeom prst="rect">
            <a:avLst/>
          </a:prstGeom>
          <a:noFill/>
          <a:ln>
            <a:solidFill>
              <a:schemeClr val="tx2"/>
            </a:solidFill>
          </a:ln>
        </p:spPr>
        <p:txBody>
          <a:bodyPr wrap="square" rtlCol="0">
            <a:spAutoFit/>
          </a:bodyPr>
          <a:lstStyle/>
          <a:p>
            <a:r>
              <a:rPr lang="en-US" sz="1600" dirty="0">
                <a:solidFill>
                  <a:schemeClr val="tx2"/>
                </a:solidFill>
              </a:rPr>
              <a:t>November 5 (ROS)</a:t>
            </a:r>
          </a:p>
          <a:p>
            <a:r>
              <a:rPr lang="en-US" sz="1600" dirty="0" smtClean="0">
                <a:solidFill>
                  <a:schemeClr val="tx2"/>
                </a:solidFill>
              </a:rPr>
              <a:t>November 11 (PRS)</a:t>
            </a:r>
          </a:p>
          <a:p>
            <a:r>
              <a:rPr lang="en-US" sz="1600" dirty="0" smtClean="0">
                <a:solidFill>
                  <a:schemeClr val="tx2"/>
                </a:solidFill>
              </a:rPr>
              <a:t>November 18 (TAC)</a:t>
            </a:r>
          </a:p>
          <a:p>
            <a:r>
              <a:rPr lang="en-US" sz="1600" dirty="0" smtClean="0">
                <a:solidFill>
                  <a:schemeClr val="tx2"/>
                </a:solidFill>
              </a:rPr>
              <a:t>December 8 (Board of Directors)</a:t>
            </a:r>
          </a:p>
        </p:txBody>
      </p:sp>
    </p:spTree>
    <p:extLst>
      <p:ext uri="{BB962C8B-B14F-4D97-AF65-F5344CB8AC3E}">
        <p14:creationId xmlns:p14="http://schemas.microsoft.com/office/powerpoint/2010/main" val="393627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today’s WebEx call</a:t>
            </a:r>
            <a:endParaRPr lang="en-US" dirty="0"/>
          </a:p>
        </p:txBody>
      </p:sp>
      <p:sp>
        <p:nvSpPr>
          <p:cNvPr id="3" name="Content Placeholder 2"/>
          <p:cNvSpPr>
            <a:spLocks noGrp="1"/>
          </p:cNvSpPr>
          <p:nvPr>
            <p:ph idx="1"/>
          </p:nvPr>
        </p:nvSpPr>
        <p:spPr/>
        <p:txBody>
          <a:bodyPr/>
          <a:lstStyle/>
          <a:p>
            <a:r>
              <a:rPr lang="en-US" sz="2000" dirty="0" smtClean="0"/>
              <a:t>If connected to WebEx and dialed-in on a phone PLEASE associate your phone to the WebEx so we see your name.  Two ways to do this:</a:t>
            </a:r>
          </a:p>
          <a:p>
            <a:pPr lvl="1"/>
            <a:r>
              <a:rPr lang="en-US" sz="1800" dirty="0" smtClean="0"/>
              <a:t>Use “Call me” option for audio and put in your phone number (preferred $)</a:t>
            </a:r>
          </a:p>
          <a:p>
            <a:pPr lvl="1"/>
            <a:r>
              <a:rPr lang="en-US" sz="1800" dirty="0" smtClean="0"/>
              <a:t>Use “Call in” option when entering meeting number, also enter Attendee Id assigned on screen</a:t>
            </a:r>
          </a:p>
          <a:p>
            <a:r>
              <a:rPr lang="en-US" sz="2000" dirty="0" smtClean="0"/>
              <a:t>When dialing-in, by default your line will be muted on WebEx</a:t>
            </a:r>
          </a:p>
          <a:p>
            <a:pPr lvl="1"/>
            <a:r>
              <a:rPr lang="en-US" sz="1800" dirty="0" smtClean="0"/>
              <a:t>Click microphone icon at bottom of screen or side-panel to mute/unmute</a:t>
            </a:r>
          </a:p>
          <a:p>
            <a:r>
              <a:rPr lang="en-US" sz="2000" dirty="0" smtClean="0"/>
              <a:t>When you want to speak, simply announce your name and company,</a:t>
            </a:r>
          </a:p>
          <a:p>
            <a:pPr lvl="1"/>
            <a:r>
              <a:rPr lang="en-US" sz="1800" dirty="0" err="1" smtClean="0"/>
              <a:t>Eg</a:t>
            </a:r>
            <a:r>
              <a:rPr lang="en-US" sz="1800" dirty="0" smtClean="0"/>
              <a:t>  “Question from Joe with </a:t>
            </a:r>
            <a:r>
              <a:rPr lang="en-US" sz="1800" dirty="0" err="1" smtClean="0"/>
              <a:t>ElectricCo</a:t>
            </a:r>
            <a:r>
              <a:rPr lang="en-US" sz="1800" dirty="0" smtClean="0"/>
              <a:t>”</a:t>
            </a:r>
          </a:p>
          <a:p>
            <a:r>
              <a:rPr lang="en-US" sz="2000" dirty="0" smtClean="0"/>
              <a:t>We will NOT be using the Raise Hand feature</a:t>
            </a:r>
          </a:p>
          <a:p>
            <a:r>
              <a:rPr lang="en-US" sz="2000" dirty="0" smtClean="0"/>
              <a:t>We will use the “Chat” feature- send to all Participants</a:t>
            </a:r>
          </a:p>
          <a:p>
            <a:r>
              <a:rPr lang="en-US" sz="2000" dirty="0" smtClean="0"/>
              <a:t>If having difficulties at any time, welcome text Chair or Vice-Chair</a:t>
            </a:r>
          </a:p>
          <a:p>
            <a:pPr lvl="1"/>
            <a:r>
              <a:rPr lang="en-US" sz="1800" dirty="0" smtClean="0"/>
              <a:t>Matt </a:t>
            </a:r>
            <a:r>
              <a:rPr lang="en-US" sz="1800" dirty="0" err="1" smtClean="0"/>
              <a:t>Mereness</a:t>
            </a:r>
            <a:r>
              <a:rPr lang="en-US" sz="1800" dirty="0" smtClean="0"/>
              <a:t> 	512.565.8939</a:t>
            </a:r>
          </a:p>
          <a:p>
            <a:pPr lvl="1"/>
            <a:r>
              <a:rPr lang="en-US" sz="1800" dirty="0" smtClean="0"/>
              <a:t>Bryan </a:t>
            </a:r>
            <a:r>
              <a:rPr lang="en-US" sz="1800" dirty="0" err="1" smtClean="0"/>
              <a:t>Sams</a:t>
            </a:r>
            <a:r>
              <a:rPr lang="en-US" sz="1800" dirty="0" smtClean="0"/>
              <a:t> 	512.632.4870</a:t>
            </a:r>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664503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 Revision Requests (RTCRRs)</a:t>
            </a:r>
            <a:r>
              <a:rPr lang="en-US" sz="2000" dirty="0" smtClean="0">
                <a:solidFill>
                  <a:srgbClr val="FF0000"/>
                </a:solidFill>
              </a:rPr>
              <a:t> </a:t>
            </a:r>
            <a:r>
              <a:rPr lang="en-US" sz="2000" dirty="0" smtClean="0"/>
              <a:t>and Impact Analysis</a:t>
            </a:r>
          </a:p>
          <a:p>
            <a:pPr>
              <a:spcBef>
                <a:spcPts val="1000"/>
              </a:spcBef>
              <a:spcAft>
                <a:spcPts val="1000"/>
              </a:spcAft>
            </a:pPr>
            <a:r>
              <a:rPr lang="en-US" sz="2000" dirty="0" smtClean="0"/>
              <a:t>RTCRR Review Assumptions and Schedule</a:t>
            </a:r>
          </a:p>
          <a:p>
            <a:pPr>
              <a:spcBef>
                <a:spcPts val="1000"/>
              </a:spcBef>
              <a:spcAft>
                <a:spcPts val="1000"/>
              </a:spcAft>
            </a:pPr>
            <a:r>
              <a:rPr lang="en-US" sz="2000" dirty="0"/>
              <a:t>Detailed Schedule for Reviewing the RTCRR Language</a:t>
            </a:r>
          </a:p>
          <a:p>
            <a:pPr>
              <a:spcBef>
                <a:spcPts val="1000"/>
              </a:spcBef>
              <a:spcAft>
                <a:spcPts val="1000"/>
              </a:spcAft>
            </a:pPr>
            <a:r>
              <a:rPr lang="en-US" sz="2000" dirty="0" smtClean="0"/>
              <a:t>RTCRR Review Process </a:t>
            </a:r>
          </a:p>
          <a:p>
            <a:pPr>
              <a:spcBef>
                <a:spcPts val="1000"/>
              </a:spcBef>
              <a:spcAft>
                <a:spcPts val="1000"/>
              </a:spcAft>
            </a:pPr>
            <a:r>
              <a:rPr lang="en-US" sz="2000" dirty="0" smtClean="0"/>
              <a:t>Other RTC Considerations</a:t>
            </a:r>
          </a:p>
          <a:p>
            <a:pPr>
              <a:spcBef>
                <a:spcPts val="1000"/>
              </a:spcBef>
              <a:spcAft>
                <a:spcPts val="1000"/>
              </a:spcAft>
            </a:pPr>
            <a:r>
              <a:rPr lang="en-US" sz="2000" dirty="0" smtClean="0"/>
              <a:t>Next Steps</a:t>
            </a:r>
          </a:p>
          <a:p>
            <a:pPr>
              <a:spcBef>
                <a:spcPts val="1000"/>
              </a:spcBef>
              <a:spcAft>
                <a:spcPts val="1000"/>
              </a:spcAft>
            </a:pPr>
            <a:r>
              <a:rPr lang="en-US" sz="2000" dirty="0" smtClean="0"/>
              <a:t>Appendix</a:t>
            </a:r>
          </a:p>
          <a:p>
            <a:pPr lvl="1">
              <a:spcBef>
                <a:spcPts val="1000"/>
              </a:spcBef>
              <a:spcAft>
                <a:spcPts val="1000"/>
              </a:spcAft>
            </a:pPr>
            <a:r>
              <a:rPr lang="en-US" sz="1800" dirty="0"/>
              <a:t>Harmonizing RTC and Battery Energy </a:t>
            </a:r>
            <a:r>
              <a:rPr lang="en-US" sz="1800" dirty="0" smtClean="0"/>
              <a:t>Storage</a:t>
            </a:r>
          </a:p>
          <a:p>
            <a:pPr lvl="1">
              <a:spcBef>
                <a:spcPts val="1000"/>
              </a:spcBef>
              <a:spcAft>
                <a:spcPts val="1000"/>
              </a:spcAft>
            </a:pPr>
            <a:endParaRPr lang="en-US" sz="18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512063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RTCTF Charter </a:t>
            </a:r>
            <a:r>
              <a:rPr lang="en-US" sz="2400" dirty="0" smtClean="0"/>
              <a:t>Scope - </a:t>
            </a:r>
            <a:r>
              <a:rPr lang="en-US" sz="2400" dirty="0"/>
              <a:t>Phase </a:t>
            </a:r>
            <a:r>
              <a:rPr lang="en-US" sz="2400" dirty="0" smtClean="0"/>
              <a:t>II</a:t>
            </a:r>
            <a:r>
              <a:rPr lang="en-US" sz="2400" dirty="0"/>
              <a:t/>
            </a:r>
            <a:br>
              <a:rPr lang="en-US" sz="2400" dirty="0"/>
            </a:br>
            <a:r>
              <a:rPr lang="en-US" dirty="0"/>
              <a:t/>
            </a:r>
            <a:br>
              <a:rPr lang="en-US" dirty="0"/>
            </a:b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
        <p:nvSpPr>
          <p:cNvPr id="5" name="Content Placeholder 2"/>
          <p:cNvSpPr txBox="1">
            <a:spLocks/>
          </p:cNvSpPr>
          <p:nvPr/>
        </p:nvSpPr>
        <p:spPr>
          <a:xfrm>
            <a:off x="304800" y="762000"/>
            <a:ext cx="8534400" cy="5334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2000" i="1" dirty="0" smtClean="0"/>
          </a:p>
          <a:p>
            <a:pPr marL="0" indent="0">
              <a:buNone/>
            </a:pPr>
            <a:r>
              <a:rPr lang="en-US" sz="2000" i="1" dirty="0" smtClean="0"/>
              <a:t>Phase II: </a:t>
            </a:r>
          </a:p>
          <a:p>
            <a:r>
              <a:rPr lang="en-US" sz="2000" i="1" dirty="0" smtClean="0"/>
              <a:t>Following ERCOT Board consideration of key RTC policy principles, ERCOT will draft the necessary RRs, and present the proposed RRs to RTCTF for consideration.  ERCOT staff shall sponsor and submit the RRs in accordance with Section 21, Revision Request Process, of the ERCOT Protocols, or other applicable RR process.</a:t>
            </a:r>
          </a:p>
          <a:p>
            <a:endParaRPr lang="en-US" sz="2000" i="1" dirty="0" smtClean="0"/>
          </a:p>
          <a:p>
            <a:endParaRPr lang="en-US" sz="1400" dirty="0"/>
          </a:p>
        </p:txBody>
      </p:sp>
    </p:spTree>
    <p:extLst>
      <p:ext uri="{BB962C8B-B14F-4D97-AF65-F5344CB8AC3E}">
        <p14:creationId xmlns:p14="http://schemas.microsoft.com/office/powerpoint/2010/main" val="245961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and Impact Analysis</a:t>
            </a:r>
            <a:endParaRPr lang="en-US" sz="2400" dirty="0"/>
          </a:p>
        </p:txBody>
      </p:sp>
      <p:sp>
        <p:nvSpPr>
          <p:cNvPr id="3" name="Content Placeholder 2"/>
          <p:cNvSpPr>
            <a:spLocks noGrp="1"/>
          </p:cNvSpPr>
          <p:nvPr>
            <p:ph idx="1"/>
          </p:nvPr>
        </p:nvSpPr>
        <p:spPr>
          <a:xfrm>
            <a:off x="304800" y="762000"/>
            <a:ext cx="8534400" cy="5715000"/>
          </a:xfrm>
        </p:spPr>
        <p:txBody>
          <a:bodyPr/>
          <a:lstStyle/>
          <a:p>
            <a:r>
              <a:rPr lang="en-US" sz="1600" dirty="0" smtClean="0"/>
              <a:t>Based on Board-approved RTC Key Principles (KPs), ERCOT developed and released the following NPRRs, NOGRR, and OBDRR with a single Impact Analysis (IA)</a:t>
            </a:r>
            <a:r>
              <a:rPr lang="en-US" sz="1800" dirty="0" smtClean="0"/>
              <a:t>.</a:t>
            </a:r>
          </a:p>
          <a:p>
            <a:endParaRPr lang="en-US" sz="1800" dirty="0" smtClean="0"/>
          </a:p>
          <a:p>
            <a:pPr marL="0" indent="0">
              <a:buNone/>
            </a:pPr>
            <a:r>
              <a:rPr lang="en-US" sz="1800" dirty="0" smtClean="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721561169"/>
              </p:ext>
            </p:extLst>
          </p:nvPr>
        </p:nvGraphicFramePr>
        <p:xfrm>
          <a:off x="568036" y="1524000"/>
          <a:ext cx="7966364" cy="4389120"/>
        </p:xfrm>
        <a:graphic>
          <a:graphicData uri="http://schemas.openxmlformats.org/drawingml/2006/table">
            <a:tbl>
              <a:tblPr firstRow="1" bandRow="1">
                <a:tableStyleId>{5C22544A-7EE6-4342-B048-85BDC9FD1C3A}</a:tableStyleId>
              </a:tblPr>
              <a:tblGrid>
                <a:gridCol w="7204364"/>
                <a:gridCol w="762000"/>
              </a:tblGrid>
              <a:tr h="480060">
                <a:tc>
                  <a:txBody>
                    <a:bodyPr/>
                    <a:lstStyle/>
                    <a:p>
                      <a:r>
                        <a:rPr lang="en-US" dirty="0" smtClean="0"/>
                        <a:t>RTCRRs</a:t>
                      </a:r>
                      <a:r>
                        <a:rPr lang="en-US" baseline="0" dirty="0" smtClean="0"/>
                        <a:t> </a:t>
                      </a:r>
                      <a:r>
                        <a:rPr lang="en-US" dirty="0" smtClean="0"/>
                        <a:t>released</a:t>
                      </a:r>
                      <a:r>
                        <a:rPr lang="en-US" baseline="0" dirty="0" smtClean="0"/>
                        <a:t> March 25, 2020</a:t>
                      </a:r>
                      <a:endParaRPr lang="en-US" dirty="0" smtClean="0"/>
                    </a:p>
                  </a:txBody>
                  <a:tcPr/>
                </a:tc>
                <a:tc>
                  <a:txBody>
                    <a:bodyPr/>
                    <a:lstStyle/>
                    <a:p>
                      <a:r>
                        <a:rPr lang="en-US" sz="1100" dirty="0" smtClean="0"/>
                        <a:t>Pages</a:t>
                      </a:r>
                    </a:p>
                    <a:p>
                      <a:r>
                        <a:rPr lang="en-US" sz="1100" dirty="0" smtClean="0"/>
                        <a:t>549 total</a:t>
                      </a:r>
                      <a:endParaRPr lang="en-US" sz="1100" dirty="0"/>
                    </a:p>
                  </a:txBody>
                  <a:tcPr/>
                </a:tc>
              </a:tr>
              <a:tr h="434340">
                <a:tc>
                  <a:txBody>
                    <a:bodyPr/>
                    <a:lstStyle/>
                    <a:p>
                      <a:r>
                        <a:rPr lang="en-US" sz="1400" dirty="0" smtClean="0"/>
                        <a:t>NPRR1007- RTC NP3- Management Activities for the ERCOT System</a:t>
                      </a:r>
                    </a:p>
                  </a:txBody>
                  <a:tcPr/>
                </a:tc>
                <a:tc>
                  <a:txBody>
                    <a:bodyPr/>
                    <a:lstStyle/>
                    <a:p>
                      <a:pPr algn="ctr"/>
                      <a:r>
                        <a:rPr lang="en-US" sz="1400" dirty="0" smtClean="0"/>
                        <a:t>62</a:t>
                      </a:r>
                      <a:endParaRPr lang="en-US" sz="1400" dirty="0"/>
                    </a:p>
                  </a:txBody>
                  <a:tcPr/>
                </a:tc>
              </a:tr>
              <a:tr h="381000">
                <a:tc>
                  <a:txBody>
                    <a:bodyPr/>
                    <a:lstStyle/>
                    <a:p>
                      <a:r>
                        <a:rPr lang="en-US" sz="1400" dirty="0" smtClean="0"/>
                        <a:t>NPRR1008- RTC NP4- Day-Ahead Operations</a:t>
                      </a:r>
                      <a:endParaRPr lang="en-US" sz="1400" dirty="0"/>
                    </a:p>
                  </a:txBody>
                  <a:tcPr/>
                </a:tc>
                <a:tc>
                  <a:txBody>
                    <a:bodyPr/>
                    <a:lstStyle/>
                    <a:p>
                      <a:pPr algn="ctr"/>
                      <a:r>
                        <a:rPr lang="en-US" sz="1400" dirty="0" smtClean="0"/>
                        <a:t>65</a:t>
                      </a:r>
                    </a:p>
                  </a:txBody>
                  <a:tcPr/>
                </a:tc>
              </a:tr>
              <a:tr h="381000">
                <a:tc>
                  <a:txBody>
                    <a:bodyPr/>
                    <a:lstStyle/>
                    <a:p>
                      <a:r>
                        <a:rPr lang="en-US" sz="1400" dirty="0" smtClean="0"/>
                        <a:t>NPRR1009- RTC NP5- Transmission Security Analysis and Reliability Unit Commitment</a:t>
                      </a:r>
                      <a:endParaRPr lang="en-US" sz="1400" dirty="0"/>
                    </a:p>
                  </a:txBody>
                  <a:tcPr/>
                </a:tc>
                <a:tc>
                  <a:txBody>
                    <a:bodyPr/>
                    <a:lstStyle/>
                    <a:p>
                      <a:pPr algn="ctr"/>
                      <a:r>
                        <a:rPr lang="en-US" sz="1400" dirty="0" smtClean="0"/>
                        <a:t>39</a:t>
                      </a:r>
                    </a:p>
                  </a:txBody>
                  <a:tcPr/>
                </a:tc>
              </a:tr>
              <a:tr h="381000">
                <a:tc>
                  <a:txBody>
                    <a:bodyPr/>
                    <a:lstStyle/>
                    <a:p>
                      <a:r>
                        <a:rPr lang="en-US" sz="1400" dirty="0" smtClean="0"/>
                        <a:t>NPRR1010- RTC NP6- Adjustment Period and Real-Time Operations</a:t>
                      </a:r>
                      <a:endParaRPr lang="en-US" sz="1400" dirty="0"/>
                    </a:p>
                  </a:txBody>
                  <a:tcPr/>
                </a:tc>
                <a:tc>
                  <a:txBody>
                    <a:bodyPr/>
                    <a:lstStyle/>
                    <a:p>
                      <a:pPr algn="ctr"/>
                      <a:r>
                        <a:rPr lang="en-US" sz="1400" dirty="0" smtClean="0"/>
                        <a:t>248</a:t>
                      </a:r>
                      <a:endParaRPr lang="en-US" sz="1400" dirty="0"/>
                    </a:p>
                  </a:txBody>
                  <a:tcPr/>
                </a:tc>
              </a:tr>
              <a:tr h="381000">
                <a:tc>
                  <a:txBody>
                    <a:bodyPr/>
                    <a:lstStyle/>
                    <a:p>
                      <a:r>
                        <a:rPr lang="it-IT" sz="1400" dirty="0" smtClean="0"/>
                        <a:t>NPRR1011- RTC NP8- Performance Monitoring</a:t>
                      </a:r>
                    </a:p>
                  </a:txBody>
                  <a:tcPr/>
                </a:tc>
                <a:tc>
                  <a:txBody>
                    <a:bodyPr/>
                    <a:lstStyle/>
                    <a:p>
                      <a:pPr algn="ctr"/>
                      <a:r>
                        <a:rPr lang="en-US" sz="1400" dirty="0" smtClean="0"/>
                        <a:t>49</a:t>
                      </a:r>
                      <a:endParaRPr lang="en-US" sz="1400" dirty="0"/>
                    </a:p>
                  </a:txBody>
                  <a:tcPr/>
                </a:tc>
              </a:tr>
              <a:tr h="381000">
                <a:tc>
                  <a:txBody>
                    <a:bodyPr/>
                    <a:lstStyle/>
                    <a:p>
                      <a:r>
                        <a:rPr lang="en-US" sz="1400" dirty="0" smtClean="0"/>
                        <a:t>NPRR1012- RTC NP9-  Settlement and Billing</a:t>
                      </a:r>
                      <a:endParaRPr lang="en-US" sz="1400" dirty="0"/>
                    </a:p>
                  </a:txBody>
                  <a:tcPr/>
                </a:tc>
                <a:tc>
                  <a:txBody>
                    <a:bodyPr/>
                    <a:lstStyle/>
                    <a:p>
                      <a:pPr algn="ctr"/>
                      <a:r>
                        <a:rPr lang="en-US" sz="1400" dirty="0" smtClean="0"/>
                        <a:t>15</a:t>
                      </a:r>
                      <a:endParaRPr lang="en-US" sz="1400" dirty="0"/>
                    </a:p>
                  </a:txBody>
                  <a:tcPr/>
                </a:tc>
              </a:tr>
              <a:tr h="533400">
                <a:tc>
                  <a:txBody>
                    <a:bodyPr/>
                    <a:lstStyle/>
                    <a:p>
                      <a:r>
                        <a:rPr lang="en-US" sz="1400" dirty="0" smtClean="0"/>
                        <a:t>NPRR1013- RTC NP 1, 2, 16, 25- Overview, Definitions/Acronyms, Registration and Qualification of MPs, and Market Suspension and Restart</a:t>
                      </a:r>
                      <a:endParaRPr lang="en-US" sz="1400" dirty="0"/>
                    </a:p>
                  </a:txBody>
                  <a:tcPr/>
                </a:tc>
                <a:tc>
                  <a:txBody>
                    <a:bodyPr/>
                    <a:lstStyle/>
                    <a:p>
                      <a:pPr algn="ctr"/>
                      <a:r>
                        <a:rPr lang="en-US" sz="1400" dirty="0" smtClean="0"/>
                        <a:t>24</a:t>
                      </a:r>
                      <a:endParaRPr lang="en-US" sz="1400" dirty="0"/>
                    </a:p>
                  </a:txBody>
                  <a:tcPr/>
                </a:tc>
              </a:tr>
              <a:tr h="480060">
                <a:tc>
                  <a:txBody>
                    <a:bodyPr/>
                    <a:lstStyle/>
                    <a:p>
                      <a:r>
                        <a:rPr lang="en-US" sz="1400" dirty="0" smtClean="0"/>
                        <a:t>NOGRR211- RTC Nodal Operating Guides 2 and 9-  System Operations and Control Requirements and Monitoring Programs</a:t>
                      </a:r>
                      <a:endParaRPr lang="en-US" sz="1400" dirty="0"/>
                    </a:p>
                  </a:txBody>
                  <a:tcPr/>
                </a:tc>
                <a:tc>
                  <a:txBody>
                    <a:bodyPr/>
                    <a:lstStyle/>
                    <a:p>
                      <a:pPr algn="ctr"/>
                      <a:r>
                        <a:rPr lang="en-US" sz="1400" dirty="0" smtClean="0"/>
                        <a:t>21</a:t>
                      </a:r>
                      <a:endParaRPr lang="en-US" sz="1400" dirty="0"/>
                    </a:p>
                  </a:txBody>
                  <a:tcPr/>
                </a:tc>
              </a:tr>
              <a:tr h="480060">
                <a:tc>
                  <a:txBody>
                    <a:bodyPr/>
                    <a:lstStyle/>
                    <a:p>
                      <a:r>
                        <a:rPr lang="en-US" sz="1400" dirty="0" smtClean="0"/>
                        <a:t>OBDRR020- RTC - Methodology for Setting Maximum Shadow Prices for Network and Power Balance Constraints</a:t>
                      </a:r>
                    </a:p>
                  </a:txBody>
                  <a:tcPr/>
                </a:tc>
                <a:tc>
                  <a:txBody>
                    <a:bodyPr/>
                    <a:lstStyle/>
                    <a:p>
                      <a:pPr algn="ctr"/>
                      <a:r>
                        <a:rPr lang="en-US" sz="1400" dirty="0" smtClean="0"/>
                        <a:t>26</a:t>
                      </a:r>
                      <a:endParaRPr lang="en-US" sz="1400" dirty="0"/>
                    </a:p>
                  </a:txBody>
                  <a:tcPr/>
                </a:tc>
              </a:tr>
            </a:tbl>
          </a:graphicData>
        </a:graphic>
      </p:graphicFrame>
    </p:spTree>
    <p:extLst>
      <p:ext uri="{BB962C8B-B14F-4D97-AF65-F5344CB8AC3E}">
        <p14:creationId xmlns:p14="http://schemas.microsoft.com/office/powerpoint/2010/main" val="154620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RTC Revision </a:t>
            </a:r>
            <a:r>
              <a:rPr lang="en-US" sz="2400" dirty="0" smtClean="0"/>
              <a:t>Requests and Impact Analysis</a:t>
            </a:r>
            <a:endParaRPr lang="en-US" sz="2400" dirty="0"/>
          </a:p>
        </p:txBody>
      </p:sp>
      <p:sp>
        <p:nvSpPr>
          <p:cNvPr id="3" name="Content Placeholder 2"/>
          <p:cNvSpPr>
            <a:spLocks noGrp="1"/>
          </p:cNvSpPr>
          <p:nvPr>
            <p:ph idx="1"/>
          </p:nvPr>
        </p:nvSpPr>
        <p:spPr>
          <a:xfrm>
            <a:off x="304800" y="1066800"/>
            <a:ext cx="8534400" cy="5410200"/>
          </a:xfrm>
        </p:spPr>
        <p:txBody>
          <a:bodyPr/>
          <a:lstStyle/>
          <a:p>
            <a:pPr algn="just"/>
            <a:r>
              <a:rPr lang="en-US" sz="2000" dirty="0" smtClean="0"/>
              <a:t>Summary of the IA</a:t>
            </a:r>
          </a:p>
          <a:p>
            <a:pPr lvl="1" algn="just"/>
            <a:r>
              <a:rPr lang="en-US" sz="1800" dirty="0" smtClean="0"/>
              <a:t>The IA is associated with the first RTC NPRR, NPRR1007.</a:t>
            </a:r>
          </a:p>
          <a:p>
            <a:pPr lvl="1" algn="just"/>
            <a:r>
              <a:rPr lang="en-US" sz="1800" dirty="0" smtClean="0"/>
              <a:t>For reference, the 2017 preliminary cost estimate for RTC, as filed with the PUCT, was a “minimum of $40M”.</a:t>
            </a:r>
          </a:p>
          <a:p>
            <a:pPr lvl="1" algn="just"/>
            <a:r>
              <a:rPr lang="en-US" sz="1800" dirty="0" smtClean="0"/>
              <a:t>Using RTC KPs to develop the NPRRs and performing a full IA, ERCOT now estimates a cost in the range of $50-55M for implementation of RTC.</a:t>
            </a:r>
          </a:p>
          <a:p>
            <a:pPr lvl="1" algn="just"/>
            <a:r>
              <a:rPr lang="en-US" sz="1800" dirty="0" smtClean="0"/>
              <a:t>The preliminary delivery schedule did not significantly change, and remains as a range </a:t>
            </a:r>
            <a:r>
              <a:rPr lang="en-US" sz="1800" dirty="0"/>
              <a:t>of 3.5 - 4.5 years, </a:t>
            </a:r>
            <a:r>
              <a:rPr lang="en-US" sz="1800" dirty="0" smtClean="0"/>
              <a:t>which is being aligned with the EMS Upgrade for a planned go-live date in May 2024.</a:t>
            </a:r>
          </a:p>
          <a:p>
            <a:pPr algn="just"/>
            <a:endParaRPr lang="en-US" sz="2000" dirty="0" smtClean="0"/>
          </a:p>
          <a:p>
            <a:pPr algn="just"/>
            <a:r>
              <a:rPr lang="en-US" sz="2000" dirty="0" smtClean="0"/>
              <a:t>RTCRRs strictly </a:t>
            </a:r>
            <a:r>
              <a:rPr lang="en-US" sz="2000" dirty="0"/>
              <a:t>adhered to RTC KPs </a:t>
            </a:r>
          </a:p>
          <a:p>
            <a:pPr lvl="1" algn="just"/>
            <a:r>
              <a:rPr lang="en-US" sz="1800" dirty="0"/>
              <a:t>Goal: stay on task; only modify language to implement RTC in accordance with Board-endorsed KPs</a:t>
            </a:r>
          </a:p>
          <a:p>
            <a:pPr lvl="1" algn="just"/>
            <a:r>
              <a:rPr lang="en-US" sz="1800" dirty="0" smtClean="0"/>
              <a:t>Avoid </a:t>
            </a:r>
            <a:r>
              <a:rPr lang="en-US" sz="1800" dirty="0"/>
              <a:t>restructuring Protocol sections</a:t>
            </a:r>
          </a:p>
          <a:p>
            <a:pPr lvl="1" algn="just"/>
            <a:r>
              <a:rPr lang="en-US" sz="1800" dirty="0" smtClean="0"/>
              <a:t>Avoid </a:t>
            </a:r>
            <a:r>
              <a:rPr lang="en-US" sz="1800" dirty="0"/>
              <a:t>“nice-to-have” clarifications</a:t>
            </a:r>
          </a:p>
          <a:p>
            <a:pPr lvl="1" algn="just"/>
            <a:endParaRPr lang="en-US" sz="1600"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857021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RTCRR </a:t>
            </a:r>
            <a:r>
              <a:rPr lang="en-US" sz="2400" dirty="0"/>
              <a:t>Review Assumptions and Schedule</a:t>
            </a:r>
          </a:p>
        </p:txBody>
      </p:sp>
      <p:sp>
        <p:nvSpPr>
          <p:cNvPr id="3" name="Content Placeholder 2"/>
          <p:cNvSpPr>
            <a:spLocks noGrp="1"/>
          </p:cNvSpPr>
          <p:nvPr>
            <p:ph idx="1"/>
          </p:nvPr>
        </p:nvSpPr>
        <p:spPr>
          <a:xfrm>
            <a:off x="269009" y="762000"/>
            <a:ext cx="8534400" cy="5486400"/>
          </a:xfrm>
        </p:spPr>
        <p:txBody>
          <a:bodyPr/>
          <a:lstStyle/>
          <a:p>
            <a:pPr algn="just"/>
            <a:r>
              <a:rPr lang="en-US" sz="1800" dirty="0" smtClean="0"/>
              <a:t>Per the charter and TAC discussion, RTCTF will serve as the clearinghouse to address RTCRR issues and comments.</a:t>
            </a:r>
          </a:p>
          <a:p>
            <a:pPr algn="just"/>
            <a:endParaRPr lang="en-US" sz="1800" dirty="0" smtClean="0"/>
          </a:p>
          <a:p>
            <a:pPr algn="just"/>
            <a:r>
              <a:rPr lang="en-US" sz="1800" dirty="0" smtClean="0"/>
              <a:t>RTCTF Meetings:  April 8, 2020 - October 21, 2020</a:t>
            </a:r>
          </a:p>
          <a:p>
            <a:pPr lvl="1" algn="just"/>
            <a:r>
              <a:rPr lang="en-US" sz="1600" dirty="0" smtClean="0"/>
              <a:t>PRS to table NPRRs during RTCTF review</a:t>
            </a:r>
          </a:p>
          <a:p>
            <a:pPr lvl="1" algn="just"/>
            <a:r>
              <a:rPr lang="en-US" sz="1600" dirty="0" smtClean="0"/>
              <a:t>ROS to table the RTC NOGRR </a:t>
            </a:r>
            <a:r>
              <a:rPr lang="en-US" sz="1600" dirty="0"/>
              <a:t>during RTCTF review</a:t>
            </a:r>
            <a:endParaRPr lang="en-US" sz="1600" dirty="0" smtClean="0"/>
          </a:p>
          <a:p>
            <a:pPr lvl="1" algn="just"/>
            <a:r>
              <a:rPr lang="en-US" sz="1600" dirty="0" smtClean="0"/>
              <a:t>RTCTF will work with CWG to review/address credit implications (Sept/Oct)</a:t>
            </a:r>
          </a:p>
          <a:p>
            <a:pPr lvl="1" algn="just"/>
            <a:r>
              <a:rPr lang="en-US" sz="1600" dirty="0" smtClean="0"/>
              <a:t>TAC to review/approve the RTC OBDRR at November meeting</a:t>
            </a:r>
          </a:p>
          <a:p>
            <a:pPr algn="just"/>
            <a:endParaRPr lang="en-US" sz="1800" dirty="0" smtClean="0"/>
          </a:p>
          <a:p>
            <a:pPr algn="just"/>
            <a:r>
              <a:rPr lang="en-US" sz="1800" dirty="0" smtClean="0"/>
              <a:t>Before November, ERCOT will submit all </a:t>
            </a:r>
            <a:r>
              <a:rPr lang="en-US" sz="1800" dirty="0"/>
              <a:t>consolidated </a:t>
            </a:r>
            <a:r>
              <a:rPr lang="en-US" sz="1800" dirty="0" smtClean="0"/>
              <a:t>RTCRR comments to the appropriate subcommittees, with an expectation that they will be considered and approved by TAC at its November 18</a:t>
            </a:r>
            <a:r>
              <a:rPr lang="en-US" sz="1800" dirty="0"/>
              <a:t>, </a:t>
            </a:r>
            <a:r>
              <a:rPr lang="en-US" sz="1800" dirty="0" smtClean="0"/>
              <a:t>2020 meeting, and the ERCOT Board at its December 8, 2020 meeting.</a:t>
            </a:r>
          </a:p>
          <a:p>
            <a:pPr algn="just"/>
            <a:endParaRPr lang="en-US" sz="1800" dirty="0" smtClean="0"/>
          </a:p>
          <a:p>
            <a:pPr algn="just"/>
            <a:r>
              <a:rPr lang="en-US" sz="1800" b="1" i="1" dirty="0" smtClean="0"/>
              <a:t>While RTCTF is designed as the clearinghouse for formally discussing issues using a schedule for each RTCRR/topic, MPs may </a:t>
            </a:r>
            <a:r>
              <a:rPr lang="en-US" sz="1800" b="1" i="1" dirty="0"/>
              <a:t>file RTCRR comments at any time </a:t>
            </a:r>
            <a:r>
              <a:rPr lang="en-US" sz="1800" b="1" i="1" dirty="0" smtClean="0"/>
              <a:t>and/or email ERCOT directly with any issues as they are identified. </a:t>
            </a:r>
            <a:r>
              <a:rPr lang="en-US" sz="1800" i="1" dirty="0" smtClean="0">
                <a:solidFill>
                  <a:srgbClr val="FF0000"/>
                </a:solidFill>
              </a:rPr>
              <a:t>The sooner issues are identified, the better.</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72798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RTCRR </a:t>
            </a:r>
            <a:r>
              <a:rPr lang="en-US" sz="2400" dirty="0"/>
              <a:t>Review Assumptions and Schedule</a:t>
            </a:r>
          </a:p>
        </p:txBody>
      </p:sp>
      <p:sp>
        <p:nvSpPr>
          <p:cNvPr id="3" name="Content Placeholder 2"/>
          <p:cNvSpPr>
            <a:spLocks noGrp="1"/>
          </p:cNvSpPr>
          <p:nvPr>
            <p:ph idx="1"/>
          </p:nvPr>
        </p:nvSpPr>
        <p:spPr>
          <a:xfrm>
            <a:off x="304800" y="835761"/>
            <a:ext cx="8534400" cy="868163"/>
          </a:xfrm>
        </p:spPr>
        <p:txBody>
          <a:bodyPr/>
          <a:lstStyle/>
          <a:p>
            <a:r>
              <a:rPr lang="en-US" sz="2000" dirty="0"/>
              <a:t>S</a:t>
            </a:r>
            <a:r>
              <a:rPr lang="en-US" sz="2000" dirty="0" smtClean="0"/>
              <a:t>chedule of 2020 meetings for RTCRRs:</a:t>
            </a:r>
            <a:endParaRPr lang="en-US" dirty="0" smtClean="0"/>
          </a:p>
          <a:p>
            <a:pPr marL="682625">
              <a:buFont typeface="Courier New" panose="02070309020205020404" pitchFamily="49" charset="0"/>
              <a:buChar char="o"/>
            </a:pPr>
            <a:r>
              <a:rPr lang="en-US" sz="1600" dirty="0"/>
              <a:t>Mar. 11 – RTCTF (Plan and logistics for RR review)  </a:t>
            </a:r>
          </a:p>
          <a:p>
            <a:pPr marL="682625">
              <a:buFont typeface="Courier New" panose="02070309020205020404" pitchFamily="49" charset="0"/>
              <a:buChar char="o"/>
            </a:pPr>
            <a:r>
              <a:rPr lang="en-US" sz="1600" dirty="0"/>
              <a:t>Apr. 8 – RTCTF (Review detailed plan, and begin review process)</a:t>
            </a:r>
          </a:p>
          <a:p>
            <a:pPr marL="682625">
              <a:buFont typeface="Courier New" panose="02070309020205020404" pitchFamily="49" charset="0"/>
              <a:buChar char="o"/>
            </a:pPr>
            <a:r>
              <a:rPr lang="en-US" sz="1600" dirty="0"/>
              <a:t>Apr. 30 – RTCTF </a:t>
            </a:r>
          </a:p>
          <a:p>
            <a:pPr marL="682625">
              <a:buFont typeface="Courier New" panose="02070309020205020404" pitchFamily="49" charset="0"/>
              <a:buChar char="o"/>
            </a:pPr>
            <a:r>
              <a:rPr lang="en-US" sz="1600" dirty="0"/>
              <a:t>May 20 – RTCTF </a:t>
            </a:r>
          </a:p>
          <a:p>
            <a:pPr marL="682625">
              <a:buFont typeface="Courier New" panose="02070309020205020404" pitchFamily="49" charset="0"/>
              <a:buChar char="o"/>
            </a:pPr>
            <a:r>
              <a:rPr lang="en-US" sz="1600" dirty="0"/>
              <a:t>Jun. 10 – RTCTF </a:t>
            </a:r>
          </a:p>
          <a:p>
            <a:pPr marL="682625">
              <a:buFont typeface="Courier New" panose="02070309020205020404" pitchFamily="49" charset="0"/>
              <a:buChar char="o"/>
            </a:pPr>
            <a:r>
              <a:rPr lang="en-US" sz="1600" dirty="0"/>
              <a:t>Jun. 29 – RTCTF </a:t>
            </a:r>
          </a:p>
          <a:p>
            <a:pPr marL="682625">
              <a:buFont typeface="Courier New" panose="02070309020205020404" pitchFamily="49" charset="0"/>
              <a:buChar char="o"/>
            </a:pPr>
            <a:r>
              <a:rPr lang="en-US" sz="1600" dirty="0"/>
              <a:t>Jul. 22 – RTCTF </a:t>
            </a:r>
          </a:p>
          <a:p>
            <a:pPr marL="682625">
              <a:buFont typeface="Courier New" panose="02070309020205020404" pitchFamily="49" charset="0"/>
              <a:buChar char="o"/>
            </a:pPr>
            <a:r>
              <a:rPr lang="en-US" sz="1600" dirty="0"/>
              <a:t>Aug. 12 – RTCTF </a:t>
            </a:r>
          </a:p>
          <a:p>
            <a:pPr marL="682625">
              <a:buFont typeface="Courier New" panose="02070309020205020404" pitchFamily="49" charset="0"/>
              <a:buChar char="o"/>
            </a:pPr>
            <a:r>
              <a:rPr lang="en-US" sz="1600" dirty="0"/>
              <a:t>Sep. 9 – RTCTF </a:t>
            </a:r>
          </a:p>
          <a:p>
            <a:pPr marL="682625">
              <a:buFont typeface="Courier New" panose="02070309020205020404" pitchFamily="49" charset="0"/>
              <a:buChar char="o"/>
            </a:pPr>
            <a:r>
              <a:rPr lang="en-US" sz="1600" dirty="0"/>
              <a:t>Sep. 28 – RTCTF </a:t>
            </a:r>
          </a:p>
          <a:p>
            <a:pPr marL="682625">
              <a:buFont typeface="Courier New" panose="02070309020205020404" pitchFamily="49" charset="0"/>
              <a:buChar char="o"/>
            </a:pPr>
            <a:r>
              <a:rPr lang="en-US" sz="1600" dirty="0"/>
              <a:t>Oct. 21 – RTCTF </a:t>
            </a:r>
          </a:p>
          <a:p>
            <a:pPr marL="682625">
              <a:buFont typeface="Courier New" panose="02070309020205020404" pitchFamily="49" charset="0"/>
              <a:buChar char="o"/>
            </a:pPr>
            <a:r>
              <a:rPr lang="en-US" sz="1600" dirty="0">
                <a:solidFill>
                  <a:srgbClr val="0070C0"/>
                </a:solidFill>
              </a:rPr>
              <a:t>Nov. 5 – ROS</a:t>
            </a:r>
          </a:p>
          <a:p>
            <a:pPr marL="682625">
              <a:buFont typeface="Courier New" panose="02070309020205020404" pitchFamily="49" charset="0"/>
              <a:buChar char="o"/>
            </a:pPr>
            <a:r>
              <a:rPr lang="en-US" sz="1600" dirty="0">
                <a:solidFill>
                  <a:srgbClr val="0070C0"/>
                </a:solidFill>
              </a:rPr>
              <a:t>Nov. 11 – PRS</a:t>
            </a:r>
          </a:p>
          <a:p>
            <a:pPr marL="682625">
              <a:buFont typeface="Courier New" panose="02070309020205020404" pitchFamily="49" charset="0"/>
              <a:buChar char="o"/>
            </a:pPr>
            <a:r>
              <a:rPr lang="en-US" sz="1600" i="1" dirty="0"/>
              <a:t>Nov. 12 – RTCTF (if needed)</a:t>
            </a:r>
            <a:endParaRPr lang="en-US" sz="1600" dirty="0"/>
          </a:p>
          <a:p>
            <a:pPr marL="682625">
              <a:buFont typeface="Courier New" panose="02070309020205020404" pitchFamily="49" charset="0"/>
              <a:buChar char="o"/>
            </a:pPr>
            <a:r>
              <a:rPr lang="en-US" sz="1600" dirty="0">
                <a:solidFill>
                  <a:srgbClr val="0070C0"/>
                </a:solidFill>
              </a:rPr>
              <a:t>Nov. 17 – CWG</a:t>
            </a:r>
          </a:p>
          <a:p>
            <a:pPr marL="682625">
              <a:buFont typeface="Courier New" panose="02070309020205020404" pitchFamily="49" charset="0"/>
              <a:buChar char="o"/>
            </a:pPr>
            <a:r>
              <a:rPr lang="en-US" sz="1600" dirty="0">
                <a:solidFill>
                  <a:srgbClr val="0070C0"/>
                </a:solidFill>
              </a:rPr>
              <a:t>Nov. 18 – TAC</a:t>
            </a:r>
          </a:p>
          <a:p>
            <a:pPr marL="682625">
              <a:buFont typeface="Courier New" panose="02070309020205020404" pitchFamily="49" charset="0"/>
              <a:buChar char="o"/>
            </a:pPr>
            <a:r>
              <a:rPr lang="en-US" sz="1600" dirty="0">
                <a:solidFill>
                  <a:srgbClr val="0070C0"/>
                </a:solidFill>
              </a:rPr>
              <a:t>Dec. 8 – ERCOT Board</a:t>
            </a:r>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Detailed Schedule for Reviewing the RTCRR Language</a:t>
            </a:r>
            <a:endParaRPr lang="en-US" sz="2400" b="1" dirty="0">
              <a:solidFill>
                <a:schemeClr val="accent1"/>
              </a:solidFill>
            </a:endParaRPr>
          </a:p>
        </p:txBody>
      </p:sp>
      <p:sp>
        <p:nvSpPr>
          <p:cNvPr id="3" name="Content Placeholder 2"/>
          <p:cNvSpPr>
            <a:spLocks noGrp="1"/>
          </p:cNvSpPr>
          <p:nvPr>
            <p:ph idx="1"/>
          </p:nvPr>
        </p:nvSpPr>
        <p:spPr>
          <a:xfrm>
            <a:off x="381000" y="990600"/>
            <a:ext cx="8001000" cy="4724400"/>
          </a:xfrm>
        </p:spPr>
        <p:txBody>
          <a:bodyPr/>
          <a:lstStyle/>
          <a:p>
            <a:r>
              <a:rPr lang="en-US" sz="2000" dirty="0" smtClean="0">
                <a:solidFill>
                  <a:schemeClr val="tx2"/>
                </a:solidFill>
              </a:rPr>
              <a:t>ERCOT staff has developed a detailed schedule for reviewing the RTCRR language with RTCTF.</a:t>
            </a:r>
          </a:p>
          <a:p>
            <a:pPr lvl="1"/>
            <a:r>
              <a:rPr lang="en-US" sz="1600" dirty="0" smtClean="0">
                <a:solidFill>
                  <a:schemeClr val="tx2"/>
                </a:solidFill>
              </a:rPr>
              <a:t>The schedule has been posted on the </a:t>
            </a:r>
            <a:r>
              <a:rPr lang="en-US" sz="1600" dirty="0" smtClean="0">
                <a:solidFill>
                  <a:schemeClr val="tx2"/>
                </a:solidFill>
                <a:hlinkClick r:id="rId3"/>
              </a:rPr>
              <a:t>RTCTF</a:t>
            </a:r>
            <a:r>
              <a:rPr lang="en-US" sz="1600" dirty="0" smtClean="0">
                <a:solidFill>
                  <a:schemeClr val="tx2"/>
                </a:solidFill>
              </a:rPr>
              <a:t> page</a:t>
            </a:r>
          </a:p>
          <a:p>
            <a:pPr lvl="1"/>
            <a:endParaRPr lang="en-US" sz="1600" dirty="0">
              <a:solidFill>
                <a:schemeClr val="tx2"/>
              </a:solidFill>
            </a:endParaRPr>
          </a:p>
          <a:p>
            <a:r>
              <a:rPr lang="en-US" sz="2000" dirty="0" smtClean="0">
                <a:solidFill>
                  <a:schemeClr val="tx2"/>
                </a:solidFill>
              </a:rPr>
              <a:t>While each RTCRR section has been assigned a specific series of RTCTF meetings, the language has all been posted and MPs are encouraged to reach out to ERCOT in advance regarding any questions or concerns they have with the language.</a:t>
            </a:r>
          </a:p>
          <a:p>
            <a:pPr marL="0" indent="0">
              <a:buNone/>
            </a:pPr>
            <a:endParaRPr lang="en-US" sz="2000" dirty="0" smtClean="0">
              <a:solidFill>
                <a:schemeClr val="tx2"/>
              </a:solidFill>
            </a:endParaRPr>
          </a:p>
          <a:p>
            <a:r>
              <a:rPr lang="en-US" sz="2000" dirty="0" smtClean="0">
                <a:solidFill>
                  <a:schemeClr val="tx2"/>
                </a:solidFill>
              </a:rPr>
              <a:t>A portion of the RTCTF meeting on April 8, 2020 will be used to discuss in more detail what the process will be for RTCTF’s review of the language.  However, the meeting will also include the first review of specific RTCRR sections.</a:t>
            </a:r>
          </a:p>
          <a:p>
            <a:pPr lvl="1"/>
            <a:r>
              <a:rPr lang="en-US" sz="1600" dirty="0" smtClean="0">
                <a:solidFill>
                  <a:schemeClr val="tx2"/>
                </a:solidFill>
              </a:rPr>
              <a:t>MPs are not expected to submit comments in advance of the April 8, 2020 meeting.</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Tree>
    <p:extLst>
      <p:ext uri="{BB962C8B-B14F-4D97-AF65-F5344CB8AC3E}">
        <p14:creationId xmlns:p14="http://schemas.microsoft.com/office/powerpoint/2010/main" val="20786188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4994</TotalTime>
  <Words>1605</Words>
  <Application>Microsoft Office PowerPoint</Application>
  <PresentationFormat>On-screen Show (4:3)</PresentationFormat>
  <Paragraphs>245</Paragraphs>
  <Slides>16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Courier New</vt:lpstr>
      <vt:lpstr>1_Custom Design</vt:lpstr>
      <vt:lpstr>Office Theme</vt:lpstr>
      <vt:lpstr>PowerPoint Presentation</vt:lpstr>
      <vt:lpstr>For today’s WebEx call</vt:lpstr>
      <vt:lpstr>Outline of RTCTF Update </vt:lpstr>
      <vt:lpstr>RTCTF Charter Scope - Phase II  </vt:lpstr>
      <vt:lpstr>RTC Revision Requests and Impact Analysis</vt:lpstr>
      <vt:lpstr>RTC Revision Requests and Impact Analysis</vt:lpstr>
      <vt:lpstr>RTCRR Review Assumptions and Schedule</vt:lpstr>
      <vt:lpstr>RTCRR Review Assumptions and Schedule</vt:lpstr>
      <vt:lpstr>Detailed Schedule for Reviewing the RTCRR Language</vt:lpstr>
      <vt:lpstr>Detailed Schedule for Reviewing the RTCRR Language </vt:lpstr>
      <vt:lpstr>RTCRR Review Process</vt:lpstr>
      <vt:lpstr>Other RTC Considerations</vt:lpstr>
      <vt:lpstr>Next Steps</vt:lpstr>
      <vt:lpstr>Appendix</vt:lpstr>
      <vt:lpstr>Harmonizing RTC &amp; Battery Energy Storage</vt:lpstr>
      <vt:lpstr>Harmonizing RTC &amp; Battery Energy Storage (BES)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Mereness, Matt</cp:lastModifiedBy>
  <cp:revision>299</cp:revision>
  <cp:lastPrinted>2016-01-21T20:53:15Z</cp:lastPrinted>
  <dcterms:created xsi:type="dcterms:W3CDTF">2016-01-21T15:20:31Z</dcterms:created>
  <dcterms:modified xsi:type="dcterms:W3CDTF">2020-04-07T23:25:20Z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