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319" r:id="rId7"/>
    <p:sldId id="301" r:id="rId8"/>
    <p:sldId id="310" r:id="rId9"/>
    <p:sldId id="313" r:id="rId10"/>
    <p:sldId id="316" r:id="rId11"/>
    <p:sldId id="311" r:id="rId12"/>
    <p:sldId id="287" r:id="rId13"/>
    <p:sldId id="317" r:id="rId14"/>
    <p:sldId id="318" r:id="rId15"/>
    <p:sldId id="300" r:id="rId16"/>
    <p:sldId id="295" r:id="rId17"/>
    <p:sldId id="312" r:id="rId18"/>
    <p:sldId id="315" r:id="rId19"/>
    <p:sldId id="306" r:id="rId20"/>
    <p:sldId id="296"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24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640186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ercot.com/committee/rtct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3293209"/>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smtClean="0">
                <a:solidFill>
                  <a:schemeClr val="tx2"/>
                </a:solidFill>
              </a:rPr>
              <a:t>General Update:</a:t>
            </a:r>
            <a:endParaRPr lang="en-US" sz="2000" b="1" dirty="0" smtClean="0">
              <a:solidFill>
                <a:schemeClr val="tx2"/>
              </a:solidFill>
            </a:endParaRPr>
          </a:p>
          <a:p>
            <a:r>
              <a:rPr lang="en-US" sz="2000" b="1" dirty="0">
                <a:solidFill>
                  <a:schemeClr val="tx2"/>
                </a:solidFill>
              </a:rPr>
              <a:t>Discussion of Process for Reviewing Language with RTCTF</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&amp; David Maggio</a:t>
            </a: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April </a:t>
            </a:r>
            <a:r>
              <a:rPr lang="en-US" dirty="0">
                <a:solidFill>
                  <a:schemeClr val="tx2"/>
                </a:solidFill>
              </a:rPr>
              <a:t>8</a:t>
            </a:r>
            <a:r>
              <a:rPr lang="en-US" dirty="0" smtClean="0">
                <a:solidFill>
                  <a:schemeClr val="tx2"/>
                </a:solidFill>
              </a:rPr>
              <a:t>,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Detailed Schedule for Reviewing the RTCRR </a:t>
            </a:r>
            <a:r>
              <a:rPr lang="en-US" sz="2400" dirty="0" smtClean="0"/>
              <a:t>Language</a:t>
            </a:r>
            <a:br>
              <a:rPr lang="en-US" sz="2400" dirty="0" smtClean="0"/>
            </a:b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p:cNvSpPr>
            <a:spLocks noGrp="1"/>
          </p:cNvSpPr>
          <p:nvPr>
            <p:ph idx="1"/>
          </p:nvPr>
        </p:nvSpPr>
        <p:spPr>
          <a:xfrm>
            <a:off x="381000" y="914400"/>
            <a:ext cx="8001000" cy="5181600"/>
          </a:xfrm>
        </p:spPr>
        <p:txBody>
          <a:bodyPr/>
          <a:lstStyle/>
          <a:p>
            <a:pPr marL="0" indent="0">
              <a:buNone/>
            </a:pPr>
            <a:r>
              <a:rPr lang="en-US" sz="2000" dirty="0"/>
              <a:t>Philosophy for Developing the </a:t>
            </a:r>
            <a:r>
              <a:rPr lang="en-US" sz="2000" dirty="0" smtClean="0"/>
              <a:t>Schedule:</a:t>
            </a:r>
            <a:endParaRPr lang="en-US" sz="2000" dirty="0" smtClean="0">
              <a:solidFill>
                <a:schemeClr val="tx2"/>
              </a:solidFill>
            </a:endParaRPr>
          </a:p>
          <a:p>
            <a:r>
              <a:rPr lang="en-US" sz="2000" dirty="0" smtClean="0">
                <a:solidFill>
                  <a:schemeClr val="tx2"/>
                </a:solidFill>
              </a:rPr>
              <a:t>Each RTCRR section has been grouped into a category and mapped to a series of RTCTF meetings.</a:t>
            </a:r>
          </a:p>
          <a:p>
            <a:pPr lvl="1"/>
            <a:r>
              <a:rPr lang="en-US" sz="1600" dirty="0" smtClean="0">
                <a:solidFill>
                  <a:schemeClr val="tx2"/>
                </a:solidFill>
              </a:rPr>
              <a:t>In general, each section spans across 3 meetings</a:t>
            </a:r>
          </a:p>
          <a:p>
            <a:r>
              <a:rPr lang="en-US" sz="2000" dirty="0" smtClean="0">
                <a:solidFill>
                  <a:schemeClr val="tx2"/>
                </a:solidFill>
              </a:rPr>
              <a:t>For the April 8 meeting, looked to identify revisions that are largely taken straight from the approved KPs or deletions of language.</a:t>
            </a:r>
          </a:p>
          <a:p>
            <a:r>
              <a:rPr lang="en-US" sz="2000" dirty="0" smtClean="0">
                <a:solidFill>
                  <a:schemeClr val="tx2"/>
                </a:solidFill>
              </a:rPr>
              <a:t>For RUC, DAM, and RTM, the functional/process changes are scheduled prior to the applicable settlement.</a:t>
            </a:r>
          </a:p>
          <a:p>
            <a:pPr lvl="1"/>
            <a:r>
              <a:rPr lang="en-US" sz="1600" dirty="0" smtClean="0">
                <a:solidFill>
                  <a:schemeClr val="tx2"/>
                </a:solidFill>
              </a:rPr>
              <a:t>In line with how the KPs were reviewed</a:t>
            </a:r>
          </a:p>
          <a:p>
            <a:r>
              <a:rPr lang="en-US" sz="2000" dirty="0" smtClean="0">
                <a:solidFill>
                  <a:schemeClr val="tx2"/>
                </a:solidFill>
              </a:rPr>
              <a:t>The greatest number of sections, including many RTM process sections, will be in flight during the June and July timeframe.</a:t>
            </a:r>
          </a:p>
          <a:p>
            <a:r>
              <a:rPr lang="en-US" sz="2000" dirty="0" smtClean="0">
                <a:solidFill>
                  <a:schemeClr val="tx2"/>
                </a:solidFill>
              </a:rPr>
              <a:t>Performance monitoring, general reporting, and administrative sections are scheduled for the latter part of the year.</a:t>
            </a:r>
          </a:p>
          <a:p>
            <a:pPr lvl="1"/>
            <a:r>
              <a:rPr lang="en-US" sz="1600" dirty="0" smtClean="0">
                <a:solidFill>
                  <a:schemeClr val="tx2"/>
                </a:solidFill>
              </a:rPr>
              <a:t>Again, in line with how the KPs were reviewed </a:t>
            </a:r>
          </a:p>
          <a:p>
            <a:r>
              <a:rPr lang="en-US" sz="2000" dirty="0" smtClean="0">
                <a:solidFill>
                  <a:schemeClr val="tx2"/>
                </a:solidFill>
              </a:rPr>
              <a:t>There are no sections currently scheduled for the November 12 RTCTF meeting.  This meeting is being held in reserve.</a:t>
            </a:r>
          </a:p>
        </p:txBody>
      </p:sp>
    </p:spTree>
    <p:extLst>
      <p:ext uri="{BB962C8B-B14F-4D97-AF65-F5344CB8AC3E}">
        <p14:creationId xmlns:p14="http://schemas.microsoft.com/office/powerpoint/2010/main" val="3223525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a:t>
            </a:r>
            <a:r>
              <a:rPr lang="en-US" sz="1400" dirty="0" smtClean="0"/>
              <a:t>redlines </a:t>
            </a:r>
            <a:r>
              <a:rPr lang="en-US" sz="1400" dirty="0" smtClean="0"/>
              <a:t>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a:t>
            </a:r>
            <a:r>
              <a:rPr lang="en-US" sz="1400" dirty="0" smtClean="0"/>
              <a:t>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RTC Considerations</a:t>
            </a:r>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800" dirty="0" smtClean="0"/>
              <a:t>ERCOT is ready to begin </a:t>
            </a:r>
            <a:r>
              <a:rPr lang="en-US" sz="1800" dirty="0" smtClean="0"/>
              <a:t>to </a:t>
            </a:r>
            <a:r>
              <a:rPr lang="en-US" sz="1800" dirty="0" smtClean="0"/>
              <a:t>walk-though the </a:t>
            </a:r>
            <a:r>
              <a:rPr lang="en-US" sz="1800" dirty="0" smtClean="0"/>
              <a:t>RTCRRs </a:t>
            </a:r>
            <a:r>
              <a:rPr lang="en-US" sz="1800" dirty="0" smtClean="0"/>
              <a:t>today.</a:t>
            </a:r>
          </a:p>
          <a:p>
            <a:pPr lvl="1"/>
            <a:r>
              <a:rPr lang="en-US" sz="1600" dirty="0" smtClean="0"/>
              <a:t>Dave to describe details for today’s </a:t>
            </a:r>
            <a:r>
              <a:rPr lang="en-US" sz="1600" dirty="0" smtClean="0"/>
              <a:t>process</a:t>
            </a:r>
            <a:endParaRPr lang="en-US" sz="1600" dirty="0"/>
          </a:p>
          <a:p>
            <a:endParaRPr lang="en-US" sz="1800" dirty="0" smtClean="0"/>
          </a:p>
          <a:p>
            <a:r>
              <a:rPr lang="en-US" sz="1800" dirty="0" smtClean="0"/>
              <a:t>At </a:t>
            </a:r>
            <a:r>
              <a:rPr lang="en-US" sz="1800" dirty="0" smtClean="0"/>
              <a:t>the conclusion of the </a:t>
            </a:r>
            <a:r>
              <a:rPr lang="en-US" sz="1800" dirty="0" smtClean="0"/>
              <a:t>meeting….</a:t>
            </a:r>
          </a:p>
          <a:p>
            <a:pPr lvl="1"/>
            <a:r>
              <a:rPr lang="en-US" sz="1600" dirty="0" smtClean="0"/>
              <a:t>MPs encouraged to send Revision Request redlines for RTCTF consideration </a:t>
            </a:r>
            <a:r>
              <a:rPr lang="en-US" sz="1600" dirty="0" smtClean="0"/>
              <a:t>to </a:t>
            </a:r>
            <a:r>
              <a:rPr lang="en-US" sz="1600" dirty="0" smtClean="0">
                <a:hlinkClick r:id="rId2"/>
              </a:rPr>
              <a:t>DMaggio@ercot.com</a:t>
            </a:r>
            <a:r>
              <a:rPr lang="en-US" sz="1600" dirty="0" smtClean="0"/>
              <a:t> &amp; </a:t>
            </a:r>
            <a:r>
              <a:rPr lang="en-US" sz="1600" dirty="0" smtClean="0">
                <a:hlinkClick r:id="rId3"/>
              </a:rPr>
              <a:t>MMereness@ercot.com</a:t>
            </a:r>
            <a:r>
              <a:rPr lang="en-US" sz="1600" dirty="0" smtClean="0"/>
              <a:t> to document and discuss at next meeting (preferred).  </a:t>
            </a:r>
          </a:p>
          <a:p>
            <a:pPr lvl="1"/>
            <a:r>
              <a:rPr lang="en-US" sz="1600" dirty="0" smtClean="0"/>
              <a:t>You can also </a:t>
            </a:r>
            <a:r>
              <a:rPr lang="en-US" sz="1600" dirty="0" smtClean="0"/>
              <a:t>submit formal comments </a:t>
            </a:r>
            <a:r>
              <a:rPr lang="en-US" sz="1600" dirty="0" smtClean="0"/>
              <a:t>through the RR process</a:t>
            </a:r>
            <a:r>
              <a:rPr lang="en-US" sz="1600" dirty="0" smtClean="0"/>
              <a:t>.</a:t>
            </a:r>
          </a:p>
          <a:p>
            <a:pPr lvl="1"/>
            <a:r>
              <a:rPr lang="en-US" sz="1600" dirty="0" smtClean="0"/>
              <a:t>As RTCTF achieves consensus on groups of issues, ERCOT will periodically submit formal comments reflecting the latest consensus/working versions of the NPRRs.</a:t>
            </a:r>
            <a:endParaRPr lang="en-US" sz="1600" dirty="0" smtClean="0"/>
          </a:p>
          <a:p>
            <a:endParaRPr lang="en-US" sz="1400" dirty="0" smtClean="0"/>
          </a:p>
          <a:p>
            <a:r>
              <a:rPr lang="en-US" sz="1800" dirty="0" smtClean="0"/>
              <a:t>RTCTF schedule:</a:t>
            </a:r>
          </a:p>
          <a:p>
            <a:pPr lvl="1"/>
            <a:r>
              <a:rPr lang="en-US" sz="1600" dirty="0" smtClean="0"/>
              <a:t>Apr. 8, 2020 - RTCTF will begin reviewing RTC NPRRs</a:t>
            </a:r>
          </a:p>
          <a:p>
            <a:pPr marL="914400" lvl="2" indent="0">
              <a:buNone/>
            </a:pPr>
            <a:r>
              <a:rPr lang="en-US" sz="1600" dirty="0" smtClean="0"/>
              <a:t>+ 8 RTCTF meetings</a:t>
            </a:r>
          </a:p>
          <a:p>
            <a:pPr lvl="1"/>
            <a:r>
              <a:rPr lang="en-US" sz="1600" dirty="0" smtClean="0"/>
              <a:t>Oct. 21, 2020 - Complete RTCTF review for November stakeholder meetings</a:t>
            </a:r>
          </a:p>
          <a:p>
            <a:endParaRPr lang="en-US" sz="1050" dirty="0" smtClean="0"/>
          </a:p>
          <a:p>
            <a:r>
              <a:rPr lang="en-US" sz="1800" dirty="0" smtClean="0"/>
              <a:t>Any </a:t>
            </a:r>
            <a:r>
              <a:rPr lang="en-US" sz="1800" dirty="0" smtClean="0"/>
              <a:t>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smtClean="0"/>
          </a:p>
          <a:p>
            <a:r>
              <a:rPr lang="en-US" dirty="0" smtClean="0"/>
              <a:t>Harmonizing </a:t>
            </a:r>
            <a:r>
              <a:rPr lang="en-US" dirty="0"/>
              <a:t>RTC and Battery Energy Storage</a:t>
            </a:r>
          </a:p>
          <a:p>
            <a:endParaRPr lang="en-US" dirty="0" smtClean="0"/>
          </a:p>
          <a:p>
            <a:r>
              <a:rPr lang="en-US" dirty="0" smtClean="0"/>
              <a:t>RTCTF </a:t>
            </a:r>
            <a:r>
              <a:rPr lang="en-US" dirty="0"/>
              <a:t>Charter Phase 2</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621284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404437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a:t>
            </a:r>
            <a:r>
              <a:rPr lang="en-US" sz="1600" i="1" smtClean="0">
                <a:solidFill>
                  <a:schemeClr val="tx2"/>
                </a:solidFill>
              </a:rPr>
              <a:t>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39362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today’s WebEx call</a:t>
            </a:r>
            <a:endParaRPr lang="en-US" dirty="0"/>
          </a:p>
        </p:txBody>
      </p:sp>
      <p:sp>
        <p:nvSpPr>
          <p:cNvPr id="3" name="Content Placeholder 2"/>
          <p:cNvSpPr>
            <a:spLocks noGrp="1"/>
          </p:cNvSpPr>
          <p:nvPr>
            <p:ph idx="1"/>
          </p:nvPr>
        </p:nvSpPr>
        <p:spPr/>
        <p:txBody>
          <a:bodyPr/>
          <a:lstStyle/>
          <a:p>
            <a:r>
              <a:rPr lang="en-US" sz="2000" dirty="0" smtClean="0"/>
              <a:t>If connected to WebEx and dialed-in on a phone PLEASE associate your phone to the WebEx so we see your name.  Two ways to do this:</a:t>
            </a:r>
          </a:p>
          <a:p>
            <a:pPr lvl="1"/>
            <a:r>
              <a:rPr lang="en-US" sz="1800" dirty="0" smtClean="0"/>
              <a:t>Use “Call me” option for audio and put in your phone number (preferred $)</a:t>
            </a:r>
          </a:p>
          <a:p>
            <a:pPr lvl="1"/>
            <a:r>
              <a:rPr lang="en-US" sz="1800" dirty="0" smtClean="0"/>
              <a:t>Use “Call in” option when entering meeting number, also enter Attendee Id assigned on screen</a:t>
            </a:r>
          </a:p>
          <a:p>
            <a:r>
              <a:rPr lang="en-US" sz="2000" dirty="0" smtClean="0"/>
              <a:t>When dialing-in, by default your line will be muted on WebEx</a:t>
            </a:r>
          </a:p>
          <a:p>
            <a:pPr lvl="1"/>
            <a:r>
              <a:rPr lang="en-US" sz="1800" dirty="0" smtClean="0"/>
              <a:t>Click microphone icon at bottom of screen or side-panel to mute/unmute</a:t>
            </a:r>
          </a:p>
          <a:p>
            <a:r>
              <a:rPr lang="en-US" sz="2000" dirty="0" smtClean="0"/>
              <a:t>When you want to speak, simply announce your name and company,</a:t>
            </a:r>
          </a:p>
          <a:p>
            <a:pPr lvl="1"/>
            <a:r>
              <a:rPr lang="en-US" sz="1800" dirty="0" err="1" smtClean="0"/>
              <a:t>Eg</a:t>
            </a:r>
            <a:r>
              <a:rPr lang="en-US" sz="1800" dirty="0" smtClean="0"/>
              <a:t>  “Question from Joe with </a:t>
            </a:r>
            <a:r>
              <a:rPr lang="en-US" sz="1800" dirty="0" err="1" smtClean="0"/>
              <a:t>ElectricCo</a:t>
            </a:r>
            <a:r>
              <a:rPr lang="en-US" sz="1800" dirty="0" smtClean="0"/>
              <a:t>”</a:t>
            </a:r>
          </a:p>
          <a:p>
            <a:r>
              <a:rPr lang="en-US" sz="2000" dirty="0" smtClean="0"/>
              <a:t>We will NOT be using the Raise Hand feature</a:t>
            </a:r>
          </a:p>
          <a:p>
            <a:r>
              <a:rPr lang="en-US" sz="2000" dirty="0" smtClean="0"/>
              <a:t>We will use the “Chat” feature- send to all Participants</a:t>
            </a:r>
          </a:p>
          <a:p>
            <a:r>
              <a:rPr lang="en-US" sz="2000" dirty="0" smtClean="0"/>
              <a:t>If having difficulties at any time, welcome text Chair or Vice-Chair</a:t>
            </a:r>
          </a:p>
          <a:p>
            <a:pPr lvl="1"/>
            <a:r>
              <a:rPr lang="en-US" sz="1800" dirty="0" smtClean="0"/>
              <a:t>Matt </a:t>
            </a:r>
            <a:r>
              <a:rPr lang="en-US" sz="1800" dirty="0" err="1" smtClean="0"/>
              <a:t>Mereness</a:t>
            </a:r>
            <a:r>
              <a:rPr lang="en-US" sz="1800" dirty="0" smtClean="0"/>
              <a:t> 	512.565.8939</a:t>
            </a:r>
          </a:p>
          <a:p>
            <a:pPr lvl="1"/>
            <a:r>
              <a:rPr lang="en-US" sz="1800" dirty="0" smtClean="0"/>
              <a:t>Bryan </a:t>
            </a:r>
            <a:r>
              <a:rPr lang="en-US" sz="1800" dirty="0" err="1" smtClean="0"/>
              <a:t>Sams</a:t>
            </a:r>
            <a:r>
              <a:rPr lang="en-US" sz="1800" dirty="0" smtClean="0"/>
              <a:t> 	512.632.4870</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66450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r>
              <a:rPr lang="en-US" sz="2000" dirty="0" smtClean="0"/>
              <a:t>and Impact Analysis</a:t>
            </a:r>
          </a:p>
          <a:p>
            <a:pPr>
              <a:spcBef>
                <a:spcPts val="1000"/>
              </a:spcBef>
              <a:spcAft>
                <a:spcPts val="1000"/>
              </a:spcAft>
            </a:pPr>
            <a:r>
              <a:rPr lang="en-US" sz="2000" dirty="0" smtClean="0"/>
              <a:t>RTCRR Review Assumptions and Schedule</a:t>
            </a:r>
          </a:p>
          <a:p>
            <a:pPr>
              <a:spcBef>
                <a:spcPts val="1000"/>
              </a:spcBef>
              <a:spcAft>
                <a:spcPts val="1000"/>
              </a:spcAft>
            </a:pPr>
            <a:r>
              <a:rPr lang="en-US" sz="2000" dirty="0"/>
              <a:t>Detailed Schedule for Reviewing the RTCRR Language</a:t>
            </a:r>
          </a:p>
          <a:p>
            <a:pPr>
              <a:spcBef>
                <a:spcPts val="1000"/>
              </a:spcBef>
              <a:spcAft>
                <a:spcPts val="1000"/>
              </a:spcAft>
            </a:pPr>
            <a:r>
              <a:rPr lang="en-US" sz="2000" dirty="0" smtClean="0"/>
              <a:t>RTCRR Review Process </a:t>
            </a:r>
          </a:p>
          <a:p>
            <a:pPr>
              <a:spcBef>
                <a:spcPts val="1000"/>
              </a:spcBef>
              <a:spcAft>
                <a:spcPts val="1000"/>
              </a:spcAft>
            </a:pPr>
            <a:r>
              <a:rPr lang="en-US" sz="2000" dirty="0" smtClean="0"/>
              <a:t>Other RTC Considerations</a:t>
            </a:r>
          </a:p>
          <a:p>
            <a:pPr>
              <a:spcBef>
                <a:spcPts val="1000"/>
              </a:spcBef>
              <a:spcAft>
                <a:spcPts val="1000"/>
              </a:spcAft>
            </a:pPr>
            <a:r>
              <a:rPr lang="en-US" sz="2000" dirty="0" smtClean="0"/>
              <a:t>Next Steps</a:t>
            </a:r>
          </a:p>
          <a:p>
            <a:pPr>
              <a:spcBef>
                <a:spcPts val="1000"/>
              </a:spcBef>
              <a:spcAft>
                <a:spcPts val="1000"/>
              </a:spcAft>
            </a:pPr>
            <a:r>
              <a:rPr lang="en-US" sz="2000" dirty="0" smtClean="0"/>
              <a:t>Appendix</a:t>
            </a:r>
          </a:p>
          <a:p>
            <a:pPr lvl="1">
              <a:spcBef>
                <a:spcPts val="1000"/>
              </a:spcBef>
              <a:spcAft>
                <a:spcPts val="1000"/>
              </a:spcAft>
            </a:pPr>
            <a:r>
              <a:rPr lang="en-US" sz="1800" dirty="0"/>
              <a:t>Harmonizing RTC and Battery Energy </a:t>
            </a:r>
            <a:r>
              <a:rPr lang="en-US" sz="1800" dirty="0" smtClean="0"/>
              <a:t>Storage</a:t>
            </a:r>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RTCTF Charter </a:t>
            </a:r>
            <a:r>
              <a:rPr lang="en-US" sz="2400" dirty="0" smtClean="0"/>
              <a:t>Scope - </a:t>
            </a:r>
            <a:r>
              <a:rPr lang="en-US" sz="2400" dirty="0"/>
              <a:t>Phase </a:t>
            </a:r>
            <a:r>
              <a:rPr lang="en-US" sz="2400" dirty="0" smtClean="0"/>
              <a:t>II</a:t>
            </a:r>
            <a:r>
              <a:rPr lang="en-US" sz="2400" dirty="0"/>
              <a:t/>
            </a:r>
            <a:br>
              <a:rPr lang="en-US" sz="2400" dirty="0"/>
            </a:br>
            <a:r>
              <a:rPr lang="en-US" dirty="0"/>
              <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p:cNvSpPr txBox="1">
            <a:spLocks/>
          </p:cNvSpPr>
          <p:nvPr/>
        </p:nvSpPr>
        <p:spPr>
          <a:xfrm>
            <a:off x="304800" y="762000"/>
            <a:ext cx="8534400" cy="5334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i="1" dirty="0" smtClean="0"/>
          </a:p>
          <a:p>
            <a:pPr marL="0" indent="0">
              <a:buNone/>
            </a:pPr>
            <a:r>
              <a:rPr lang="en-US" sz="2000" i="1" dirty="0" smtClean="0"/>
              <a:t>Phase II: </a:t>
            </a:r>
          </a:p>
          <a:p>
            <a:r>
              <a:rPr lang="en-US" sz="2000" i="1" dirty="0" smtClean="0"/>
              <a:t>Following ERCOT Board consideration of key RTC policy principles, ERCOT will draft the necessary RRs, and present the proposed RRs to RTCTF for consideration.  ERCOT staff shall sponsor and submit the RRs in accordance with Section 21, Revision Request Process, of the ERCOT Protocols, or other applicable RR process.</a:t>
            </a:r>
          </a:p>
          <a:p>
            <a:endParaRPr lang="en-US" sz="2000" i="1" dirty="0" smtClean="0"/>
          </a:p>
          <a:p>
            <a:endParaRPr lang="en-US" sz="1400" dirty="0"/>
          </a:p>
        </p:txBody>
      </p:sp>
    </p:spTree>
    <p:extLst>
      <p:ext uri="{BB962C8B-B14F-4D97-AF65-F5344CB8AC3E}">
        <p14:creationId xmlns:p14="http://schemas.microsoft.com/office/powerpoint/2010/main" val="2459614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and Impact Analysis</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and Impact Analysis</a:t>
            </a:r>
            <a:endParaRPr lang="en-US" sz="2400" dirty="0"/>
          </a:p>
        </p:txBody>
      </p:sp>
      <p:sp>
        <p:nvSpPr>
          <p:cNvPr id="3" name="Content Placeholder 2"/>
          <p:cNvSpPr>
            <a:spLocks noGrp="1"/>
          </p:cNvSpPr>
          <p:nvPr>
            <p:ph idx="1"/>
          </p:nvPr>
        </p:nvSpPr>
        <p:spPr>
          <a:xfrm>
            <a:off x="304800" y="1066800"/>
            <a:ext cx="8534400" cy="5410200"/>
          </a:xfrm>
        </p:spPr>
        <p:txBody>
          <a:bodyPr/>
          <a:lstStyle/>
          <a:p>
            <a:pPr algn="just"/>
            <a:r>
              <a:rPr lang="en-US" sz="2000" dirty="0" smtClean="0"/>
              <a:t>Summary of the IA</a:t>
            </a:r>
          </a:p>
          <a:p>
            <a:pPr lvl="1" algn="just"/>
            <a:r>
              <a:rPr lang="en-US" sz="1800" dirty="0" smtClean="0"/>
              <a:t>The IA is associated with the first RTC NPRR, NPRR1007.</a:t>
            </a:r>
          </a:p>
          <a:p>
            <a:pPr lvl="1" algn="just"/>
            <a:r>
              <a:rPr lang="en-US" sz="1800" dirty="0" smtClean="0"/>
              <a:t>For reference, the 2017 preliminary cost estimate for RTC, as filed with the PUCT, was a “minimum of $40M”.</a:t>
            </a:r>
          </a:p>
          <a:p>
            <a:pPr lvl="1" algn="just"/>
            <a:r>
              <a:rPr lang="en-US" sz="1800" dirty="0" smtClean="0"/>
              <a:t>Using RTC KPs to develop the NPRRs and performing a full IA, ERCOT now estimates a cost in the range of $50-55M for implementation of RTC.</a:t>
            </a:r>
          </a:p>
          <a:p>
            <a:pPr lvl="1" algn="just"/>
            <a:r>
              <a:rPr lang="en-US" sz="1800" dirty="0" smtClean="0"/>
              <a:t>The preliminary delivery schedule did not significantly change, and remains as a range </a:t>
            </a:r>
            <a:r>
              <a:rPr lang="en-US" sz="1800" dirty="0"/>
              <a:t>of 3.5 - 4.5 years, </a:t>
            </a:r>
            <a:r>
              <a:rPr lang="en-US" sz="1800" dirty="0" smtClean="0"/>
              <a:t>which is being aligned with the EMS Upgrade for a planned go-live date in May 2024.</a:t>
            </a:r>
          </a:p>
          <a:p>
            <a:pPr algn="just"/>
            <a:endParaRPr lang="en-US" sz="2000" dirty="0" smtClean="0"/>
          </a:p>
          <a:p>
            <a:pPr algn="just"/>
            <a:r>
              <a:rPr lang="en-US" sz="2000" dirty="0" smtClean="0"/>
              <a:t>RTCRRs strictly </a:t>
            </a:r>
            <a:r>
              <a:rPr lang="en-US" sz="2000" dirty="0"/>
              <a:t>adhered to RTC KPs </a:t>
            </a:r>
          </a:p>
          <a:p>
            <a:pPr lvl="1" algn="just"/>
            <a:r>
              <a:rPr lang="en-US" sz="1800" dirty="0"/>
              <a:t>Goal: stay on task; only modify language to implement RTC in accordance with Board-endorsed KPs</a:t>
            </a:r>
          </a:p>
          <a:p>
            <a:pPr lvl="1" algn="just"/>
            <a:r>
              <a:rPr lang="en-US" sz="1800" dirty="0" smtClean="0"/>
              <a:t>Avoid </a:t>
            </a:r>
            <a:r>
              <a:rPr lang="en-US" sz="1800" dirty="0"/>
              <a:t>restructuring Protocol sections</a:t>
            </a:r>
          </a:p>
          <a:p>
            <a:pPr lvl="1" algn="just"/>
            <a:r>
              <a:rPr lang="en-US" sz="1800" dirty="0" smtClean="0"/>
              <a:t>Avoid </a:t>
            </a:r>
            <a:r>
              <a:rPr lang="en-US" sz="1800" dirty="0"/>
              <a:t>“nice-to-have” clarifications</a:t>
            </a:r>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85702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RTCRR </a:t>
            </a:r>
            <a:r>
              <a:rPr lang="en-US" sz="2400" dirty="0"/>
              <a:t>Review Assumptions and Schedule</a:t>
            </a:r>
          </a:p>
        </p:txBody>
      </p:sp>
      <p:sp>
        <p:nvSpPr>
          <p:cNvPr id="3" name="Content Placeholder 2"/>
          <p:cNvSpPr>
            <a:spLocks noGrp="1"/>
          </p:cNvSpPr>
          <p:nvPr>
            <p:ph idx="1"/>
          </p:nvPr>
        </p:nvSpPr>
        <p:spPr>
          <a:xfrm>
            <a:off x="269009" y="762000"/>
            <a:ext cx="8534400" cy="5486400"/>
          </a:xfrm>
        </p:spPr>
        <p:txBody>
          <a:bodyPr/>
          <a:lstStyle/>
          <a:p>
            <a:pPr algn="just"/>
            <a:r>
              <a:rPr lang="en-US" sz="1800" dirty="0" smtClean="0"/>
              <a:t>Per the charter and TAC discussion, RTCTF will serve as the clearinghouse to address RTCRR issues and comments.</a:t>
            </a:r>
          </a:p>
          <a:p>
            <a:pPr algn="just"/>
            <a:endParaRPr lang="en-US" sz="1800" dirty="0" smtClean="0"/>
          </a:p>
          <a:p>
            <a:pPr algn="just"/>
            <a:r>
              <a:rPr lang="en-US" sz="1800" dirty="0" smtClean="0"/>
              <a:t>RTCTF Meetings:  April 8, 2020 - October 21, 2020</a:t>
            </a:r>
          </a:p>
          <a:p>
            <a:pPr lvl="1" algn="just"/>
            <a:r>
              <a:rPr lang="en-US" sz="1600" dirty="0" smtClean="0"/>
              <a:t>PRS to table NPRRs during RTCTF review</a:t>
            </a:r>
          </a:p>
          <a:p>
            <a:pPr lvl="1" algn="just"/>
            <a:r>
              <a:rPr lang="en-US" sz="1600" dirty="0" smtClean="0"/>
              <a:t>ROS to table the RTC NOGRR </a:t>
            </a:r>
            <a:r>
              <a:rPr lang="en-US" sz="1600" dirty="0"/>
              <a:t>during RTCTF review</a:t>
            </a:r>
            <a:endParaRPr lang="en-US" sz="1600" dirty="0" smtClean="0"/>
          </a:p>
          <a:p>
            <a:pPr lvl="1" algn="just"/>
            <a:r>
              <a:rPr lang="en-US" sz="1600" dirty="0" smtClean="0"/>
              <a:t>RTCTF will work with CWG to review/address credit implications (Sept/Oct)</a:t>
            </a:r>
          </a:p>
          <a:p>
            <a:pPr lvl="1" algn="just"/>
            <a:r>
              <a:rPr lang="en-US" sz="1600" dirty="0" smtClean="0"/>
              <a:t>TAC to review/approve the RTC OBDRR at November meeting</a:t>
            </a:r>
          </a:p>
          <a:p>
            <a:pPr algn="just"/>
            <a:endParaRPr lang="en-US" sz="1800" dirty="0" smtClean="0"/>
          </a:p>
          <a:p>
            <a:pPr algn="just"/>
            <a:r>
              <a:rPr lang="en-US" sz="1800" dirty="0" smtClean="0"/>
              <a:t>Before November, ERCOT will submit all </a:t>
            </a:r>
            <a:r>
              <a:rPr lang="en-US" sz="1800" dirty="0"/>
              <a:t>consolidated </a:t>
            </a:r>
            <a:r>
              <a:rPr lang="en-US" sz="1800" dirty="0" smtClean="0"/>
              <a:t>RTCRR comments to the appropriate subcommittees, with an expectation that they will be considered and approved by TAC at its November 18</a:t>
            </a:r>
            <a:r>
              <a:rPr lang="en-US" sz="1800" dirty="0"/>
              <a:t>, </a:t>
            </a:r>
            <a:r>
              <a:rPr lang="en-US" sz="1800" dirty="0" smtClean="0"/>
              <a:t>2020 meeting, and the ERCOT Board at its December 8, 2020 meeting.</a:t>
            </a:r>
          </a:p>
          <a:p>
            <a:pPr algn="just"/>
            <a:endParaRPr lang="en-US" sz="1800" dirty="0" smtClean="0"/>
          </a:p>
          <a:p>
            <a:pPr algn="just"/>
            <a:r>
              <a:rPr lang="en-US" sz="1800" b="1" i="1" dirty="0" smtClean="0"/>
              <a:t>While RTCTF is designed as the clearinghouse for formally discussing issues using a schedule for each RTCRR/topic, MPs may </a:t>
            </a:r>
            <a:r>
              <a:rPr lang="en-US" sz="1800" b="1" i="1" dirty="0"/>
              <a:t>file RTCRR comments at any time </a:t>
            </a:r>
            <a:r>
              <a:rPr lang="en-US" sz="1800" b="1" i="1" dirty="0" smtClean="0"/>
              <a:t>and/or email ERCOT directly with any issues as they are identified. </a:t>
            </a:r>
            <a:r>
              <a:rPr lang="en-US" sz="1800" i="1" dirty="0" smtClean="0">
                <a:solidFill>
                  <a:srgbClr val="FF0000"/>
                </a:solidFill>
              </a:rPr>
              <a:t>The sooner issues are identified, the better.</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72798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RTCRR </a:t>
            </a:r>
            <a:r>
              <a:rPr lang="en-US" sz="2400" dirty="0"/>
              <a:t>Review Assumptions and Schedule</a:t>
            </a:r>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600" dirty="0"/>
              <a:t>Mar. 11 – RTCTF (Plan and logistics for RR review)  </a:t>
            </a:r>
          </a:p>
          <a:p>
            <a:pPr marL="682625">
              <a:buFont typeface="Courier New" panose="02070309020205020404" pitchFamily="49" charset="0"/>
              <a:buChar char="o"/>
            </a:pPr>
            <a:r>
              <a:rPr lang="en-US" sz="1600" dirty="0"/>
              <a:t>Apr. 8 – RTCTF (Review detailed plan, and begin review process)</a:t>
            </a:r>
          </a:p>
          <a:p>
            <a:pPr marL="682625">
              <a:buFont typeface="Courier New" panose="02070309020205020404" pitchFamily="49" charset="0"/>
              <a:buChar char="o"/>
            </a:pPr>
            <a:r>
              <a:rPr lang="en-US" sz="1600" dirty="0"/>
              <a:t>Apr. 30 – RTCTF </a:t>
            </a:r>
          </a:p>
          <a:p>
            <a:pPr marL="682625">
              <a:buFont typeface="Courier New" panose="02070309020205020404" pitchFamily="49" charset="0"/>
              <a:buChar char="o"/>
            </a:pPr>
            <a:r>
              <a:rPr lang="en-US" sz="1600" dirty="0"/>
              <a:t>May 20 – RTCTF </a:t>
            </a:r>
          </a:p>
          <a:p>
            <a:pPr marL="682625">
              <a:buFont typeface="Courier New" panose="02070309020205020404" pitchFamily="49" charset="0"/>
              <a:buChar char="o"/>
            </a:pPr>
            <a:r>
              <a:rPr lang="en-US" sz="1600" dirty="0"/>
              <a:t>Jun. 10 – RTCTF </a:t>
            </a:r>
          </a:p>
          <a:p>
            <a:pPr marL="682625">
              <a:buFont typeface="Courier New" panose="02070309020205020404" pitchFamily="49" charset="0"/>
              <a:buChar char="o"/>
            </a:pPr>
            <a:r>
              <a:rPr lang="en-US" sz="1600" dirty="0"/>
              <a:t>Jun. 29 – RTCTF </a:t>
            </a:r>
          </a:p>
          <a:p>
            <a:pPr marL="682625">
              <a:buFont typeface="Courier New" panose="02070309020205020404" pitchFamily="49" charset="0"/>
              <a:buChar char="o"/>
            </a:pPr>
            <a:r>
              <a:rPr lang="en-US" sz="1600" dirty="0"/>
              <a:t>Jul. 22 – RTCTF </a:t>
            </a:r>
          </a:p>
          <a:p>
            <a:pPr marL="682625">
              <a:buFont typeface="Courier New" panose="02070309020205020404" pitchFamily="49" charset="0"/>
              <a:buChar char="o"/>
            </a:pPr>
            <a:r>
              <a:rPr lang="en-US" sz="1600" dirty="0"/>
              <a:t>Aug. 12 – RTCTF </a:t>
            </a:r>
          </a:p>
          <a:p>
            <a:pPr marL="682625">
              <a:buFont typeface="Courier New" panose="02070309020205020404" pitchFamily="49" charset="0"/>
              <a:buChar char="o"/>
            </a:pPr>
            <a:r>
              <a:rPr lang="en-US" sz="1600" dirty="0"/>
              <a:t>Sep. 9 – RTCTF </a:t>
            </a:r>
          </a:p>
          <a:p>
            <a:pPr marL="682625">
              <a:buFont typeface="Courier New" panose="02070309020205020404" pitchFamily="49" charset="0"/>
              <a:buChar char="o"/>
            </a:pPr>
            <a:r>
              <a:rPr lang="en-US" sz="1600" dirty="0"/>
              <a:t>Sep. 28 – RTCTF </a:t>
            </a:r>
          </a:p>
          <a:p>
            <a:pPr marL="682625">
              <a:buFont typeface="Courier New" panose="02070309020205020404" pitchFamily="49" charset="0"/>
              <a:buChar char="o"/>
            </a:pPr>
            <a:r>
              <a:rPr lang="en-US" sz="1600" dirty="0"/>
              <a:t>Oct. 21 – RTCTF </a:t>
            </a:r>
          </a:p>
          <a:p>
            <a:pPr marL="682625">
              <a:buFont typeface="Courier New" panose="02070309020205020404" pitchFamily="49" charset="0"/>
              <a:buChar char="o"/>
            </a:pPr>
            <a:r>
              <a:rPr lang="en-US" sz="1600" dirty="0">
                <a:solidFill>
                  <a:srgbClr val="0070C0"/>
                </a:solidFill>
              </a:rPr>
              <a:t>Nov. 5 – ROS</a:t>
            </a:r>
          </a:p>
          <a:p>
            <a:pPr marL="682625">
              <a:buFont typeface="Courier New" panose="02070309020205020404" pitchFamily="49" charset="0"/>
              <a:buChar char="o"/>
            </a:pPr>
            <a:r>
              <a:rPr lang="en-US" sz="1600" dirty="0">
                <a:solidFill>
                  <a:srgbClr val="0070C0"/>
                </a:solidFill>
              </a:rPr>
              <a:t>Nov. 11 – PRS</a:t>
            </a:r>
          </a:p>
          <a:p>
            <a:pPr marL="682625">
              <a:buFont typeface="Courier New" panose="02070309020205020404" pitchFamily="49" charset="0"/>
              <a:buChar char="o"/>
            </a:pPr>
            <a:r>
              <a:rPr lang="en-US" sz="1600" i="1" dirty="0"/>
              <a:t>Nov. 12 – RTCTF (if needed)</a:t>
            </a:r>
            <a:endParaRPr lang="en-US" sz="1600" dirty="0"/>
          </a:p>
          <a:p>
            <a:pPr marL="682625">
              <a:buFont typeface="Courier New" panose="02070309020205020404" pitchFamily="49" charset="0"/>
              <a:buChar char="o"/>
            </a:pPr>
            <a:r>
              <a:rPr lang="en-US" sz="1600" dirty="0">
                <a:solidFill>
                  <a:srgbClr val="0070C0"/>
                </a:solidFill>
              </a:rPr>
              <a:t>Nov. 17 – CWG</a:t>
            </a:r>
          </a:p>
          <a:p>
            <a:pPr marL="682625">
              <a:buFont typeface="Courier New" panose="02070309020205020404" pitchFamily="49" charset="0"/>
              <a:buChar char="o"/>
            </a:pPr>
            <a:r>
              <a:rPr lang="en-US" sz="1600" dirty="0">
                <a:solidFill>
                  <a:srgbClr val="0070C0"/>
                </a:solidFill>
              </a:rPr>
              <a:t>Nov. 18 – TAC</a:t>
            </a:r>
          </a:p>
          <a:p>
            <a:pPr marL="682625">
              <a:buFont typeface="Courier New" panose="02070309020205020404" pitchFamily="49" charset="0"/>
              <a:buChar char="o"/>
            </a:pPr>
            <a:r>
              <a:rPr lang="en-US" sz="1600" dirty="0">
                <a:solidFill>
                  <a:srgbClr val="0070C0"/>
                </a:solidFill>
              </a:rPr>
              <a:t>Dec. 8 – ERCOT Board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Detailed Schedule for Reviewing the RTCRR Language</a:t>
            </a:r>
            <a:endParaRPr lang="en-US" sz="2400" b="1" dirty="0">
              <a:solidFill>
                <a:schemeClr val="accent1"/>
              </a:solidFill>
            </a:endParaRPr>
          </a:p>
        </p:txBody>
      </p:sp>
      <p:sp>
        <p:nvSpPr>
          <p:cNvPr id="3" name="Content Placeholder 2"/>
          <p:cNvSpPr>
            <a:spLocks noGrp="1"/>
          </p:cNvSpPr>
          <p:nvPr>
            <p:ph idx="1"/>
          </p:nvPr>
        </p:nvSpPr>
        <p:spPr>
          <a:xfrm>
            <a:off x="381000" y="990600"/>
            <a:ext cx="8001000" cy="4724400"/>
          </a:xfrm>
        </p:spPr>
        <p:txBody>
          <a:bodyPr/>
          <a:lstStyle/>
          <a:p>
            <a:r>
              <a:rPr lang="en-US" sz="2000" dirty="0" smtClean="0">
                <a:solidFill>
                  <a:schemeClr val="tx2"/>
                </a:solidFill>
              </a:rPr>
              <a:t>ERCOT staff has developed a detailed schedule for reviewing the RTCRR language with RTCTF.</a:t>
            </a:r>
          </a:p>
          <a:p>
            <a:pPr lvl="1"/>
            <a:r>
              <a:rPr lang="en-US" sz="1600" dirty="0" smtClean="0">
                <a:solidFill>
                  <a:schemeClr val="tx2"/>
                </a:solidFill>
              </a:rPr>
              <a:t>The schedule has been posted on the </a:t>
            </a:r>
            <a:r>
              <a:rPr lang="en-US" sz="1600" dirty="0" smtClean="0">
                <a:solidFill>
                  <a:schemeClr val="tx2"/>
                </a:solidFill>
                <a:hlinkClick r:id="rId3"/>
              </a:rPr>
              <a:t>RTCTF</a:t>
            </a:r>
            <a:r>
              <a:rPr lang="en-US" sz="1600" dirty="0" smtClean="0">
                <a:solidFill>
                  <a:schemeClr val="tx2"/>
                </a:solidFill>
              </a:rPr>
              <a:t> page</a:t>
            </a:r>
          </a:p>
          <a:p>
            <a:pPr lvl="1"/>
            <a:endParaRPr lang="en-US" sz="1600" dirty="0">
              <a:solidFill>
                <a:schemeClr val="tx2"/>
              </a:solidFill>
            </a:endParaRPr>
          </a:p>
          <a:p>
            <a:r>
              <a:rPr lang="en-US" sz="2000" dirty="0" smtClean="0">
                <a:solidFill>
                  <a:schemeClr val="tx2"/>
                </a:solidFill>
              </a:rPr>
              <a:t>While each RTCRR section has been assigned a specific series of RTCTF meetings, the language has all been posted and MPs are encouraged to reach out to ERCOT in advance regarding any questions or concerns they have with the language.</a:t>
            </a:r>
          </a:p>
          <a:p>
            <a:pPr marL="0" indent="0">
              <a:buNone/>
            </a:pPr>
            <a:endParaRPr lang="en-US" sz="2000" dirty="0" smtClean="0">
              <a:solidFill>
                <a:schemeClr val="tx2"/>
              </a:solidFill>
            </a:endParaRPr>
          </a:p>
          <a:p>
            <a:r>
              <a:rPr lang="en-US" sz="2000" dirty="0" smtClean="0">
                <a:solidFill>
                  <a:schemeClr val="tx2"/>
                </a:solidFill>
              </a:rPr>
              <a:t>A portion of the RTCTF meeting on April 8, 2020 will be used to discuss in more detail what the process will be for RTCTF’s review of the language.  However, the meeting will also include the first review of specific RTCRR sections.</a:t>
            </a:r>
          </a:p>
          <a:p>
            <a:pPr lvl="1"/>
            <a:r>
              <a:rPr lang="en-US" sz="1600" dirty="0" smtClean="0">
                <a:solidFill>
                  <a:schemeClr val="tx2"/>
                </a:solidFill>
              </a:rPr>
              <a:t>MPs are not expected to submit comments in advance of the April 8, 2020 meeting.</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2078618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4994</TotalTime>
  <Words>1605</Words>
  <Application>Microsoft Office PowerPoint</Application>
  <PresentationFormat>On-screen Show (4:3)</PresentationFormat>
  <Paragraphs>245</Paragraphs>
  <Slides>16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Courier New</vt:lpstr>
      <vt:lpstr>1_Custom Design</vt:lpstr>
      <vt:lpstr>Office Theme</vt:lpstr>
      <vt:lpstr>PowerPoint Presentation</vt:lpstr>
      <vt:lpstr>For today’s WebEx call</vt:lpstr>
      <vt:lpstr>Outline of RTCTF Update </vt:lpstr>
      <vt:lpstr>RTCTF Charter Scope - Phase II  </vt:lpstr>
      <vt:lpstr>RTC Revision Requests and Impact Analysis</vt:lpstr>
      <vt:lpstr>RTC Revision Requests and Impact Analysis</vt:lpstr>
      <vt:lpstr>RTCRR Review Assumptions and Schedule</vt:lpstr>
      <vt:lpstr>RTCRR Review Assumptions and Schedule</vt:lpstr>
      <vt:lpstr>Detailed Schedule for Reviewing the RTCRR Language</vt:lpstr>
      <vt:lpstr>Detailed Schedule for Reviewing the RTCRR Language </vt:lpstr>
      <vt:lpstr>RTCRR Review Process</vt:lpstr>
      <vt:lpstr>Other RTC Considerations</vt:lpstr>
      <vt:lpstr>Next Steps</vt:lpstr>
      <vt:lpstr>Appendix</vt:lpstr>
      <vt:lpstr>Harmonizing RTC &amp; Battery Energy Storage</vt:lpstr>
      <vt:lpstr>Harmonizing RTC &amp; Battery Energy Storage (BES)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299</cp:revision>
  <cp:lastPrinted>2016-01-21T20:53:15Z</cp:lastPrinted>
  <dcterms:created xsi:type="dcterms:W3CDTF">2016-01-21T15:20:31Z</dcterms:created>
  <dcterms:modified xsi:type="dcterms:W3CDTF">2020-04-07T23:25:20Z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