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2"/>
  </p:notesMasterIdLst>
  <p:handoutMasterIdLst>
    <p:handoutMasterId r:id="rId23"/>
  </p:handoutMasterIdLst>
  <p:sldIdLst>
    <p:sldId id="260" r:id="rId6"/>
    <p:sldId id="285" r:id="rId7"/>
    <p:sldId id="293" r:id="rId8"/>
    <p:sldId id="343" r:id="rId9"/>
    <p:sldId id="348" r:id="rId10"/>
    <p:sldId id="345" r:id="rId11"/>
    <p:sldId id="346" r:id="rId12"/>
    <p:sldId id="349" r:id="rId13"/>
    <p:sldId id="350" r:id="rId14"/>
    <p:sldId id="322" r:id="rId15"/>
    <p:sldId id="314" r:id="rId16"/>
    <p:sldId id="341" r:id="rId17"/>
    <p:sldId id="351" r:id="rId18"/>
    <p:sldId id="333" r:id="rId19"/>
    <p:sldId id="334" r:id="rId20"/>
    <p:sldId id="337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hn, Doug" initials="FD" lastIdx="1" clrIdx="0">
    <p:extLst>
      <p:ext uri="{19B8F6BF-5375-455C-9EA6-DF929625EA0E}">
        <p15:presenceInfo xmlns:p15="http://schemas.microsoft.com/office/powerpoint/2012/main" userId="S-1-5-21-639947351-343809578-3807592339-503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32" d="100"/>
          <a:sy n="132" d="100"/>
        </p:scale>
        <p:origin x="76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380285797608631E-2"/>
          <c:y val="0.13763481269386782"/>
          <c:w val="0.86976537023781131"/>
          <c:h val="0.634495546011294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6">
                  <c:v>1</c:v>
                </c:pt>
                <c:pt idx="8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  <c:pt idx="10">
                  <c:v>14</c:v>
                </c:pt>
                <c:pt idx="11">
                  <c:v>7</c:v>
                </c:pt>
                <c:pt idx="12">
                  <c:v>11</c:v>
                </c:pt>
                <c:pt idx="14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Sheet1!$G$2:$G$16</c:f>
              <c:numCache>
                <c:formatCode>General</c:formatCode>
                <c:ptCount val="15"/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1</c:v>
                </c:pt>
                <c:pt idx="9">
                  <c:v>5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Sheet1!$H$2:$H$16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Sheet1!$I$2:$I$16</c:f>
              <c:numCache>
                <c:formatCode>General</c:formatCode>
                <c:ptCount val="15"/>
                <c:pt idx="2">
                  <c:v>3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Sheet1!$J$2:$J$16</c:f>
              <c:numCache>
                <c:formatCode>General</c:formatCode>
                <c:ptCount val="15"/>
                <c:pt idx="6">
                  <c:v>1</c:v>
                </c:pt>
                <c:pt idx="9">
                  <c:v>1</c:v>
                </c:pt>
                <c:pt idx="11">
                  <c:v>1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245120064"/>
        <c:axId val="245122808"/>
      </c:barChart>
      <c:catAx>
        <c:axId val="245120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22808"/>
        <c:crosses val="autoZero"/>
        <c:auto val="1"/>
        <c:lblAlgn val="ctr"/>
        <c:lblOffset val="100"/>
        <c:noMultiLvlLbl val="0"/>
      </c:catAx>
      <c:valAx>
        <c:axId val="24512280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 smtClean="0"/>
                  <a:t>#</a:t>
                </a:r>
                <a:r>
                  <a:rPr lang="en-US" sz="1200" baseline="0" dirty="0" smtClean="0"/>
                  <a:t> Items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44416607015032217"/>
              <c:y val="4.484848484848485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20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6.5836895388076508E-2"/>
          <c:y val="0.78982840213155181"/>
          <c:w val="0.90254193225846768"/>
          <c:h val="0.167242304939155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13496961528458E-2"/>
          <c:y val="0.16764753837588484"/>
          <c:w val="0.88135974557234398"/>
          <c:h val="0.6474809114769745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6">
                  <c:v>14</c:v>
                </c:pt>
                <c:pt idx="7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6">
                  <c:v>14</c:v>
                </c:pt>
                <c:pt idx="8">
                  <c:v>100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  <c:pt idx="10">
                  <c:v>100</c:v>
                </c:pt>
                <c:pt idx="11">
                  <c:v>87</c:v>
                </c:pt>
                <c:pt idx="12">
                  <c:v>100</c:v>
                </c:pt>
                <c:pt idx="14">
                  <c:v>100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Sheet1!$G$2:$G$16</c:f>
              <c:numCache>
                <c:formatCode>General</c:formatCode>
                <c:ptCount val="15"/>
                <c:pt idx="4">
                  <c:v>50</c:v>
                </c:pt>
                <c:pt idx="5">
                  <c:v>50</c:v>
                </c:pt>
                <c:pt idx="6">
                  <c:v>43</c:v>
                </c:pt>
                <c:pt idx="7">
                  <c:v>50</c:v>
                </c:pt>
                <c:pt idx="9">
                  <c:v>86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Sheet1!$H$2:$H$16</c:f>
              <c:numCache>
                <c:formatCode>General</c:formatCode>
                <c:ptCount val="15"/>
                <c:pt idx="0">
                  <c:v>100</c:v>
                </c:pt>
                <c:pt idx="1">
                  <c:v>100</c:v>
                </c:pt>
                <c:pt idx="2">
                  <c:v>25</c:v>
                </c:pt>
                <c:pt idx="3">
                  <c:v>100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Sheet1!$I$2:$I$16</c:f>
              <c:numCache>
                <c:formatCode>General</c:formatCode>
                <c:ptCount val="15"/>
                <c:pt idx="2">
                  <c:v>75</c:v>
                </c:pt>
                <c:pt idx="4">
                  <c:v>50</c:v>
                </c:pt>
                <c:pt idx="5">
                  <c:v>50</c:v>
                </c:pt>
                <c:pt idx="6">
                  <c:v>14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Sheet1!$J$2:$J$16</c:f>
              <c:numCache>
                <c:formatCode>General</c:formatCode>
                <c:ptCount val="15"/>
                <c:pt idx="6">
                  <c:v>15</c:v>
                </c:pt>
                <c:pt idx="9">
                  <c:v>14</c:v>
                </c:pt>
                <c:pt idx="11">
                  <c:v>13</c:v>
                </c:pt>
                <c:pt idx="1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5118496"/>
        <c:axId val="245123592"/>
      </c:barChart>
      <c:catAx>
        <c:axId val="2451184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23592"/>
        <c:crosses val="autoZero"/>
        <c:auto val="0"/>
        <c:lblAlgn val="ctr"/>
        <c:lblOffset val="100"/>
        <c:noMultiLvlLbl val="0"/>
      </c:catAx>
      <c:valAx>
        <c:axId val="245123592"/>
        <c:scaling>
          <c:orientation val="minMax"/>
          <c:max val="1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% Items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4951526329479086"/>
              <c:y val="4.545454545454545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1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237048071693735E-2"/>
          <c:y val="0.85100751610594128"/>
          <c:w val="0.87357995791066645"/>
          <c:h val="0.133840968742543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</cdr:x>
      <cdr:y>0.69697</cdr:y>
    </cdr:from>
    <cdr:to>
      <cdr:x>0.31429</cdr:x>
      <cdr:y>0.72727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00200" y="3505200"/>
          <a:ext cx="9144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0.69524</cdr:x>
      <cdr:y>0.63636</cdr:y>
    </cdr:from>
    <cdr:to>
      <cdr:x>0.8776</cdr:x>
      <cdr:y>0.68685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562600" y="3200400"/>
          <a:ext cx="1459054" cy="2539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50" dirty="0" smtClean="0"/>
            <a:t>11 new items @ TAC</a:t>
          </a:r>
          <a:endParaRPr lang="en-US" sz="1050" dirty="0"/>
        </a:p>
      </cdr:txBody>
    </cdr:sp>
  </cdr:relSizeAnchor>
  <cdr:relSizeAnchor xmlns:cdr="http://schemas.openxmlformats.org/drawingml/2006/chartDrawing">
    <cdr:from>
      <cdr:x>0.7962</cdr:x>
      <cdr:y>0.57576</cdr:y>
    </cdr:from>
    <cdr:to>
      <cdr:x>0.97856</cdr:x>
      <cdr:y>0.62625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370425" y="2895612"/>
          <a:ext cx="1459054" cy="2539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50" dirty="0" smtClean="0"/>
            <a:t>14 new items @ TAC</a:t>
          </a:r>
          <a:endParaRPr lang="en-US" sz="1050" dirty="0"/>
        </a:p>
      </cdr:txBody>
    </cdr:sp>
  </cdr:relSizeAnchor>
  <cdr:relSizeAnchor xmlns:cdr="http://schemas.openxmlformats.org/drawingml/2006/chartDrawing">
    <cdr:from>
      <cdr:x>0.52963</cdr:x>
      <cdr:y>0.60606</cdr:y>
    </cdr:from>
    <cdr:to>
      <cdr:x>0.70257</cdr:x>
      <cdr:y>0.65655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237567" y="3048000"/>
          <a:ext cx="1383712" cy="2539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50" dirty="0"/>
            <a:t>7</a:t>
          </a:r>
          <a:r>
            <a:rPr lang="en-US" sz="1050" dirty="0" smtClean="0"/>
            <a:t> new items @ TAC</a:t>
          </a:r>
          <a:endParaRPr lang="en-US" sz="105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375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02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/bestf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286000"/>
            <a:ext cx="4953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 Rounded MT Bold" panose="020F0704030504030204" pitchFamily="34" charset="0"/>
              </a:rPr>
              <a:t>Battery Energy Storage Task Force (BESTF) Update to TAC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Kenneth Ragsdale	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April 1,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14400"/>
            <a:ext cx="8534400" cy="5052221"/>
          </a:xfrm>
        </p:spPr>
        <p:txBody>
          <a:bodyPr/>
          <a:lstStyle/>
          <a:p>
            <a:r>
              <a:rPr lang="en-US" sz="2400" dirty="0" smtClean="0"/>
              <a:t>The next BESTF meeting is scheduled for April 10.</a:t>
            </a:r>
          </a:p>
          <a:p>
            <a:endParaRPr lang="en-US" sz="2400" dirty="0" smtClean="0"/>
          </a:p>
          <a:p>
            <a:r>
              <a:rPr lang="en-US" sz="2400" dirty="0" smtClean="0"/>
              <a:t>Continue to work the items on the Discussion Points and Issue Tracking Spreadsheet</a:t>
            </a:r>
          </a:p>
          <a:p>
            <a:pPr lvl="1"/>
            <a:r>
              <a:rPr lang="en-US" dirty="0"/>
              <a:t>Posted on BESTF page: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www.ercot.com/committee/bestf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As additional items receive consensus by BESTF, they will be brought to TAC for voting.</a:t>
            </a:r>
          </a:p>
          <a:p>
            <a:endParaRPr lang="en-US" dirty="0"/>
          </a:p>
          <a:p>
            <a:r>
              <a:rPr lang="en-US" sz="2800" dirty="0"/>
              <a:t>Work through NPRRs submitted to PRS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17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Questions?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9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APPENDIX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Review Schedule</a:t>
            </a:r>
          </a:p>
          <a:p>
            <a:pPr marL="0" indent="0" algn="ctr">
              <a:buNone/>
            </a:pPr>
            <a:r>
              <a:rPr lang="en-US" sz="2800" dirty="0" smtClean="0"/>
              <a:t>Review </a:t>
            </a:r>
            <a:r>
              <a:rPr lang="en-US" sz="2800" dirty="0"/>
              <a:t>processes for </a:t>
            </a:r>
            <a:r>
              <a:rPr lang="en-US" sz="2800" dirty="0" smtClean="0"/>
              <a:t>BESTF</a:t>
            </a:r>
            <a:r>
              <a:rPr lang="en-US" sz="2800" dirty="0"/>
              <a:t> </a:t>
            </a:r>
            <a:r>
              <a:rPr lang="en-US" sz="2800" dirty="0" smtClean="0"/>
              <a:t>and TAC</a:t>
            </a:r>
            <a:endParaRPr lang="en-US" sz="28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09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GR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 Generation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CLR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Controllable Load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ESR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Storage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Market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EMS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Network Model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RARF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Resource Asset Registration Form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RIOO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Resource Integration and On-Going Operations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“Combo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Model”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Current approach of representing a battery as a GR and a CLR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“Single Model”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Future approach of representing a battery as a single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“KTC Recommendation”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Key Topic/Concept Recommendation   (this is a “principle” to be used in writing the NPRRs)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Before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EMS Upgrade and RTC Implementation”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With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EMS Upgrade and RTC I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mplementation”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 </a:t>
            </a:r>
            <a:endParaRPr lang="en-US" sz="1800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"/>
            <a:ext cx="8553429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25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AEC7"/>
                </a:solidFill>
              </a:rPr>
              <a:t>Energy Storage Roadmap</a:t>
            </a:r>
            <a:endParaRPr lang="en-US" sz="2400" dirty="0">
              <a:solidFill>
                <a:srgbClr val="00AEC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07986" y="1409021"/>
            <a:ext cx="8476936" cy="4763179"/>
            <a:chOff x="207986" y="1409021"/>
            <a:chExt cx="8476936" cy="4763179"/>
          </a:xfrm>
        </p:grpSpPr>
        <p:cxnSp>
          <p:nvCxnSpPr>
            <p:cNvPr id="38" name="Elbow Connector 37"/>
            <p:cNvCxnSpPr>
              <a:stCxn id="49" idx="3"/>
              <a:endCxn id="45" idx="0"/>
            </p:cNvCxnSpPr>
            <p:nvPr/>
          </p:nvCxnSpPr>
          <p:spPr>
            <a:xfrm>
              <a:off x="2730341" y="2291125"/>
              <a:ext cx="3620969" cy="1394948"/>
            </a:xfrm>
            <a:prstGeom prst="bentConnector2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" name="Bent-Up Arrow 9"/>
            <p:cNvSpPr/>
            <p:nvPr/>
          </p:nvSpPr>
          <p:spPr>
            <a:xfrm rot="10800000" flipH="1">
              <a:off x="207986" y="2030377"/>
              <a:ext cx="6380228" cy="1665379"/>
            </a:xfrm>
            <a:prstGeom prst="bentUpArrow">
              <a:avLst>
                <a:gd name="adj1" fmla="val 20182"/>
                <a:gd name="adj2" fmla="val 14483"/>
                <a:gd name="adj3" fmla="val 16310"/>
              </a:avLst>
            </a:prstGeom>
            <a:solidFill>
              <a:srgbClr val="00B050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" name="Straight Connector 19"/>
            <p:cNvCxnSpPr>
              <a:stCxn id="23" idx="2"/>
            </p:cNvCxnSpPr>
            <p:nvPr/>
          </p:nvCxnSpPr>
          <p:spPr>
            <a:xfrm>
              <a:off x="779280" y="1716798"/>
              <a:ext cx="299" cy="202413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24" idx="2"/>
            </p:cNvCxnSpPr>
            <p:nvPr/>
          </p:nvCxnSpPr>
          <p:spPr>
            <a:xfrm flipH="1">
              <a:off x="2185955" y="1731584"/>
              <a:ext cx="42408" cy="212528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25" idx="2"/>
            </p:cNvCxnSpPr>
            <p:nvPr/>
          </p:nvCxnSpPr>
          <p:spPr>
            <a:xfrm>
              <a:off x="5846164" y="1731584"/>
              <a:ext cx="18866" cy="215461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88174" y="1409021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2020</a:t>
              </a:r>
              <a:endParaRPr lang="en-US" sz="14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13272" y="1423807"/>
              <a:ext cx="1630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Jan 1, 2021</a:t>
              </a:r>
              <a:endParaRPr 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5058" y="1423807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2024</a:t>
              </a:r>
              <a:endParaRPr lang="en-US" sz="1400" b="1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55189" y="3707011"/>
              <a:ext cx="6097547" cy="31367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Combination model for ES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833906" y="4027418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381000" y="4018958"/>
              <a:ext cx="3861" cy="576757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13461" y="4018958"/>
              <a:ext cx="4564" cy="58521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557914" y="2487281"/>
              <a:ext cx="2127008" cy="52322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Single-Model  ES Improvement NPRRs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7344946" y="301050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7907552" y="301891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Elbow Connector 83"/>
            <p:cNvCxnSpPr/>
            <p:nvPr/>
          </p:nvCxnSpPr>
          <p:spPr>
            <a:xfrm flipV="1">
              <a:off x="1905000" y="4078870"/>
              <a:ext cx="956997" cy="786917"/>
            </a:xfrm>
            <a:prstGeom prst="bentConnector3">
              <a:avLst>
                <a:gd name="adj1" fmla="val 100049"/>
              </a:avLst>
            </a:prstGeom>
            <a:ln w="28575">
              <a:solidFill>
                <a:srgbClr val="00AEC7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07986" y="4604176"/>
              <a:ext cx="1726756" cy="52322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Combination model</a:t>
              </a:r>
            </a:p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NPRRs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839901" y="1937182"/>
              <a:ext cx="890440" cy="707886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2"/>
                  </a:solidFill>
                </a:rPr>
                <a:t>Single Model NPRR Approved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>
              <a:off x="6353225" y="3581400"/>
              <a:ext cx="2190426" cy="579332"/>
            </a:xfrm>
            <a:prstGeom prst="rightArrow">
              <a:avLst/>
            </a:prstGeom>
            <a:solidFill>
              <a:srgbClr val="26D07C">
                <a:alpha val="80000"/>
              </a:srgb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  Single-unit model for ES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45" name="5-Point Star 44"/>
            <p:cNvSpPr/>
            <p:nvPr/>
          </p:nvSpPr>
          <p:spPr>
            <a:xfrm>
              <a:off x="6165442" y="3686073"/>
              <a:ext cx="371735" cy="396756"/>
            </a:xfrm>
            <a:prstGeom prst="star5">
              <a:avLst/>
            </a:prstGeom>
            <a:solidFill>
              <a:srgbClr val="FFD100"/>
            </a:solidFill>
            <a:ln>
              <a:solidFill>
                <a:srgbClr val="003865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96047" y="4646210"/>
              <a:ext cx="10374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Implementation</a:t>
              </a:r>
              <a:endParaRPr lang="en-US" sz="900" b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88732" y="2082282"/>
              <a:ext cx="132600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Implementation Goal</a:t>
              </a:r>
              <a:endParaRPr lang="en-US" sz="9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619632" y="4015596"/>
              <a:ext cx="14477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890C58"/>
                  </a:solidFill>
                </a:rPr>
                <a:t>RTC and EMS 3.3 Go-Live</a:t>
              </a:r>
              <a:endParaRPr lang="en-US" sz="1400" dirty="0">
                <a:solidFill>
                  <a:srgbClr val="890C58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38200" y="1941435"/>
              <a:ext cx="575071" cy="646331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solidFill>
                    <a:schemeClr val="tx2"/>
                  </a:solidFill>
                </a:defRPr>
              </a:lvl1pPr>
            </a:lstStyle>
            <a:p>
              <a:r>
                <a:rPr lang="en-US" sz="900" dirty="0"/>
                <a:t>File Single Model NPRR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2081875" y="4018039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 flipV="1">
              <a:off x="3357229" y="4030044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ounded Rectangle 32"/>
            <p:cNvSpPr/>
            <p:nvPr/>
          </p:nvSpPr>
          <p:spPr>
            <a:xfrm>
              <a:off x="1187611" y="2783698"/>
              <a:ext cx="876854" cy="73720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000" b="1" dirty="0" smtClean="0">
                  <a:solidFill>
                    <a:schemeClr val="tx1"/>
                  </a:solidFill>
                </a:rPr>
                <a:t>MMS Change Freeze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1104916" y="2606927"/>
              <a:ext cx="2424" cy="1041707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2123384" y="2650203"/>
              <a:ext cx="3641" cy="963556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/>
            <p:cNvSpPr/>
            <p:nvPr/>
          </p:nvSpPr>
          <p:spPr>
            <a:xfrm>
              <a:off x="4736620" y="2819654"/>
              <a:ext cx="1370169" cy="76162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50000"/>
                </a:lnSpc>
              </a:pPr>
              <a:r>
                <a:rPr lang="en-US" sz="1100" b="1" dirty="0" smtClean="0">
                  <a:solidFill>
                    <a:schemeClr val="tx1"/>
                  </a:solidFill>
                </a:rPr>
                <a:t>EMS/MMS Change Freeze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ular Callout 4"/>
            <p:cNvSpPr/>
            <p:nvPr/>
          </p:nvSpPr>
          <p:spPr>
            <a:xfrm>
              <a:off x="3276601" y="5181600"/>
              <a:ext cx="2569564" cy="990600"/>
            </a:xfrm>
            <a:prstGeom prst="wedgeRectCallout">
              <a:avLst>
                <a:gd name="adj1" fmla="val -112958"/>
                <a:gd name="adj2" fmla="val -6903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57229" y="5181600"/>
              <a:ext cx="258637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These include NPRRs 963 and 967, as well as several ERCOT-sponsored NPRRs under development 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50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Milestones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r>
              <a:rPr lang="en-US" sz="2000" dirty="0" smtClean="0"/>
              <a:t>File key NPRRs </a:t>
            </a:r>
            <a:r>
              <a:rPr lang="en-US" sz="2000" dirty="0"/>
              <a:t>needed to </a:t>
            </a:r>
            <a:r>
              <a:rPr lang="en-US" sz="2000" dirty="0" smtClean="0"/>
              <a:t>sustain/improve </a:t>
            </a:r>
            <a:r>
              <a:rPr lang="en-US" sz="2000" dirty="0"/>
              <a:t>the </a:t>
            </a:r>
            <a:r>
              <a:rPr lang="en-US" sz="2000" dirty="0" smtClean="0"/>
              <a:t>current “combo model”: </a:t>
            </a:r>
            <a:r>
              <a:rPr lang="en-US" sz="2000" b="1" dirty="0" smtClean="0">
                <a:solidFill>
                  <a:srgbClr val="FF0000"/>
                </a:solidFill>
              </a:rPr>
              <a:t>(before the </a:t>
            </a:r>
            <a:r>
              <a:rPr lang="en-US" sz="2000" b="1" dirty="0">
                <a:solidFill>
                  <a:srgbClr val="FF0000"/>
                </a:solidFill>
              </a:rPr>
              <a:t>end of Q1 </a:t>
            </a:r>
            <a:r>
              <a:rPr lang="en-US" sz="2000" b="1" dirty="0" smtClean="0">
                <a:solidFill>
                  <a:srgbClr val="FF0000"/>
                </a:solidFill>
              </a:rPr>
              <a:t>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/>
              <a:t> </a:t>
            </a:r>
            <a:endParaRPr lang="en-US" sz="2000" dirty="0" smtClean="0"/>
          </a:p>
          <a:p>
            <a:r>
              <a:rPr lang="en-US" sz="2000" dirty="0" smtClean="0"/>
              <a:t>File NPRRs related to Single Model (and RTC):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of Q1 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Single Model (and RTC) NPRRs BOD approved:  </a:t>
            </a:r>
            <a:r>
              <a:rPr lang="en-US" sz="2000" b="1" dirty="0" smtClean="0">
                <a:solidFill>
                  <a:srgbClr val="FF0000"/>
                </a:solidFill>
              </a:rPr>
              <a:t>(before January 1, 2021)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r>
              <a:rPr lang="en-US" sz="2000" dirty="0" smtClean="0"/>
              <a:t>Start discussion on the integration of </a:t>
            </a:r>
            <a:r>
              <a:rPr lang="en-US" sz="2000" dirty="0"/>
              <a:t>hybrid (battery and </a:t>
            </a:r>
            <a:r>
              <a:rPr lang="en-US" sz="2000" dirty="0" smtClean="0"/>
              <a:t>thermal), </a:t>
            </a:r>
            <a:r>
              <a:rPr lang="en-US" sz="2000" dirty="0"/>
              <a:t>and DC-coupled (battery and solar behind the inverter) </a:t>
            </a:r>
            <a:r>
              <a:rPr lang="en-US" sz="2000" dirty="0" smtClean="0"/>
              <a:t>resources:  </a:t>
            </a:r>
            <a:r>
              <a:rPr lang="en-US" sz="2000" b="1" dirty="0" smtClean="0">
                <a:solidFill>
                  <a:srgbClr val="FF0000"/>
                </a:solidFill>
              </a:rPr>
              <a:t>(early January 2020)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 Identify </a:t>
            </a:r>
            <a:r>
              <a:rPr lang="en-US" sz="2000" dirty="0"/>
              <a:t>solutions (NPRRs, system changes etc.) </a:t>
            </a:r>
            <a:r>
              <a:rPr lang="en-US" sz="2000" dirty="0" smtClean="0"/>
              <a:t>for hybrids: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</a:t>
            </a:r>
            <a:r>
              <a:rPr lang="en-US" sz="2000" b="1" dirty="0">
                <a:solidFill>
                  <a:srgbClr val="FF0000"/>
                </a:solidFill>
              </a:rPr>
              <a:t>of Q2 </a:t>
            </a:r>
            <a:r>
              <a:rPr lang="en-US" sz="2000" b="1" dirty="0" smtClean="0">
                <a:solidFill>
                  <a:srgbClr val="FF0000"/>
                </a:solidFill>
              </a:rPr>
              <a:t>2020)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1346010" y="408313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38600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553200" y="4061239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596117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62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53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14600" y="317671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38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5532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BESTF Review Process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847288"/>
            <a:ext cx="1828800" cy="1226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i="1" dirty="0" smtClean="0"/>
              <a:t>Internal ERCOT draft policy recommendations and recommendation concepts (elements)</a:t>
            </a:r>
            <a:endParaRPr lang="en-US" sz="1300" i="1" dirty="0"/>
          </a:p>
        </p:txBody>
      </p:sp>
      <p:sp>
        <p:nvSpPr>
          <p:cNvPr id="8" name="Rectangle 7"/>
          <p:cNvSpPr/>
          <p:nvPr/>
        </p:nvSpPr>
        <p:spPr>
          <a:xfrm>
            <a:off x="381000" y="2080038"/>
            <a:ext cx="1828800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presents recommendations for meeting in presentation format.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217577" y="2080039"/>
            <a:ext cx="1625219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takes feedback and posts in 2 days as initial document for MP edits.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352800" y="4366039"/>
            <a:ext cx="2819400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MPs submit feedback as edits to document and any </a:t>
            </a:r>
          </a:p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-   Concerns  </a:t>
            </a:r>
            <a:endParaRPr lang="en-US" sz="1600" dirty="0">
              <a:solidFill>
                <a:schemeClr val="bg2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n-US" sz="1600" dirty="0" smtClean="0">
                <a:solidFill>
                  <a:schemeClr val="bg2"/>
                </a:solidFill>
              </a:rPr>
              <a:t>Alternatives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7" y="4390588"/>
            <a:ext cx="2044043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MPs share initial feedback, </a:t>
            </a:r>
            <a:r>
              <a:rPr lang="en-US" sz="1600" dirty="0" smtClean="0"/>
              <a:t>concerns, or requests </a:t>
            </a:r>
            <a:r>
              <a:rPr lang="en-US" sz="1600" dirty="0"/>
              <a:t>for additional </a:t>
            </a:r>
            <a:r>
              <a:rPr lang="en-US" sz="1600" dirty="0" smtClean="0"/>
              <a:t>information.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349622" y="4366039"/>
            <a:ext cx="2515168" cy="135804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MPs must document concerns and alternative approaches prior to meeting, and be prepared to discuss.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49621" y="2080038"/>
            <a:ext cx="2489580" cy="1447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provides responses to finalize supporting policy recommendations.</a:t>
            </a:r>
            <a:endParaRPr lang="en-US" sz="1600" dirty="0"/>
          </a:p>
        </p:txBody>
      </p:sp>
      <p:sp>
        <p:nvSpPr>
          <p:cNvPr id="14" name="Right Arrow 13"/>
          <p:cNvSpPr/>
          <p:nvPr/>
        </p:nvSpPr>
        <p:spPr>
          <a:xfrm>
            <a:off x="304800" y="3604039"/>
            <a:ext cx="8686800" cy="6096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Meeting #1                                 Meeting #2                             Meeting #3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57917" y="5767481"/>
            <a:ext cx="2309883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Take consensus and non-consensus items to TAC for vote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13012" y="1828801"/>
            <a:ext cx="2235388" cy="1699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ERCOT posts MP feedback and responds to MP redlines, concerns, or alternatives. </a:t>
            </a:r>
            <a:r>
              <a:rPr lang="en-US" sz="1400" u="sng" dirty="0" smtClean="0">
                <a:solidFill>
                  <a:srgbClr val="FF0000"/>
                </a:solidFill>
              </a:rPr>
              <a:t>Issues that have broad consensus may go to TAC for approval following second discussion. </a:t>
            </a:r>
            <a:endParaRPr lang="en-US" sz="1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3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Outline of BESTF Update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" y="762000"/>
            <a:ext cx="8534400" cy="5334000"/>
          </a:xfrm>
        </p:spPr>
        <p:txBody>
          <a:bodyPr/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TAC Voting Items</a:t>
            </a:r>
          </a:p>
          <a:p>
            <a:pPr lvl="1"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Seeking TAC approval of 4 Key Topic/Concept (KTC) Documents (all had consensus at BESTF meeting on 3/13/20)</a:t>
            </a:r>
            <a:endParaRPr lang="en-US" sz="20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>
                <a:solidFill>
                  <a:schemeClr val="accent2"/>
                </a:solidFill>
              </a:rPr>
              <a:t>Next Steps</a:t>
            </a:r>
          </a:p>
          <a:p>
            <a:pPr lvl="1"/>
            <a:r>
              <a:rPr lang="en-US" sz="1600" dirty="0"/>
              <a:t>Continue to work the items on the Discussion Points and Issue Tracking Spreadsheet</a:t>
            </a:r>
          </a:p>
          <a:p>
            <a:pPr lvl="1"/>
            <a:r>
              <a:rPr lang="en-US" sz="1600" dirty="0" smtClean="0"/>
              <a:t>As </a:t>
            </a:r>
            <a:r>
              <a:rPr lang="en-US" sz="1600" dirty="0"/>
              <a:t>additional items receive consensus by BESTF, they will be brought to TAC for voting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Work through NPRRs submitted to PRS</a:t>
            </a:r>
            <a:endParaRPr lang="en-US" sz="16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Dash Boards</a:t>
            </a:r>
            <a:endParaRPr lang="en-US" sz="18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1400" dirty="0" smtClean="0"/>
              <a:t>Appendix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Acronyms and Key Phrases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Key </a:t>
            </a:r>
            <a:r>
              <a:rPr lang="en-US" sz="1600" dirty="0"/>
              <a:t>Topics and Concepts and Schedule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Reminder of review process for BESTF and TAC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</a:t>
            </a:r>
            <a:r>
              <a:rPr lang="en-US" sz="2400" dirty="0" smtClean="0"/>
              <a:t>Voting Items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410200"/>
          </a:xfrm>
        </p:spPr>
        <p:txBody>
          <a:bodyPr/>
          <a:lstStyle/>
          <a:p>
            <a:r>
              <a:rPr lang="en-US" sz="2000" dirty="0" smtClean="0"/>
              <a:t>Seeking TAC approval </a:t>
            </a:r>
            <a:r>
              <a:rPr lang="en-US" sz="2000" dirty="0"/>
              <a:t>of </a:t>
            </a:r>
            <a:r>
              <a:rPr lang="en-US" sz="2000" dirty="0" smtClean="0"/>
              <a:t>4 </a:t>
            </a:r>
            <a:r>
              <a:rPr lang="en-US" sz="2000" dirty="0"/>
              <a:t>Key Topic/Concept (KTC) </a:t>
            </a:r>
            <a:r>
              <a:rPr lang="en-US" sz="2000" dirty="0" smtClean="0"/>
              <a:t>Documents</a:t>
            </a:r>
          </a:p>
          <a:p>
            <a:pPr lvl="1"/>
            <a:r>
              <a:rPr lang="en-US" sz="1800" dirty="0" smtClean="0">
                <a:solidFill>
                  <a:schemeClr val="accent2"/>
                </a:solidFill>
              </a:rPr>
              <a:t>(all had consensus at BESTF meeting on March 13, 2020)</a:t>
            </a:r>
            <a:endParaRPr lang="en-US" sz="2200" dirty="0" smtClean="0">
              <a:solidFill>
                <a:schemeClr val="accent2"/>
              </a:solidFill>
            </a:endParaRPr>
          </a:p>
          <a:p>
            <a:endParaRPr lang="en-US" sz="12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KTC-11 DC Coupled Resources</a:t>
            </a:r>
          </a:p>
          <a:p>
            <a:pPr marL="800100" lvl="1" indent="-342900">
              <a:buFont typeface="+mj-lt"/>
              <a:buAutoNum type="arabicParenR"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KTC- 12 Co-Located </a:t>
            </a:r>
            <a:r>
              <a:rPr lang="en-US" sz="1800" dirty="0"/>
              <a:t>AC-Connected Energy Storage </a:t>
            </a:r>
            <a:r>
              <a:rPr lang="en-US" sz="1800" dirty="0" smtClean="0"/>
              <a:t>Resources</a:t>
            </a:r>
          </a:p>
          <a:p>
            <a:pPr marL="800100" lvl="1" indent="-342900">
              <a:buFont typeface="+mj-lt"/>
              <a:buAutoNum type="arabicParenR"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KTC-13 </a:t>
            </a:r>
            <a:r>
              <a:rPr lang="en-US" sz="1800" dirty="0"/>
              <a:t>Self-Limiting Issues Related to Interconnection Requests for Energy Storage Resources</a:t>
            </a:r>
            <a:endParaRPr lang="en-US" sz="1800" dirty="0" smtClean="0"/>
          </a:p>
          <a:p>
            <a:pPr marL="800100" lvl="1" indent="-342900">
              <a:buFont typeface="+mj-lt"/>
              <a:buAutoNum type="arabicParenR"/>
            </a:pPr>
            <a:endParaRPr lang="en-US" sz="18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KTC-15 Additional Items (15.1: Proxy Process for ESR Energy Bids/Offers and Ancillary Service Offers)</a:t>
            </a:r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64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</a:t>
            </a:r>
            <a:r>
              <a:rPr lang="en-US" sz="2400" dirty="0" smtClean="0"/>
              <a:t>Voting Items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929" y="776514"/>
            <a:ext cx="8458200" cy="5410200"/>
          </a:xfrm>
        </p:spPr>
        <p:txBody>
          <a:bodyPr/>
          <a:lstStyle/>
          <a:p>
            <a:pPr marL="800100" lvl="1" indent="-342900">
              <a:buFont typeface="+mj-lt"/>
              <a:buAutoNum type="arabicParenR"/>
            </a:pPr>
            <a:r>
              <a:rPr lang="en-US" sz="1800" dirty="0" smtClean="0"/>
              <a:t>KTC-11 DC Coupled Resources</a:t>
            </a:r>
            <a:endParaRPr lang="en-US" sz="1800" dirty="0"/>
          </a:p>
          <a:p>
            <a:pPr marL="457200" lvl="1" indent="0">
              <a:buNone/>
            </a:pPr>
            <a:endParaRPr lang="en-US" sz="900" dirty="0"/>
          </a:p>
          <a:p>
            <a:pPr marL="1371600">
              <a:buFont typeface="+mj-lt"/>
              <a:buAutoNum type="alphaUcPeriod"/>
            </a:pPr>
            <a:r>
              <a:rPr lang="en-US" sz="1400" dirty="0"/>
              <a:t>This KTC establishes how DC-Coupled Resources register and participate in the Combo Model era and the Single Model </a:t>
            </a:r>
            <a:r>
              <a:rPr lang="en-US" sz="1400" dirty="0" smtClean="0"/>
              <a:t>era.  </a:t>
            </a:r>
            <a:r>
              <a:rPr lang="en-US" sz="1400" dirty="0"/>
              <a:t>Specifically, the KTC addresses the following concepts for DC-Coupled Resources: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Resource Definition and Registration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Resource participation model (EMS and MMS)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Forecasting </a:t>
            </a:r>
            <a:r>
              <a:rPr lang="en-US" sz="1200" dirty="0" err="1"/>
              <a:t>PhotoVoltaic</a:t>
            </a:r>
            <a:r>
              <a:rPr lang="en-US" sz="1200" dirty="0"/>
              <a:t>/Wind production from a DC Coupled Resource and Current Operating Plan (COP)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Resource Performance Measurement (Base-Point Deviation and ESREDP)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Resource Mitigation treatment in SCED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WSL Treatment &amp; Renewable Energy Credits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Data Requirements from QSEs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Resource treatment in Operations and Planning Studies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Resource treatment Resource Adequacy Reporting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Proxy Offer Curve and Bid to Buy for DC Coupled Resources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DC Coupled Resource RUC Capacity Short Calculations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DC Coupled Resource Physical Responsive Reserve (PRC) and Real-Time On-Line Capacity (RTOLCAP) Calculation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Charging an ESS portion of DC Coupled Resource under ERCOT Emergency Conditions</a:t>
            </a:r>
          </a:p>
          <a:p>
            <a:pPr marL="1771650" lvl="1">
              <a:buFont typeface="+mj-lt"/>
              <a:buAutoNum type="arabicPeriod"/>
            </a:pPr>
            <a:r>
              <a:rPr lang="en-US" sz="1200" dirty="0"/>
              <a:t>DC-Coupled Resource Statuses</a:t>
            </a:r>
          </a:p>
          <a:p>
            <a:pPr marL="1371600">
              <a:buFont typeface="+mj-lt"/>
              <a:buAutoNum type="alphaUcPeriod" startAt="2"/>
            </a:pPr>
            <a:r>
              <a:rPr lang="en-US" sz="1400" dirty="0" smtClean="0"/>
              <a:t>No items in discussion at BESTF and no Future Decision Points.</a:t>
            </a:r>
          </a:p>
          <a:p>
            <a:pPr marL="1371600">
              <a:buFont typeface="+mj-lt"/>
              <a:buAutoNum type="alphaUcPeriod" startAt="2"/>
            </a:pPr>
            <a:endParaRPr lang="en-US" sz="1400" dirty="0" smtClean="0"/>
          </a:p>
          <a:p>
            <a:pPr marL="1371600">
              <a:buFont typeface="+mj-lt"/>
              <a:buAutoNum type="alphaUcPeriod" startAt="2"/>
            </a:pPr>
            <a:r>
              <a:rPr lang="en-US" sz="1400" dirty="0" smtClean="0"/>
              <a:t>No items previously approved at TAC.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3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</a:t>
            </a:r>
            <a:r>
              <a:rPr lang="en-US" sz="2400" dirty="0" smtClean="0"/>
              <a:t>Voting </a:t>
            </a:r>
            <a:r>
              <a:rPr lang="en-US" sz="2400" dirty="0"/>
              <a:t>Items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929" y="776514"/>
            <a:ext cx="8458200" cy="5410200"/>
          </a:xfrm>
        </p:spPr>
        <p:txBody>
          <a:bodyPr/>
          <a:lstStyle/>
          <a:p>
            <a:pPr marL="800100" lvl="1" indent="-342900">
              <a:buFont typeface="+mj-lt"/>
              <a:buAutoNum type="arabicParenR" startAt="2"/>
            </a:pPr>
            <a:r>
              <a:rPr lang="en-US" sz="1800" dirty="0" smtClean="0"/>
              <a:t>KTC-12 </a:t>
            </a:r>
            <a:r>
              <a:rPr lang="en-US" sz="1800" dirty="0"/>
              <a:t>Co-Located AC-Connected Energy Storage Resources</a:t>
            </a:r>
            <a:endParaRPr lang="en-US" sz="900" dirty="0"/>
          </a:p>
          <a:p>
            <a:pPr marL="1371600">
              <a:buFont typeface="+mj-lt"/>
              <a:buAutoNum type="alphaUcPeriod"/>
            </a:pPr>
            <a:r>
              <a:rPr lang="en-US" sz="1400" dirty="0"/>
              <a:t>This KTC recommends that the existing market rules and practices are sufficient for Co-Located AC-Connected Energy Storage Resources for the following topics</a:t>
            </a:r>
            <a:r>
              <a:rPr lang="en-US" sz="1400" dirty="0" smtClean="0"/>
              <a:t>:</a:t>
            </a:r>
          </a:p>
          <a:p>
            <a:pPr marL="1833563" lvl="4" indent="-342900">
              <a:buFont typeface="+mj-lt"/>
              <a:buAutoNum type="arabicPeriod"/>
            </a:pPr>
            <a:r>
              <a:rPr lang="en-US" sz="1400" dirty="0"/>
              <a:t>Registration </a:t>
            </a:r>
          </a:p>
          <a:p>
            <a:pPr marL="1833563" lvl="4" indent="-342900">
              <a:buFont typeface="+mj-lt"/>
              <a:buAutoNum type="arabicPeriod"/>
            </a:pPr>
            <a:r>
              <a:rPr lang="en-US" sz="1400" dirty="0"/>
              <a:t>Participation Model (EMS and MMS)</a:t>
            </a:r>
          </a:p>
          <a:p>
            <a:pPr marL="1833563" lvl="4" indent="-342900">
              <a:buFont typeface="+mj-lt"/>
              <a:buAutoNum type="arabicPeriod"/>
            </a:pPr>
            <a:r>
              <a:rPr lang="en-US" sz="1400" dirty="0"/>
              <a:t>Forecasting </a:t>
            </a:r>
          </a:p>
          <a:p>
            <a:pPr marL="1833563" lvl="4" indent="-342900">
              <a:buFont typeface="+mj-lt"/>
              <a:buAutoNum type="arabicPeriod"/>
            </a:pPr>
            <a:r>
              <a:rPr lang="en-US" sz="1400" dirty="0"/>
              <a:t>Performance</a:t>
            </a:r>
          </a:p>
          <a:p>
            <a:pPr marL="1833563" lvl="4" indent="-342900">
              <a:buFont typeface="+mj-lt"/>
              <a:buAutoNum type="arabicPeriod"/>
            </a:pPr>
            <a:r>
              <a:rPr lang="en-US" sz="1400" dirty="0"/>
              <a:t>Mitigation treatment in SCED</a:t>
            </a:r>
          </a:p>
          <a:p>
            <a:pPr marL="1833563" lvl="4" indent="-342900">
              <a:buFont typeface="+mj-lt"/>
              <a:buAutoNum type="arabicPeriod"/>
            </a:pPr>
            <a:r>
              <a:rPr lang="en-US" sz="1400" dirty="0"/>
              <a:t>WSL Treatment</a:t>
            </a:r>
          </a:p>
          <a:p>
            <a:pPr marL="1833563" lvl="4" indent="-342900">
              <a:buFont typeface="+mj-lt"/>
              <a:buAutoNum type="arabicPeriod"/>
            </a:pPr>
            <a:r>
              <a:rPr lang="en-US" sz="1400" dirty="0"/>
              <a:t>Data Requirements from QSEs</a:t>
            </a:r>
          </a:p>
          <a:p>
            <a:pPr marL="1028700" indent="0">
              <a:buNone/>
            </a:pPr>
            <a:r>
              <a:rPr lang="en-US" sz="1400" dirty="0" smtClean="0"/>
              <a:t>	Note that interconnection issues are addressed in KTC 13</a:t>
            </a:r>
          </a:p>
          <a:p>
            <a:pPr marL="1371600">
              <a:buFont typeface="+mj-lt"/>
              <a:buAutoNum type="alphaUcPeriod" startAt="2"/>
            </a:pPr>
            <a:endParaRPr lang="en-US" sz="1400" dirty="0" smtClean="0"/>
          </a:p>
          <a:p>
            <a:pPr marL="1371600">
              <a:buFont typeface="+mj-lt"/>
              <a:buAutoNum type="alphaUcPeriod" startAt="2"/>
            </a:pPr>
            <a:r>
              <a:rPr lang="en-US" sz="1400" dirty="0" smtClean="0"/>
              <a:t>No items in discussion at BESTF and no Future Decision Points.</a:t>
            </a:r>
          </a:p>
          <a:p>
            <a:pPr marL="1371600">
              <a:buFont typeface="+mj-lt"/>
              <a:buAutoNum type="alphaUcPeriod" startAt="2"/>
            </a:pPr>
            <a:endParaRPr lang="en-US" sz="1400" dirty="0" smtClean="0"/>
          </a:p>
          <a:p>
            <a:pPr marL="1371600">
              <a:buFont typeface="+mj-lt"/>
              <a:buAutoNum type="alphaUcPeriod" startAt="2"/>
            </a:pPr>
            <a:r>
              <a:rPr lang="en-US" sz="1400" dirty="0" smtClean="0"/>
              <a:t>No items previously approved at TAC.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77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</a:t>
            </a:r>
            <a:r>
              <a:rPr lang="en-US" sz="2400" dirty="0" smtClean="0"/>
              <a:t>Voting Items (continued)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09600"/>
            <a:ext cx="8991600" cy="5638800"/>
          </a:xfrm>
        </p:spPr>
        <p:txBody>
          <a:bodyPr/>
          <a:lstStyle/>
          <a:p>
            <a:pPr marL="800100" lvl="1" indent="-342900">
              <a:buFont typeface="+mj-lt"/>
              <a:buAutoNum type="arabicParenR" startAt="3"/>
            </a:pPr>
            <a:r>
              <a:rPr lang="en-US" sz="1800" dirty="0" smtClean="0"/>
              <a:t>KTC-13 </a:t>
            </a:r>
            <a:r>
              <a:rPr lang="en-US" sz="1800" dirty="0"/>
              <a:t>Self-Limiting Issues Related to Interconnection Requests for Energy Storage </a:t>
            </a:r>
            <a:r>
              <a:rPr lang="en-US" sz="1800" dirty="0" smtClean="0"/>
              <a:t>Resources</a:t>
            </a:r>
          </a:p>
          <a:p>
            <a:pPr marL="1262063">
              <a:buFont typeface="+mj-lt"/>
              <a:buAutoNum type="alphaUcPeriod"/>
            </a:pPr>
            <a:r>
              <a:rPr lang="en-US" sz="1400" dirty="0" smtClean="0"/>
              <a:t>Describes Self-Limiting </a:t>
            </a:r>
            <a:r>
              <a:rPr lang="en-US" sz="1400" dirty="0"/>
              <a:t>generation site </a:t>
            </a:r>
            <a:r>
              <a:rPr lang="en-US" sz="1400" dirty="0" smtClean="0"/>
              <a:t>as </a:t>
            </a:r>
            <a:r>
              <a:rPr lang="en-US" sz="1400" dirty="0"/>
              <a:t>a combination of one or more Generation Resources combined with energy storage system behind a single Point of Interconnection, where the sum of the capacity of the generation and the energy storage system is greater than either the maximum power export (</a:t>
            </a:r>
            <a:r>
              <a:rPr lang="en-US" sz="1400" dirty="0" err="1"/>
              <a:t>Pmax</a:t>
            </a:r>
            <a:r>
              <a:rPr lang="en-US" sz="1400" dirty="0"/>
              <a:t>) rating as established in the Interconnection Agreement, or the inverter rating. Similar consideration may also apply to maximum power withdrawal (</a:t>
            </a:r>
            <a:r>
              <a:rPr lang="en-US" sz="1400" dirty="0" err="1"/>
              <a:t>Pmin</a:t>
            </a:r>
            <a:r>
              <a:rPr lang="en-US" sz="1400" dirty="0" smtClean="0"/>
              <a:t>).  QSEs </a:t>
            </a:r>
            <a:r>
              <a:rPr lang="en-US" sz="1400" dirty="0"/>
              <a:t>should manage the performance of a Self-Limiting generation site to as not to exceed the established </a:t>
            </a:r>
            <a:r>
              <a:rPr lang="en-US" sz="1400" dirty="0" err="1"/>
              <a:t>Pmax</a:t>
            </a:r>
            <a:r>
              <a:rPr lang="en-US" sz="1400" dirty="0"/>
              <a:t> or withdraw from the grid more than the </a:t>
            </a:r>
            <a:r>
              <a:rPr lang="en-US" sz="1400" dirty="0" smtClean="0"/>
              <a:t>established </a:t>
            </a:r>
            <a:r>
              <a:rPr lang="en-US" sz="1400" dirty="0"/>
              <a:t>(</a:t>
            </a:r>
            <a:r>
              <a:rPr lang="en-US" sz="1400" dirty="0" err="1"/>
              <a:t>Pmin</a:t>
            </a:r>
            <a:r>
              <a:rPr lang="en-US" sz="1400" dirty="0" smtClean="0"/>
              <a:t>).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 smtClean="0"/>
              <a:t>Assumptions for Self-Limiting Generation Site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Compliance and Monitoring program for Self-Limiting generation </a:t>
            </a:r>
            <a:r>
              <a:rPr lang="en-US" sz="1200" dirty="0" smtClean="0"/>
              <a:t>site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Real-Time Telemetry and COP requirements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GINR </a:t>
            </a:r>
            <a:r>
              <a:rPr lang="en-US" sz="1200" dirty="0" err="1"/>
              <a:t>Pmax</a:t>
            </a:r>
            <a:r>
              <a:rPr lang="en-US" sz="1200" dirty="0"/>
              <a:t> study for a DC-Coupled Resource (Example)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Resource Adequacy Reporting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GINR Process:  Adding an ESS to an existing PVGR or  WGR site and sharing the existing inverter (DC-Coupled) - No Grid Charging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GINR Process- Adding an ESS to an existing PV/WGR site and sharing the existing inverter (DC-Coupled)(Column B) – With Grid Charging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GINR Process- Adding an ESS to existing thermal generation site (AC Coupled</a:t>
            </a:r>
            <a:r>
              <a:rPr lang="en-US" sz="1200" dirty="0" smtClean="0"/>
              <a:t>)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GINR Process- Adding an ESS to existing PV/WGR site (AC Coupled</a:t>
            </a:r>
            <a:r>
              <a:rPr lang="en-US" sz="1200" dirty="0" smtClean="0"/>
              <a:t>)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GINR Process - New DC-Coupled </a:t>
            </a:r>
            <a:r>
              <a:rPr lang="en-US" sz="1200" dirty="0" smtClean="0"/>
              <a:t>Resource</a:t>
            </a:r>
          </a:p>
          <a:p>
            <a:pPr marL="1662113" lvl="1">
              <a:buFont typeface="+mj-lt"/>
              <a:buAutoNum type="arabicPeriod"/>
            </a:pPr>
            <a:r>
              <a:rPr lang="en-US" sz="1200" dirty="0"/>
              <a:t>GINR Process - New AC-Coupled Resource (Column H)</a:t>
            </a:r>
          </a:p>
          <a:p>
            <a:pPr marL="1662113" lvl="1">
              <a:buFont typeface="+mj-lt"/>
              <a:buAutoNum type="arabicPeriod"/>
            </a:pPr>
            <a:endParaRPr lang="en-US" sz="1200" dirty="0" smtClean="0"/>
          </a:p>
          <a:p>
            <a:pPr marL="1262063">
              <a:buFont typeface="+mj-lt"/>
              <a:buAutoNum type="alphaUcPeriod"/>
            </a:pPr>
            <a:r>
              <a:rPr lang="en-US" sz="1400" dirty="0" smtClean="0"/>
              <a:t>No items in discussion at BESTF and no Future Decision Points.</a:t>
            </a:r>
          </a:p>
          <a:p>
            <a:pPr marL="1262063">
              <a:buFont typeface="+mj-lt"/>
              <a:buAutoNum type="alphaUcPeriod"/>
            </a:pPr>
            <a:r>
              <a:rPr lang="en-US" sz="1400" dirty="0" smtClean="0"/>
              <a:t>No items previously approved at TAC.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9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</a:t>
            </a:r>
            <a:r>
              <a:rPr lang="en-US" sz="2400" dirty="0" smtClean="0"/>
              <a:t>Voting Items (continued)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929" y="776514"/>
            <a:ext cx="8458200" cy="5410200"/>
          </a:xfrm>
        </p:spPr>
        <p:txBody>
          <a:bodyPr/>
          <a:lstStyle/>
          <a:p>
            <a:pPr marL="800100" lvl="1" indent="-342900">
              <a:buFont typeface="+mj-lt"/>
              <a:buAutoNum type="arabicParenR" startAt="4"/>
            </a:pPr>
            <a:r>
              <a:rPr lang="en-US" sz="1800" dirty="0" smtClean="0"/>
              <a:t>KTC-15 Additional Items, 15.1: Proxy Process for ESR Energy Bids/Offers and Ancillary Service Offers</a:t>
            </a:r>
          </a:p>
          <a:p>
            <a:pPr marL="800100" lvl="1" indent="-342900">
              <a:buFont typeface="+mj-lt"/>
              <a:buAutoNum type="arabicParenR" startAt="4"/>
            </a:pPr>
            <a:endParaRPr lang="en-US" sz="1800" dirty="0"/>
          </a:p>
          <a:p>
            <a:pPr marL="1257300" lvl="2" indent="-342900">
              <a:buFont typeface="+mj-lt"/>
              <a:buAutoNum type="alphaUcPeriod"/>
            </a:pPr>
            <a:r>
              <a:rPr lang="en-US" sz="1400" dirty="0"/>
              <a:t>D</a:t>
            </a:r>
            <a:r>
              <a:rPr lang="en-US" sz="1400" dirty="0" smtClean="0"/>
              <a:t>escribes </a:t>
            </a:r>
            <a:r>
              <a:rPr lang="en-US" sz="1400" dirty="0"/>
              <a:t>the proxy process for ESRs for the Combo Model era and the Single Model </a:t>
            </a:r>
            <a:r>
              <a:rPr lang="en-US" sz="1400" dirty="0" smtClean="0"/>
              <a:t>era.</a:t>
            </a:r>
          </a:p>
          <a:p>
            <a:pPr marL="1714500" lvl="3" indent="-342900">
              <a:buFont typeface="+mj-lt"/>
              <a:buAutoNum type="arabicPeriod"/>
            </a:pPr>
            <a:r>
              <a:rPr lang="en-US" sz="1300" dirty="0" smtClean="0"/>
              <a:t>For the Combo-model era:</a:t>
            </a:r>
          </a:p>
          <a:p>
            <a:pPr marL="2171700" lvl="4" indent="-342900">
              <a:buFont typeface="+mj-lt"/>
              <a:buAutoNum type="alphaLcPeriod"/>
            </a:pPr>
            <a:r>
              <a:rPr lang="en-US" sz="1300" dirty="0"/>
              <a:t>Proxy Energy Bid process for the Controllable Load Resource (CLR) side of an ESR</a:t>
            </a:r>
          </a:p>
          <a:p>
            <a:pPr marL="2171700" lvl="4" indent="-342900">
              <a:buFont typeface="+mj-lt"/>
              <a:buAutoNum type="alphaLcPeriod"/>
            </a:pPr>
            <a:r>
              <a:rPr lang="en-US" sz="1300" dirty="0"/>
              <a:t>Proxy Energy Offer process for the Generation Resource side of an </a:t>
            </a:r>
            <a:r>
              <a:rPr lang="en-US" sz="1300" dirty="0" smtClean="0"/>
              <a:t>ESR</a:t>
            </a:r>
          </a:p>
          <a:p>
            <a:pPr marL="1714500" lvl="3" indent="-342900">
              <a:buFont typeface="+mj-lt"/>
              <a:buAutoNum type="arabicPeriod"/>
            </a:pPr>
            <a:r>
              <a:rPr lang="en-US" sz="1300" dirty="0" smtClean="0"/>
              <a:t>For the Single-model era, the proxy Energy Bid/Offer Curve process for ESRs</a:t>
            </a:r>
          </a:p>
          <a:p>
            <a:pPr marL="1714500" lvl="3" indent="-342900">
              <a:buFont typeface="+mj-lt"/>
              <a:buAutoNum type="arabicPeriod"/>
            </a:pPr>
            <a:r>
              <a:rPr lang="en-US" sz="1300" dirty="0" smtClean="0"/>
              <a:t>For the Single-model era, the proxy Ancillary Service Offer process for ESRs</a:t>
            </a:r>
          </a:p>
          <a:p>
            <a:pPr marL="1200150" lvl="2" indent="-342900">
              <a:buFont typeface="+mj-lt"/>
              <a:buAutoNum type="alphaUcPeriod"/>
            </a:pPr>
            <a:endParaRPr lang="en-US" sz="1400" dirty="0" smtClean="0"/>
          </a:p>
          <a:p>
            <a:pPr marL="1200150" lvl="2" indent="-342900">
              <a:buFont typeface="+mj-lt"/>
              <a:buAutoNum type="alphaUcPeriod"/>
            </a:pPr>
            <a:r>
              <a:rPr lang="en-US" sz="1400" dirty="0" smtClean="0"/>
              <a:t>No </a:t>
            </a:r>
            <a:r>
              <a:rPr lang="en-US" sz="1400" dirty="0"/>
              <a:t>items in discussion at BESTF and no Future Decision </a:t>
            </a:r>
            <a:r>
              <a:rPr lang="en-US" sz="1400" dirty="0" smtClean="0"/>
              <a:t>Points known at this time.</a:t>
            </a:r>
            <a:endParaRPr lang="en-US" sz="1400" dirty="0"/>
          </a:p>
          <a:p>
            <a:pPr marL="1200150" lvl="2" indent="-342900">
              <a:buFont typeface="+mj-lt"/>
              <a:buAutoNum type="alphaUcPeriod"/>
            </a:pPr>
            <a:endParaRPr lang="en-US" sz="1400" dirty="0" smtClean="0"/>
          </a:p>
          <a:p>
            <a:pPr marL="1200150" lvl="2" indent="-342900">
              <a:buFont typeface="+mj-lt"/>
              <a:buAutoNum type="alphaUcPeriod"/>
            </a:pPr>
            <a:r>
              <a:rPr lang="en-US" sz="1400" dirty="0" smtClean="0"/>
              <a:t>No </a:t>
            </a:r>
            <a:r>
              <a:rPr lang="en-US" sz="1400" dirty="0"/>
              <a:t>items previously approved at TAC.</a:t>
            </a:r>
          </a:p>
          <a:p>
            <a:pPr marL="1200150" lvl="2" indent="-342900">
              <a:buFont typeface="+mj-lt"/>
              <a:buAutoNum type="alphaUcPeriod"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31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BESTF Dashboard </a:t>
            </a:r>
            <a:r>
              <a:rPr lang="en-US" sz="1400" dirty="0" smtClean="0"/>
              <a:t>(after 3-13-20 BESTF Meeting and before 4-1-20 TAC Meeting)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/>
          </p:nvPr>
        </p:nvGraphicFramePr>
        <p:xfrm>
          <a:off x="533400" y="914400"/>
          <a:ext cx="8001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52600" y="4572000"/>
            <a:ext cx="13163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 new item @ TAC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0383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BESTF Dashboard </a:t>
            </a:r>
            <a:r>
              <a:rPr lang="en-US" sz="1400" dirty="0"/>
              <a:t>(after 3-13-20 BESTF Meeting and before 4-1-20 TAC Meeting)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162832104"/>
              </p:ext>
            </p:extLst>
          </p:nvPr>
        </p:nvGraphicFramePr>
        <p:xfrm>
          <a:off x="381000" y="914400"/>
          <a:ext cx="8458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4498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AA658A-C103-45C1-832E-B28E7F58B3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6190</TotalTime>
  <Words>1238</Words>
  <Application>Microsoft Office PowerPoint</Application>
  <PresentationFormat>On-screen Show (4:3)</PresentationFormat>
  <Paragraphs>195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Rounded MT Bold</vt:lpstr>
      <vt:lpstr>Calibri</vt:lpstr>
      <vt:lpstr>1_Custom Design</vt:lpstr>
      <vt:lpstr>Office Theme</vt:lpstr>
      <vt:lpstr>PowerPoint Presentation</vt:lpstr>
      <vt:lpstr>Outline of BESTF Update </vt:lpstr>
      <vt:lpstr>TAC Voting Items</vt:lpstr>
      <vt:lpstr>TAC Voting Items</vt:lpstr>
      <vt:lpstr>TAC Voting Items (continued)</vt:lpstr>
      <vt:lpstr>TAC Voting Items (continued)</vt:lpstr>
      <vt:lpstr>TAC Voting Items (continued)</vt:lpstr>
      <vt:lpstr>BESTF Dashboard (after 3-13-20 BESTF Meeting and before 4-1-20 TAC Meeting)</vt:lpstr>
      <vt:lpstr>BESTF Dashboard (after 3-13-20 BESTF Meeting and before 4-1-20 TAC Meeting)</vt:lpstr>
      <vt:lpstr>Next Steps</vt:lpstr>
      <vt:lpstr>PowerPoint Presentation</vt:lpstr>
      <vt:lpstr>PowerPoint Presentation</vt:lpstr>
      <vt:lpstr>PowerPoint Presentation</vt:lpstr>
      <vt:lpstr>Energy Storage Roadmap</vt:lpstr>
      <vt:lpstr>Key Milestones </vt:lpstr>
      <vt:lpstr>BESTF Review Process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Ragsdale, Kenneth</cp:lastModifiedBy>
  <cp:revision>340</cp:revision>
  <cp:lastPrinted>2019-10-21T19:26:36Z</cp:lastPrinted>
  <dcterms:created xsi:type="dcterms:W3CDTF">2016-01-21T15:20:31Z</dcterms:created>
  <dcterms:modified xsi:type="dcterms:W3CDTF">2020-03-24T21:00:09Z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