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82" r:id="rId8"/>
    <p:sldId id="283" r:id="rId9"/>
    <p:sldId id="333" r:id="rId10"/>
    <p:sldId id="331" r:id="rId11"/>
    <p:sldId id="334" r:id="rId12"/>
    <p:sldId id="332" r:id="rId13"/>
    <p:sldId id="33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74047" autoAdjust="0"/>
  </p:normalViewPr>
  <p:slideViewPr>
    <p:cSldViewPr showGuides="1">
      <p:cViewPr varScale="1">
        <p:scale>
          <a:sx n="54" d="100"/>
          <a:sy n="54" d="100"/>
        </p:scale>
        <p:origin x="1452"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4\RENA_Jan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4\RENA_Jan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4\RENA_Jan_202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Monthly RENA</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Monthly!$P$1</c:f>
              <c:strCache>
                <c:ptCount val="1"/>
                <c:pt idx="0">
                  <c:v>RENA</c:v>
                </c:pt>
              </c:strCache>
            </c:strRef>
          </c:tx>
          <c:spPr>
            <a:solidFill>
              <a:schemeClr val="accent1"/>
            </a:solidFill>
            <a:ln>
              <a:noFill/>
            </a:ln>
            <a:effectLst/>
          </c:spPr>
          <c:invertIfNegative val="0"/>
          <c:dPt>
            <c:idx val="24"/>
            <c:invertIfNegative val="0"/>
            <c:bubble3D val="0"/>
            <c:spPr>
              <a:solidFill>
                <a:srgbClr val="FFC000"/>
              </a:solidFill>
              <a:ln>
                <a:noFill/>
              </a:ln>
              <a:effectLst/>
            </c:spPr>
          </c:dPt>
          <c:cat>
            <c:strRef>
              <c:f>Monthly!$O$2:$O$26</c:f>
              <c:strCache>
                <c:ptCount val="25"/>
                <c:pt idx="0">
                  <c:v>2018_1</c:v>
                </c:pt>
                <c:pt idx="1">
                  <c:v>2018_2</c:v>
                </c:pt>
                <c:pt idx="2">
                  <c:v>2018_3</c:v>
                </c:pt>
                <c:pt idx="3">
                  <c:v>2018_4</c:v>
                </c:pt>
                <c:pt idx="4">
                  <c:v>2018_5</c:v>
                </c:pt>
                <c:pt idx="5">
                  <c:v>2018_6</c:v>
                </c:pt>
                <c:pt idx="6">
                  <c:v>2018_7</c:v>
                </c:pt>
                <c:pt idx="7">
                  <c:v>2018_8</c:v>
                </c:pt>
                <c:pt idx="8">
                  <c:v>2018_9</c:v>
                </c:pt>
                <c:pt idx="9">
                  <c:v>2018_10</c:v>
                </c:pt>
                <c:pt idx="10">
                  <c:v>2018_11</c:v>
                </c:pt>
                <c:pt idx="11">
                  <c:v>2018_12</c:v>
                </c:pt>
                <c:pt idx="12">
                  <c:v>2019_1</c:v>
                </c:pt>
                <c:pt idx="13">
                  <c:v>2019_2</c:v>
                </c:pt>
                <c:pt idx="14">
                  <c:v>2019_3</c:v>
                </c:pt>
                <c:pt idx="15">
                  <c:v>2019_4</c:v>
                </c:pt>
                <c:pt idx="16">
                  <c:v>2019_5</c:v>
                </c:pt>
                <c:pt idx="17">
                  <c:v>2019_6</c:v>
                </c:pt>
                <c:pt idx="18">
                  <c:v>2019_7</c:v>
                </c:pt>
                <c:pt idx="19">
                  <c:v>2019_8</c:v>
                </c:pt>
                <c:pt idx="20">
                  <c:v>2019_9</c:v>
                </c:pt>
                <c:pt idx="21">
                  <c:v>2019_10</c:v>
                </c:pt>
                <c:pt idx="22">
                  <c:v>2019_11</c:v>
                </c:pt>
                <c:pt idx="23">
                  <c:v>2019_12</c:v>
                </c:pt>
                <c:pt idx="24">
                  <c:v>2020_1</c:v>
                </c:pt>
              </c:strCache>
            </c:strRef>
          </c:cat>
          <c:val>
            <c:numRef>
              <c:f>Monthly!$P$2:$P$26</c:f>
              <c:numCache>
                <c:formatCode>"$"#,##0</c:formatCode>
                <c:ptCount val="25"/>
                <c:pt idx="0">
                  <c:v>17360518.080000002</c:v>
                </c:pt>
                <c:pt idx="1">
                  <c:v>691747.96999999974</c:v>
                </c:pt>
                <c:pt idx="2">
                  <c:v>16840252.359999999</c:v>
                </c:pt>
                <c:pt idx="3">
                  <c:v>1969051.3199999994</c:v>
                </c:pt>
                <c:pt idx="4">
                  <c:v>19255110.18</c:v>
                </c:pt>
                <c:pt idx="5">
                  <c:v>30282841.980000004</c:v>
                </c:pt>
                <c:pt idx="6">
                  <c:v>8971407.8199999984</c:v>
                </c:pt>
                <c:pt idx="7">
                  <c:v>12603966.110000003</c:v>
                </c:pt>
                <c:pt idx="8">
                  <c:v>6873637.7500000009</c:v>
                </c:pt>
                <c:pt idx="9">
                  <c:v>11345542.899999997</c:v>
                </c:pt>
                <c:pt idx="10">
                  <c:v>334035.31000000029</c:v>
                </c:pt>
                <c:pt idx="11">
                  <c:v>6944336.96</c:v>
                </c:pt>
                <c:pt idx="12">
                  <c:v>2058297.53</c:v>
                </c:pt>
                <c:pt idx="13">
                  <c:v>3727816.2199999997</c:v>
                </c:pt>
                <c:pt idx="14">
                  <c:v>13403094.869999999</c:v>
                </c:pt>
                <c:pt idx="15">
                  <c:v>8685081.620000001</c:v>
                </c:pt>
                <c:pt idx="16">
                  <c:v>5757657.9299999997</c:v>
                </c:pt>
                <c:pt idx="17">
                  <c:v>1258274.4200000002</c:v>
                </c:pt>
                <c:pt idx="18">
                  <c:v>889736.46000000008</c:v>
                </c:pt>
                <c:pt idx="19">
                  <c:v>2689011.9299999997</c:v>
                </c:pt>
                <c:pt idx="20">
                  <c:v>244.83000000052562</c:v>
                </c:pt>
                <c:pt idx="21">
                  <c:v>5664537.9299999978</c:v>
                </c:pt>
                <c:pt idx="22">
                  <c:v>-4954683.66</c:v>
                </c:pt>
                <c:pt idx="23">
                  <c:v>9852252.0100000016</c:v>
                </c:pt>
                <c:pt idx="24">
                  <c:v>6464832.5499999998</c:v>
                </c:pt>
              </c:numCache>
            </c:numRef>
          </c:val>
        </c:ser>
        <c:dLbls>
          <c:showLegendKey val="0"/>
          <c:showVal val="0"/>
          <c:showCatName val="0"/>
          <c:showSerName val="0"/>
          <c:showPercent val="0"/>
          <c:showBubbleSize val="0"/>
        </c:dLbls>
        <c:gapWidth val="219"/>
        <c:overlap val="-27"/>
        <c:axId val="148236896"/>
        <c:axId val="148239248"/>
      </c:barChart>
      <c:catAx>
        <c:axId val="148236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39248"/>
        <c:crosses val="autoZero"/>
        <c:auto val="1"/>
        <c:lblAlgn val="ctr"/>
        <c:lblOffset val="100"/>
        <c:tickLblSkip val="6"/>
        <c:tickMarkSkip val="1"/>
        <c:noMultiLvlLbl val="0"/>
      </c:catAx>
      <c:valAx>
        <c:axId val="14823924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36896"/>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i="0" baseline="0">
                <a:effectLst/>
              </a:rPr>
              <a:t>Daily RENA vs RT Congestion Rent</a:t>
            </a:r>
            <a:endParaRPr lang="en-US" sz="1800" b="1">
              <a:effectLst/>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Summary!$B$1</c:f>
              <c:strCache>
                <c:ptCount val="1"/>
                <c:pt idx="0">
                  <c:v>SCED_Congestion_Rent</c:v>
                </c:pt>
              </c:strCache>
            </c:strRef>
          </c:tx>
          <c:spPr>
            <a:solidFill>
              <a:schemeClr val="accent1"/>
            </a:solidFill>
            <a:ln>
              <a:noFill/>
            </a:ln>
            <a:effectLst/>
          </c:spPr>
          <c:cat>
            <c:numRef>
              <c:f>Summary!$A$2:$A$32</c:f>
              <c:numCache>
                <c:formatCode>m/d/yyyy</c:formatCode>
                <c:ptCount val="31"/>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numCache>
            </c:numRef>
          </c:cat>
          <c:val>
            <c:numRef>
              <c:f>Summary!$B$2:$B$32</c:f>
              <c:numCache>
                <c:formatCode>#,##0.00</c:formatCode>
                <c:ptCount val="31"/>
                <c:pt idx="0">
                  <c:v>1757811.1907996</c:v>
                </c:pt>
                <c:pt idx="1">
                  <c:v>20166.074169699998</c:v>
                </c:pt>
                <c:pt idx="2">
                  <c:v>1227360.9320002</c:v>
                </c:pt>
                <c:pt idx="3">
                  <c:v>3609653.9661478722</c:v>
                </c:pt>
                <c:pt idx="4">
                  <c:v>1490043.2117518228</c:v>
                </c:pt>
                <c:pt idx="5">
                  <c:v>2938310.7036977536</c:v>
                </c:pt>
                <c:pt idx="6">
                  <c:v>1570866.2578948101</c:v>
                </c:pt>
                <c:pt idx="7">
                  <c:v>10075301.176239958</c:v>
                </c:pt>
                <c:pt idx="8">
                  <c:v>2688767.4954217393</c:v>
                </c:pt>
                <c:pt idx="9">
                  <c:v>5403607.54000453</c:v>
                </c:pt>
                <c:pt idx="10">
                  <c:v>3236177.3903041747</c:v>
                </c:pt>
                <c:pt idx="11">
                  <c:v>4535590.1389476974</c:v>
                </c:pt>
                <c:pt idx="12">
                  <c:v>3114302.0591578097</c:v>
                </c:pt>
                <c:pt idx="13">
                  <c:v>2480902.2213500403</c:v>
                </c:pt>
                <c:pt idx="14">
                  <c:v>2462256.9208612801</c:v>
                </c:pt>
                <c:pt idx="15">
                  <c:v>4446529.8157138992</c:v>
                </c:pt>
                <c:pt idx="16">
                  <c:v>3712570.71707161</c:v>
                </c:pt>
                <c:pt idx="17">
                  <c:v>1616386.11902587</c:v>
                </c:pt>
                <c:pt idx="18">
                  <c:v>524470.49208329991</c:v>
                </c:pt>
                <c:pt idx="19">
                  <c:v>214006.63130181999</c:v>
                </c:pt>
                <c:pt idx="20">
                  <c:v>2847295.6493030726</c:v>
                </c:pt>
                <c:pt idx="21">
                  <c:v>1561675.7656046401</c:v>
                </c:pt>
                <c:pt idx="22">
                  <c:v>797060.11119106994</c:v>
                </c:pt>
                <c:pt idx="23">
                  <c:v>266247.24066686997</c:v>
                </c:pt>
                <c:pt idx="24">
                  <c:v>2467023.581960767</c:v>
                </c:pt>
                <c:pt idx="25">
                  <c:v>3076489.7352944999</c:v>
                </c:pt>
                <c:pt idx="26">
                  <c:v>1819615.8519728195</c:v>
                </c:pt>
                <c:pt idx="27">
                  <c:v>8822459.5428962987</c:v>
                </c:pt>
                <c:pt idx="28">
                  <c:v>944871.80760294001</c:v>
                </c:pt>
                <c:pt idx="29">
                  <c:v>4911635.5376991993</c:v>
                </c:pt>
                <c:pt idx="30">
                  <c:v>4127571.0867414479</c:v>
                </c:pt>
              </c:numCache>
            </c:numRef>
          </c:val>
        </c:ser>
        <c:dLbls>
          <c:showLegendKey val="0"/>
          <c:showVal val="0"/>
          <c:showCatName val="0"/>
          <c:showSerName val="0"/>
          <c:showPercent val="0"/>
          <c:showBubbleSize val="0"/>
        </c:dLbls>
        <c:axId val="148241208"/>
        <c:axId val="148240816"/>
      </c:areaChart>
      <c:barChart>
        <c:barDir val="col"/>
        <c:grouping val="clustered"/>
        <c:varyColors val="0"/>
        <c:ser>
          <c:idx val="1"/>
          <c:order val="1"/>
          <c:tx>
            <c:strRef>
              <c:f>Summary!$C$1</c:f>
              <c:strCache>
                <c:ptCount val="1"/>
                <c:pt idx="0">
                  <c:v>RENA</c:v>
                </c:pt>
              </c:strCache>
            </c:strRef>
          </c:tx>
          <c:spPr>
            <a:solidFill>
              <a:schemeClr val="accent2"/>
            </a:solidFill>
            <a:ln>
              <a:noFill/>
            </a:ln>
            <a:effectLst/>
          </c:spPr>
          <c:invertIfNegative val="0"/>
          <c:cat>
            <c:numRef>
              <c:f>Summary!$A$2:$A$32</c:f>
              <c:numCache>
                <c:formatCode>m/d/yyyy</c:formatCode>
                <c:ptCount val="31"/>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numCache>
            </c:numRef>
          </c:cat>
          <c:val>
            <c:numRef>
              <c:f>Summary!$C$2:$C$32</c:f>
              <c:numCache>
                <c:formatCode>#,##0.00</c:formatCode>
                <c:ptCount val="31"/>
                <c:pt idx="0">
                  <c:v>149282.1</c:v>
                </c:pt>
                <c:pt idx="1">
                  <c:v>-1115.71</c:v>
                </c:pt>
                <c:pt idx="2">
                  <c:v>-11862.45</c:v>
                </c:pt>
                <c:pt idx="3">
                  <c:v>49074.55</c:v>
                </c:pt>
                <c:pt idx="4">
                  <c:v>72306.03</c:v>
                </c:pt>
                <c:pt idx="5">
                  <c:v>152620.51</c:v>
                </c:pt>
                <c:pt idx="6">
                  <c:v>135177.51999999999</c:v>
                </c:pt>
                <c:pt idx="7">
                  <c:v>135180.41</c:v>
                </c:pt>
                <c:pt idx="8">
                  <c:v>203479.78</c:v>
                </c:pt>
                <c:pt idx="9">
                  <c:v>422368.49</c:v>
                </c:pt>
                <c:pt idx="10">
                  <c:v>428212.28</c:v>
                </c:pt>
                <c:pt idx="11">
                  <c:v>1916055.01</c:v>
                </c:pt>
                <c:pt idx="12">
                  <c:v>96310.95</c:v>
                </c:pt>
                <c:pt idx="13">
                  <c:v>111231.8</c:v>
                </c:pt>
                <c:pt idx="14">
                  <c:v>169604.49</c:v>
                </c:pt>
                <c:pt idx="15">
                  <c:v>-81689.91</c:v>
                </c:pt>
                <c:pt idx="16">
                  <c:v>201147.46</c:v>
                </c:pt>
                <c:pt idx="17">
                  <c:v>120334.7</c:v>
                </c:pt>
                <c:pt idx="18">
                  <c:v>181133.7</c:v>
                </c:pt>
                <c:pt idx="19">
                  <c:v>34483.360000000001</c:v>
                </c:pt>
                <c:pt idx="20">
                  <c:v>-44793.65</c:v>
                </c:pt>
                <c:pt idx="21">
                  <c:v>-17234.95</c:v>
                </c:pt>
                <c:pt idx="22">
                  <c:v>26921.200000000001</c:v>
                </c:pt>
                <c:pt idx="23">
                  <c:v>9665.7199999999993</c:v>
                </c:pt>
                <c:pt idx="24">
                  <c:v>156267.84</c:v>
                </c:pt>
                <c:pt idx="25">
                  <c:v>233557.24</c:v>
                </c:pt>
                <c:pt idx="26">
                  <c:v>102436.91</c:v>
                </c:pt>
                <c:pt idx="27">
                  <c:v>1341724.68</c:v>
                </c:pt>
                <c:pt idx="28">
                  <c:v>88922.72</c:v>
                </c:pt>
                <c:pt idx="29">
                  <c:v>72611.570000000007</c:v>
                </c:pt>
                <c:pt idx="30">
                  <c:v>32381.86</c:v>
                </c:pt>
              </c:numCache>
            </c:numRef>
          </c:val>
        </c:ser>
        <c:dLbls>
          <c:showLegendKey val="0"/>
          <c:showVal val="0"/>
          <c:showCatName val="0"/>
          <c:showSerName val="0"/>
          <c:showPercent val="0"/>
          <c:showBubbleSize val="0"/>
        </c:dLbls>
        <c:gapWidth val="219"/>
        <c:overlap val="-27"/>
        <c:axId val="148240032"/>
        <c:axId val="148240424"/>
      </c:barChart>
      <c:dateAx>
        <c:axId val="148240032"/>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40424"/>
        <c:crosses val="autoZero"/>
        <c:auto val="1"/>
        <c:lblOffset val="100"/>
        <c:baseTimeUnit val="days"/>
        <c:majorUnit val="5"/>
        <c:majorTimeUnit val="days"/>
      </c:dateAx>
      <c:valAx>
        <c:axId val="148240424"/>
        <c:scaling>
          <c:orientation val="minMax"/>
          <c:max val="3000000"/>
          <c:min val="-50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40032"/>
        <c:crosses val="autoZero"/>
        <c:crossBetween val="between"/>
        <c:majorUnit val="1000000"/>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valAx>
        <c:axId val="148240816"/>
        <c:scaling>
          <c:orientation val="minMax"/>
          <c:max val="12000000"/>
          <c:min val="-2000000"/>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41208"/>
        <c:crosses val="max"/>
        <c:crossBetween val="between"/>
        <c:majorUnit val="4000000"/>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148241208"/>
        <c:scaling>
          <c:orientation val="minMax"/>
        </c:scaling>
        <c:delete val="1"/>
        <c:axPos val="b"/>
        <c:numFmt formatCode="m/d/yyyy" sourceLinked="1"/>
        <c:majorTickMark val="out"/>
        <c:minorTickMark val="none"/>
        <c:tickLblPos val="nextTo"/>
        <c:crossAx val="148240816"/>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Estimated</a:t>
            </a:r>
            <a:r>
              <a:rPr lang="en-US" sz="1800" b="1" baseline="0"/>
              <a:t> DAM oversold vs RENA</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Oversold!$B$1</c:f>
              <c:strCache>
                <c:ptCount val="1"/>
                <c:pt idx="0">
                  <c:v>Sum of Oversold</c:v>
                </c:pt>
              </c:strCache>
            </c:strRef>
          </c:tx>
          <c:spPr>
            <a:solidFill>
              <a:schemeClr val="accent1"/>
            </a:solidFill>
            <a:ln>
              <a:noFill/>
            </a:ln>
            <a:effectLst/>
          </c:spPr>
          <c:invertIfNegative val="0"/>
          <c:cat>
            <c:numRef>
              <c:f>Oversold!$A$2:$A$32</c:f>
              <c:numCache>
                <c:formatCode>m/d/yyyy</c:formatCode>
                <c:ptCount val="31"/>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numCache>
            </c:numRef>
          </c:cat>
          <c:val>
            <c:numRef>
              <c:f>Oversold!$B$2:$B$32</c:f>
              <c:numCache>
                <c:formatCode>"$"#,##0.00</c:formatCode>
                <c:ptCount val="31"/>
                <c:pt idx="0">
                  <c:v>200078.39454829</c:v>
                </c:pt>
                <c:pt idx="1">
                  <c:v>-2468.8786442619999</c:v>
                </c:pt>
                <c:pt idx="2">
                  <c:v>132385.72831394299</c:v>
                </c:pt>
                <c:pt idx="3">
                  <c:v>-181373.93615105227</c:v>
                </c:pt>
                <c:pt idx="4">
                  <c:v>104971.04547629501</c:v>
                </c:pt>
                <c:pt idx="5">
                  <c:v>96642.142154511006</c:v>
                </c:pt>
                <c:pt idx="6">
                  <c:v>176168.139178146</c:v>
                </c:pt>
                <c:pt idx="7">
                  <c:v>463044.95521908265</c:v>
                </c:pt>
                <c:pt idx="8">
                  <c:v>245952.27876950728</c:v>
                </c:pt>
                <c:pt idx="9">
                  <c:v>466853.02921907598</c:v>
                </c:pt>
                <c:pt idx="10">
                  <c:v>306612.6874172581</c:v>
                </c:pt>
                <c:pt idx="11">
                  <c:v>826880.13406543643</c:v>
                </c:pt>
                <c:pt idx="12">
                  <c:v>98263.766745496003</c:v>
                </c:pt>
                <c:pt idx="13">
                  <c:v>101364.348139465</c:v>
                </c:pt>
                <c:pt idx="14">
                  <c:v>63627.184277099994</c:v>
                </c:pt>
                <c:pt idx="15">
                  <c:v>-182167.42500871309</c:v>
                </c:pt>
                <c:pt idx="16">
                  <c:v>200174.553806927</c:v>
                </c:pt>
                <c:pt idx="17">
                  <c:v>97301.915853708007</c:v>
                </c:pt>
                <c:pt idx="18">
                  <c:v>204668.98102733001</c:v>
                </c:pt>
                <c:pt idx="19">
                  <c:v>40380.494756430999</c:v>
                </c:pt>
                <c:pt idx="20">
                  <c:v>-24569.960426646001</c:v>
                </c:pt>
                <c:pt idx="21">
                  <c:v>-36001.987464858204</c:v>
                </c:pt>
                <c:pt idx="22">
                  <c:v>29421.599756854201</c:v>
                </c:pt>
                <c:pt idx="23">
                  <c:v>22447.068614644995</c:v>
                </c:pt>
                <c:pt idx="24">
                  <c:v>139667.39570138301</c:v>
                </c:pt>
                <c:pt idx="25">
                  <c:v>178855.56192536</c:v>
                </c:pt>
                <c:pt idx="26">
                  <c:v>103156.2769401775</c:v>
                </c:pt>
                <c:pt idx="27">
                  <c:v>447456.02330911602</c:v>
                </c:pt>
                <c:pt idx="28">
                  <c:v>55004.558445139897</c:v>
                </c:pt>
                <c:pt idx="29">
                  <c:v>-37980.313322900001</c:v>
                </c:pt>
                <c:pt idx="30">
                  <c:v>-93094.735050772899</c:v>
                </c:pt>
              </c:numCache>
            </c:numRef>
          </c:val>
        </c:ser>
        <c:ser>
          <c:idx val="1"/>
          <c:order val="1"/>
          <c:tx>
            <c:strRef>
              <c:f>Oversold!$C$1</c:f>
              <c:strCache>
                <c:ptCount val="1"/>
                <c:pt idx="0">
                  <c:v>RENA</c:v>
                </c:pt>
              </c:strCache>
            </c:strRef>
          </c:tx>
          <c:spPr>
            <a:solidFill>
              <a:schemeClr val="accent2"/>
            </a:solidFill>
            <a:ln>
              <a:noFill/>
            </a:ln>
            <a:effectLst/>
          </c:spPr>
          <c:invertIfNegative val="0"/>
          <c:cat>
            <c:numRef>
              <c:f>Oversold!$A$2:$A$32</c:f>
              <c:numCache>
                <c:formatCode>m/d/yyyy</c:formatCode>
                <c:ptCount val="31"/>
                <c:pt idx="0">
                  <c:v>43831</c:v>
                </c:pt>
                <c:pt idx="1">
                  <c:v>43832</c:v>
                </c:pt>
                <c:pt idx="2">
                  <c:v>43833</c:v>
                </c:pt>
                <c:pt idx="3">
                  <c:v>43834</c:v>
                </c:pt>
                <c:pt idx="4">
                  <c:v>43835</c:v>
                </c:pt>
                <c:pt idx="5">
                  <c:v>43836</c:v>
                </c:pt>
                <c:pt idx="6">
                  <c:v>43837</c:v>
                </c:pt>
                <c:pt idx="7">
                  <c:v>43838</c:v>
                </c:pt>
                <c:pt idx="8">
                  <c:v>43839</c:v>
                </c:pt>
                <c:pt idx="9">
                  <c:v>43840</c:v>
                </c:pt>
                <c:pt idx="10">
                  <c:v>43841</c:v>
                </c:pt>
                <c:pt idx="11">
                  <c:v>43842</c:v>
                </c:pt>
                <c:pt idx="12">
                  <c:v>43843</c:v>
                </c:pt>
                <c:pt idx="13">
                  <c:v>43844</c:v>
                </c:pt>
                <c:pt idx="14">
                  <c:v>43845</c:v>
                </c:pt>
                <c:pt idx="15">
                  <c:v>43846</c:v>
                </c:pt>
                <c:pt idx="16">
                  <c:v>43847</c:v>
                </c:pt>
                <c:pt idx="17">
                  <c:v>43848</c:v>
                </c:pt>
                <c:pt idx="18">
                  <c:v>43849</c:v>
                </c:pt>
                <c:pt idx="19">
                  <c:v>43850</c:v>
                </c:pt>
                <c:pt idx="20">
                  <c:v>43851</c:v>
                </c:pt>
                <c:pt idx="21">
                  <c:v>43852</c:v>
                </c:pt>
                <c:pt idx="22">
                  <c:v>43853</c:v>
                </c:pt>
                <c:pt idx="23">
                  <c:v>43854</c:v>
                </c:pt>
                <c:pt idx="24">
                  <c:v>43855</c:v>
                </c:pt>
                <c:pt idx="25">
                  <c:v>43856</c:v>
                </c:pt>
                <c:pt idx="26">
                  <c:v>43857</c:v>
                </c:pt>
                <c:pt idx="27">
                  <c:v>43858</c:v>
                </c:pt>
                <c:pt idx="28">
                  <c:v>43859</c:v>
                </c:pt>
                <c:pt idx="29">
                  <c:v>43860</c:v>
                </c:pt>
                <c:pt idx="30">
                  <c:v>43861</c:v>
                </c:pt>
              </c:numCache>
            </c:numRef>
          </c:cat>
          <c:val>
            <c:numRef>
              <c:f>Oversold!$C$2:$C$32</c:f>
              <c:numCache>
                <c:formatCode>#,##0</c:formatCode>
                <c:ptCount val="31"/>
                <c:pt idx="0">
                  <c:v>149282.1</c:v>
                </c:pt>
                <c:pt idx="1">
                  <c:v>-1115.71</c:v>
                </c:pt>
                <c:pt idx="2">
                  <c:v>-11862.45</c:v>
                </c:pt>
                <c:pt idx="3">
                  <c:v>49074.55</c:v>
                </c:pt>
                <c:pt idx="4">
                  <c:v>72306.03</c:v>
                </c:pt>
                <c:pt idx="5">
                  <c:v>152620.51</c:v>
                </c:pt>
                <c:pt idx="6">
                  <c:v>135177.51999999999</c:v>
                </c:pt>
                <c:pt idx="7">
                  <c:v>135180.41</c:v>
                </c:pt>
                <c:pt idx="8">
                  <c:v>203479.78</c:v>
                </c:pt>
                <c:pt idx="9">
                  <c:v>422368.49</c:v>
                </c:pt>
                <c:pt idx="10">
                  <c:v>428212.28</c:v>
                </c:pt>
                <c:pt idx="11">
                  <c:v>1916055.01</c:v>
                </c:pt>
                <c:pt idx="12">
                  <c:v>96310.95</c:v>
                </c:pt>
                <c:pt idx="13">
                  <c:v>111231.8</c:v>
                </c:pt>
                <c:pt idx="14">
                  <c:v>169604.49</c:v>
                </c:pt>
                <c:pt idx="15">
                  <c:v>-81689.91</c:v>
                </c:pt>
                <c:pt idx="16">
                  <c:v>201147.46</c:v>
                </c:pt>
                <c:pt idx="17">
                  <c:v>120334.7</c:v>
                </c:pt>
                <c:pt idx="18">
                  <c:v>181133.7</c:v>
                </c:pt>
                <c:pt idx="19">
                  <c:v>34483.360000000001</c:v>
                </c:pt>
                <c:pt idx="20">
                  <c:v>-44793.65</c:v>
                </c:pt>
                <c:pt idx="21">
                  <c:v>-17234.95</c:v>
                </c:pt>
                <c:pt idx="22">
                  <c:v>26921.200000000001</c:v>
                </c:pt>
                <c:pt idx="23">
                  <c:v>9665.7199999999993</c:v>
                </c:pt>
                <c:pt idx="24">
                  <c:v>156267.84</c:v>
                </c:pt>
                <c:pt idx="25">
                  <c:v>233557.24</c:v>
                </c:pt>
                <c:pt idx="26">
                  <c:v>102436.91</c:v>
                </c:pt>
                <c:pt idx="27">
                  <c:v>1341724.68</c:v>
                </c:pt>
                <c:pt idx="28">
                  <c:v>88922.72</c:v>
                </c:pt>
                <c:pt idx="29">
                  <c:v>72611.570000000007</c:v>
                </c:pt>
                <c:pt idx="30">
                  <c:v>32381.86</c:v>
                </c:pt>
              </c:numCache>
            </c:numRef>
          </c:val>
        </c:ser>
        <c:dLbls>
          <c:showLegendKey val="0"/>
          <c:showVal val="0"/>
          <c:showCatName val="0"/>
          <c:showSerName val="0"/>
          <c:showPercent val="0"/>
          <c:showBubbleSize val="0"/>
        </c:dLbls>
        <c:gapWidth val="219"/>
        <c:overlap val="-27"/>
        <c:axId val="148241992"/>
        <c:axId val="148242384"/>
      </c:barChart>
      <c:dateAx>
        <c:axId val="148241992"/>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42384"/>
        <c:crosses val="autoZero"/>
        <c:auto val="1"/>
        <c:lblOffset val="100"/>
        <c:baseTimeUnit val="days"/>
        <c:majorUnit val="5"/>
        <c:majorTimeUnit val="days"/>
      </c:dateAx>
      <c:valAx>
        <c:axId val="14824238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41992"/>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RENA on OD 1/12 and OD 1/28</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check the resource submission in DAM on 1/28</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053585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8776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January 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April. 6</a:t>
            </a:r>
            <a:r>
              <a:rPr lang="en-US" baseline="30000" dirty="0" smtClean="0">
                <a:solidFill>
                  <a:schemeClr val="tx2"/>
                </a:solidFill>
              </a:rPr>
              <a:t>th</a:t>
            </a:r>
            <a:r>
              <a:rPr lang="en-US" dirty="0">
                <a:solidFill>
                  <a:schemeClr val="tx2"/>
                </a:solidFill>
              </a:rPr>
              <a:t>, </a:t>
            </a:r>
            <a:r>
              <a:rPr lang="en-US" dirty="0" smtClean="0">
                <a:solidFill>
                  <a:schemeClr val="tx2"/>
                </a:solidFill>
              </a:rPr>
              <a:t>2020</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988100418"/>
              </p:ext>
            </p:extLst>
          </p:nvPr>
        </p:nvGraphicFramePr>
        <p:xfrm>
          <a:off x="347003" y="1524000"/>
          <a:ext cx="8153400" cy="3352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58807818"/>
              </p:ext>
            </p:extLst>
          </p:nvPr>
        </p:nvGraphicFramePr>
        <p:xfrm>
          <a:off x="457200" y="2588663"/>
          <a:ext cx="8305800" cy="333137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Daily RENA with RT Congestion </a:t>
            </a:r>
            <a:endParaRPr lang="en-US" dirty="0"/>
          </a:p>
        </p:txBody>
      </p:sp>
      <p:sp>
        <p:nvSpPr>
          <p:cNvPr id="4" name="Oval 3"/>
          <p:cNvSpPr/>
          <p:nvPr/>
        </p:nvSpPr>
        <p:spPr>
          <a:xfrm>
            <a:off x="3581399" y="3383116"/>
            <a:ext cx="337917" cy="1600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043515" y="3383116"/>
            <a:ext cx="271686" cy="1600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304800" y="1386682"/>
            <a:ext cx="8534400" cy="4319832"/>
          </a:xfrm>
        </p:spPr>
        <p:txBody>
          <a:bodyPr/>
          <a:lstStyle/>
          <a:p>
            <a:r>
              <a:rPr lang="en-US" sz="2200" dirty="0" smtClean="0"/>
              <a:t>The total RENA in January was around $6.5M, while the total SCED congestion rent was around  $88.8M. </a:t>
            </a:r>
            <a:endParaRPr lang="en-US" sz="2200" dirty="0"/>
          </a:p>
        </p:txBody>
      </p:sp>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Estimated DAM oversold on RT congestion</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estimated DAM oversold amount in January was around $4.2M. </a:t>
            </a:r>
            <a:endParaRPr lang="en-US" sz="2200" dirty="0"/>
          </a:p>
        </p:txBody>
      </p:sp>
      <p:graphicFrame>
        <p:nvGraphicFramePr>
          <p:cNvPr id="4" name="Chart 3"/>
          <p:cNvGraphicFramePr>
            <a:graphicFrameLocks/>
          </p:cNvGraphicFramePr>
          <p:nvPr>
            <p:extLst>
              <p:ext uri="{D42A27DB-BD31-4B8C-83A1-F6EECF244321}">
                <p14:modId xmlns:p14="http://schemas.microsoft.com/office/powerpoint/2010/main" val="913360599"/>
              </p:ext>
            </p:extLst>
          </p:nvPr>
        </p:nvGraphicFramePr>
        <p:xfrm>
          <a:off x="417342" y="2429022"/>
          <a:ext cx="7888458" cy="34816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1/12/2020</a:t>
            </a:r>
            <a:endParaRPr lang="en-US" dirty="0"/>
          </a:p>
        </p:txBody>
      </p:sp>
      <p:sp>
        <p:nvSpPr>
          <p:cNvPr id="3" name="Content Placeholder 2"/>
          <p:cNvSpPr>
            <a:spLocks noGrp="1"/>
          </p:cNvSpPr>
          <p:nvPr>
            <p:ph idx="1"/>
          </p:nvPr>
        </p:nvSpPr>
        <p:spPr>
          <a:xfrm>
            <a:off x="304800" y="1066800"/>
            <a:ext cx="8534400" cy="4876799"/>
          </a:xfrm>
        </p:spPr>
        <p:txBody>
          <a:bodyPr/>
          <a:lstStyle/>
          <a:p>
            <a:r>
              <a:rPr lang="en-US" sz="2200" dirty="0" smtClean="0"/>
              <a:t>$1.9M RENA was observed.</a:t>
            </a:r>
            <a:r>
              <a:rPr lang="en-US" sz="2200" dirty="0"/>
              <a:t> </a:t>
            </a:r>
            <a:r>
              <a:rPr lang="en-US" sz="2200" dirty="0" smtClean="0"/>
              <a:t>Most of the </a:t>
            </a:r>
            <a:r>
              <a:rPr lang="en-US" sz="2200" dirty="0"/>
              <a:t>RENA was related to the following issues</a:t>
            </a:r>
            <a:r>
              <a:rPr lang="en-US" sz="2200" dirty="0" smtClean="0"/>
              <a:t>:</a:t>
            </a:r>
          </a:p>
          <a:p>
            <a:endParaRPr lang="en-US" sz="2200" dirty="0"/>
          </a:p>
          <a:p>
            <a:r>
              <a:rPr lang="en-US" sz="2200" dirty="0" smtClean="0"/>
              <a:t>DAM </a:t>
            </a:r>
            <a:r>
              <a:rPr lang="en-US" sz="2200" dirty="0"/>
              <a:t>oversold on the RT </a:t>
            </a:r>
            <a:r>
              <a:rPr lang="en-US" sz="2200" dirty="0" smtClean="0"/>
              <a:t>congestion</a:t>
            </a:r>
            <a:r>
              <a:rPr lang="en-US" sz="2200" dirty="0"/>
              <a:t>: There was </a:t>
            </a:r>
            <a:r>
              <a:rPr lang="en-US" sz="2200" dirty="0" smtClean="0"/>
              <a:t>about $0.7M DAM </a:t>
            </a:r>
            <a:r>
              <a:rPr lang="en-US" sz="2200" dirty="0"/>
              <a:t>oversold </a:t>
            </a:r>
            <a:r>
              <a:rPr lang="en-US" sz="2200" dirty="0" smtClean="0"/>
              <a:t>on </a:t>
            </a:r>
            <a:r>
              <a:rPr lang="en-US" sz="2200" dirty="0"/>
              <a:t>the </a:t>
            </a:r>
            <a:r>
              <a:rPr lang="en-US" sz="2200" dirty="0" smtClean="0"/>
              <a:t>RT constraint DCPSJON5: 6017__A, as the contingency was disabled in DAM by the </a:t>
            </a:r>
            <a:r>
              <a:rPr lang="en-US" sz="2200" dirty="0"/>
              <a:t>Mitchell bend </a:t>
            </a:r>
            <a:r>
              <a:rPr lang="en-US" sz="2200" dirty="0" smtClean="0"/>
              <a:t>RAS, which is set to be triggered by the overloading on 6017__A.</a:t>
            </a:r>
          </a:p>
          <a:p>
            <a:endParaRPr lang="en-US" sz="2200" dirty="0"/>
          </a:p>
          <a:p>
            <a:r>
              <a:rPr lang="en-US" sz="2200" dirty="0" smtClean="0"/>
              <a:t>Different RT Congestion Rent in Settlement: </a:t>
            </a:r>
            <a:r>
              <a:rPr lang="en-US" sz="2200" dirty="0"/>
              <a:t>it was found a large difference between SCED calculated RT congestion rent </a:t>
            </a:r>
            <a:r>
              <a:rPr lang="en-US" sz="2200" dirty="0" smtClean="0"/>
              <a:t>($4.5M</a:t>
            </a:r>
            <a:r>
              <a:rPr lang="en-US" sz="2200" dirty="0"/>
              <a:t>) versus the settlement collected congestion rent </a:t>
            </a:r>
            <a:r>
              <a:rPr lang="en-US" sz="2200" dirty="0" smtClean="0"/>
              <a:t>($3.5M), when some of real time energy was settled at the meter prices different from the resource dispatching prices. </a:t>
            </a:r>
            <a:endParaRPr lang="en-US" sz="2200" dirty="0"/>
          </a:p>
          <a:p>
            <a:endParaRPr lang="en-US" sz="2400" dirty="0" smtClean="0"/>
          </a:p>
          <a:p>
            <a:endParaRPr lang="en-US" sz="2400" dirty="0"/>
          </a:p>
          <a:p>
            <a:endParaRPr lang="en-US" sz="2200" dirty="0"/>
          </a:p>
        </p:txBody>
      </p:sp>
    </p:spTree>
    <p:extLst>
      <p:ext uri="{BB962C8B-B14F-4D97-AF65-F5344CB8AC3E}">
        <p14:creationId xmlns:p14="http://schemas.microsoft.com/office/powerpoint/2010/main" val="1091791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Different Congestion Rent in Settlement (Example)</a:t>
            </a:r>
            <a:endParaRPr lang="en-US" dirty="0"/>
          </a:p>
        </p:txBody>
      </p:sp>
      <p:sp>
        <p:nvSpPr>
          <p:cNvPr id="3" name="Content Placeholder 2"/>
          <p:cNvSpPr>
            <a:spLocks noGrp="1"/>
          </p:cNvSpPr>
          <p:nvPr>
            <p:ph idx="1"/>
          </p:nvPr>
        </p:nvSpPr>
        <p:spPr>
          <a:xfrm>
            <a:off x="381000" y="1251683"/>
            <a:ext cx="8534400" cy="4319832"/>
          </a:xfrm>
        </p:spPr>
        <p:txBody>
          <a:bodyPr/>
          <a:lstStyle/>
          <a:p>
            <a:pPr marL="0" indent="0">
              <a:buNone/>
            </a:pPr>
            <a:r>
              <a:rPr lang="en-US" sz="2200" dirty="0" smtClean="0"/>
              <a:t>The missing congestion rent in Settlement happened when some real time resource meter price (RTRMPR) was higher than the resource’s dispatching price, which was related to the locations of meters and the contingency definition.  </a:t>
            </a:r>
            <a:endParaRPr lang="en-US" sz="2200" dirty="0"/>
          </a:p>
        </p:txBody>
      </p:sp>
      <p:cxnSp>
        <p:nvCxnSpPr>
          <p:cNvPr id="7" name="Straight Connector 6"/>
          <p:cNvCxnSpPr/>
          <p:nvPr/>
        </p:nvCxnSpPr>
        <p:spPr>
          <a:xfrm>
            <a:off x="2819400" y="5396927"/>
            <a:ext cx="4876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712553" y="4906464"/>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endCxn id="9" idx="0"/>
          </p:cNvCxnSpPr>
          <p:nvPr/>
        </p:nvCxnSpPr>
        <p:spPr>
          <a:xfrm flipH="1">
            <a:off x="3826853" y="3023873"/>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p:cNvCxnSpPr>
          <p:nvPr/>
        </p:nvCxnSpPr>
        <p:spPr>
          <a:xfrm>
            <a:off x="3826853" y="5135064"/>
            <a:ext cx="0" cy="261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70582" y="4412096"/>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4966480" y="5396927"/>
            <a:ext cx="0" cy="524914"/>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740665" y="5921841"/>
            <a:ext cx="451630" cy="4407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56930" y="5921841"/>
            <a:ext cx="381000" cy="430887"/>
          </a:xfrm>
          <a:prstGeom prst="rect">
            <a:avLst/>
          </a:prstGeom>
          <a:noFill/>
        </p:spPr>
        <p:txBody>
          <a:bodyPr wrap="square" rtlCol="0">
            <a:spAutoFit/>
          </a:bodyPr>
          <a:lstStyle/>
          <a:p>
            <a:r>
              <a:rPr lang="en-US" sz="2200" b="1" dirty="0" smtClean="0"/>
              <a:t>G</a:t>
            </a:r>
            <a:endParaRPr lang="en-US" sz="2200" b="1" dirty="0"/>
          </a:p>
        </p:txBody>
      </p:sp>
      <p:sp>
        <p:nvSpPr>
          <p:cNvPr id="38" name="TextBox 37"/>
          <p:cNvSpPr txBox="1"/>
          <p:nvPr/>
        </p:nvSpPr>
        <p:spPr>
          <a:xfrm>
            <a:off x="3927960" y="4835322"/>
            <a:ext cx="838200" cy="369332"/>
          </a:xfrm>
          <a:prstGeom prst="rect">
            <a:avLst/>
          </a:prstGeom>
          <a:noFill/>
        </p:spPr>
        <p:txBody>
          <a:bodyPr wrap="square" rtlCol="0">
            <a:spAutoFit/>
          </a:bodyPr>
          <a:lstStyle/>
          <a:p>
            <a:r>
              <a:rPr lang="en-US" dirty="0" smtClean="0"/>
              <a:t>CB1</a:t>
            </a:r>
            <a:endParaRPr lang="en-US" dirty="0"/>
          </a:p>
        </p:txBody>
      </p:sp>
      <p:sp>
        <p:nvSpPr>
          <p:cNvPr id="41" name="TextBox 40"/>
          <p:cNvSpPr txBox="1"/>
          <p:nvPr/>
        </p:nvSpPr>
        <p:spPr>
          <a:xfrm>
            <a:off x="2819400" y="4323450"/>
            <a:ext cx="1047750" cy="369332"/>
          </a:xfrm>
          <a:prstGeom prst="rect">
            <a:avLst/>
          </a:prstGeom>
          <a:noFill/>
        </p:spPr>
        <p:txBody>
          <a:bodyPr wrap="square" rtlCol="0">
            <a:spAutoFit/>
          </a:bodyPr>
          <a:lstStyle/>
          <a:p>
            <a:r>
              <a:rPr lang="en-US" dirty="0" smtClean="0"/>
              <a:t>Meter 1</a:t>
            </a:r>
            <a:endParaRPr lang="en-US" dirty="0"/>
          </a:p>
        </p:txBody>
      </p:sp>
      <p:sp>
        <p:nvSpPr>
          <p:cNvPr id="42" name="TextBox 41"/>
          <p:cNvSpPr txBox="1"/>
          <p:nvPr/>
        </p:nvSpPr>
        <p:spPr>
          <a:xfrm>
            <a:off x="3613929" y="5784328"/>
            <a:ext cx="1370432" cy="369332"/>
          </a:xfrm>
          <a:prstGeom prst="rect">
            <a:avLst/>
          </a:prstGeom>
          <a:noFill/>
        </p:spPr>
        <p:txBody>
          <a:bodyPr wrap="square" rtlCol="0">
            <a:spAutoFit/>
          </a:bodyPr>
          <a:lstStyle/>
          <a:p>
            <a:r>
              <a:rPr lang="en-US" dirty="0" smtClean="0"/>
              <a:t>Resource</a:t>
            </a:r>
            <a:endParaRPr lang="en-US" dirty="0"/>
          </a:p>
        </p:txBody>
      </p:sp>
      <p:sp>
        <p:nvSpPr>
          <p:cNvPr id="44" name="Oval 43"/>
          <p:cNvSpPr/>
          <p:nvPr/>
        </p:nvSpPr>
        <p:spPr>
          <a:xfrm>
            <a:off x="3407752" y="4831783"/>
            <a:ext cx="1225939" cy="361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613929" y="3508561"/>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46" name="TextBox 45"/>
          <p:cNvSpPr txBox="1"/>
          <p:nvPr/>
        </p:nvSpPr>
        <p:spPr>
          <a:xfrm>
            <a:off x="3947583" y="4077637"/>
            <a:ext cx="1327731" cy="369332"/>
          </a:xfrm>
          <a:prstGeom prst="rect">
            <a:avLst/>
          </a:prstGeom>
          <a:noFill/>
        </p:spPr>
        <p:txBody>
          <a:bodyPr wrap="square" rtlCol="0">
            <a:spAutoFit/>
          </a:bodyPr>
          <a:lstStyle/>
          <a:p>
            <a:r>
              <a:rPr lang="en-US" dirty="0" smtClean="0">
                <a:solidFill>
                  <a:srgbClr val="FF0000"/>
                </a:solidFill>
              </a:rPr>
              <a:t>SF: 0%</a:t>
            </a:r>
            <a:endParaRPr lang="en-US" dirty="0">
              <a:solidFill>
                <a:srgbClr val="FF0000"/>
              </a:solidFill>
            </a:endParaRPr>
          </a:p>
        </p:txBody>
      </p:sp>
      <p:sp>
        <p:nvSpPr>
          <p:cNvPr id="47" name="TextBox 46"/>
          <p:cNvSpPr txBox="1"/>
          <p:nvPr/>
        </p:nvSpPr>
        <p:spPr>
          <a:xfrm>
            <a:off x="5191979" y="5774766"/>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57" name="TextBox 56"/>
          <p:cNvSpPr txBox="1"/>
          <p:nvPr/>
        </p:nvSpPr>
        <p:spPr>
          <a:xfrm>
            <a:off x="3902466" y="3110393"/>
            <a:ext cx="838200" cy="369332"/>
          </a:xfrm>
          <a:prstGeom prst="rect">
            <a:avLst/>
          </a:prstGeom>
          <a:noFill/>
        </p:spPr>
        <p:txBody>
          <a:bodyPr wrap="square" rtlCol="0">
            <a:spAutoFit/>
          </a:bodyPr>
          <a:lstStyle/>
          <a:p>
            <a:r>
              <a:rPr lang="en-US" dirty="0" smtClean="0"/>
              <a:t>LN1</a:t>
            </a:r>
            <a:endParaRPr lang="en-US" dirty="0"/>
          </a:p>
        </p:txBody>
      </p:sp>
      <p:sp>
        <p:nvSpPr>
          <p:cNvPr id="70" name="TextBox 69"/>
          <p:cNvSpPr txBox="1"/>
          <p:nvPr/>
        </p:nvSpPr>
        <p:spPr>
          <a:xfrm>
            <a:off x="6679898" y="4109138"/>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71" name="TextBox 70"/>
          <p:cNvSpPr txBox="1"/>
          <p:nvPr/>
        </p:nvSpPr>
        <p:spPr>
          <a:xfrm>
            <a:off x="3905543" y="4429683"/>
            <a:ext cx="1869171" cy="369332"/>
          </a:xfrm>
          <a:prstGeom prst="rect">
            <a:avLst/>
          </a:prstGeom>
          <a:noFill/>
        </p:spPr>
        <p:txBody>
          <a:bodyPr wrap="square" rtlCol="0">
            <a:spAutoFit/>
          </a:bodyPr>
          <a:lstStyle/>
          <a:p>
            <a:r>
              <a:rPr lang="en-US" dirty="0" smtClean="0">
                <a:solidFill>
                  <a:srgbClr val="DAA600"/>
                </a:solidFill>
              </a:rPr>
              <a:t>RTRMPR: $30</a:t>
            </a:r>
            <a:endParaRPr lang="en-US" dirty="0">
              <a:solidFill>
                <a:srgbClr val="DAA600"/>
              </a:solidFill>
            </a:endParaRPr>
          </a:p>
        </p:txBody>
      </p:sp>
      <p:sp>
        <p:nvSpPr>
          <p:cNvPr id="72" name="TextBox 71"/>
          <p:cNvSpPr txBox="1"/>
          <p:nvPr/>
        </p:nvSpPr>
        <p:spPr>
          <a:xfrm>
            <a:off x="6725896" y="4394441"/>
            <a:ext cx="1869171" cy="369332"/>
          </a:xfrm>
          <a:prstGeom prst="rect">
            <a:avLst/>
          </a:prstGeom>
          <a:noFill/>
        </p:spPr>
        <p:txBody>
          <a:bodyPr wrap="square" rtlCol="0">
            <a:spAutoFit/>
          </a:bodyPr>
          <a:lstStyle/>
          <a:p>
            <a:r>
              <a:rPr lang="en-US" dirty="0" smtClean="0">
                <a:solidFill>
                  <a:schemeClr val="accent4">
                    <a:lumMod val="50000"/>
                    <a:lumOff val="50000"/>
                  </a:schemeClr>
                </a:solidFill>
              </a:rPr>
              <a:t>RTRMPR: $-20</a:t>
            </a:r>
            <a:endParaRPr lang="en-US" dirty="0">
              <a:solidFill>
                <a:schemeClr val="accent4">
                  <a:lumMod val="50000"/>
                  <a:lumOff val="50000"/>
                </a:schemeClr>
              </a:solidFill>
            </a:endParaRPr>
          </a:p>
        </p:txBody>
      </p:sp>
      <p:sp>
        <p:nvSpPr>
          <p:cNvPr id="73" name="TextBox 72"/>
          <p:cNvSpPr txBox="1"/>
          <p:nvPr/>
        </p:nvSpPr>
        <p:spPr>
          <a:xfrm>
            <a:off x="5200661" y="6111934"/>
            <a:ext cx="1869171" cy="369332"/>
          </a:xfrm>
          <a:prstGeom prst="rect">
            <a:avLst/>
          </a:prstGeom>
          <a:noFill/>
        </p:spPr>
        <p:txBody>
          <a:bodyPr wrap="square" rtlCol="0">
            <a:spAutoFit/>
          </a:bodyPr>
          <a:lstStyle/>
          <a:p>
            <a:r>
              <a:rPr lang="en-US" dirty="0" smtClean="0">
                <a:solidFill>
                  <a:schemeClr val="accent4">
                    <a:lumMod val="50000"/>
                    <a:lumOff val="50000"/>
                  </a:schemeClr>
                </a:solidFill>
              </a:rPr>
              <a:t>Res LMP: $-20</a:t>
            </a:r>
            <a:endParaRPr lang="en-US" dirty="0">
              <a:solidFill>
                <a:schemeClr val="accent4">
                  <a:lumMod val="50000"/>
                  <a:lumOff val="50000"/>
                </a:schemeClr>
              </a:solidFill>
            </a:endParaRPr>
          </a:p>
        </p:txBody>
      </p:sp>
      <p:sp>
        <p:nvSpPr>
          <p:cNvPr id="74" name="TextBox 73"/>
          <p:cNvSpPr txBox="1"/>
          <p:nvPr/>
        </p:nvSpPr>
        <p:spPr>
          <a:xfrm>
            <a:off x="637589" y="3543428"/>
            <a:ext cx="1864991" cy="1477328"/>
          </a:xfrm>
          <a:prstGeom prst="rect">
            <a:avLst/>
          </a:prstGeom>
          <a:noFill/>
        </p:spPr>
        <p:txBody>
          <a:bodyPr wrap="square" rtlCol="0">
            <a:spAutoFit/>
          </a:bodyPr>
          <a:lstStyle/>
          <a:p>
            <a:r>
              <a:rPr lang="en-US" dirty="0" smtClean="0">
                <a:solidFill>
                  <a:schemeClr val="accent4">
                    <a:lumMod val="50000"/>
                    <a:lumOff val="50000"/>
                  </a:schemeClr>
                </a:solidFill>
              </a:rPr>
              <a:t>System Lambda $30</a:t>
            </a:r>
          </a:p>
          <a:p>
            <a:endParaRPr lang="en-US" dirty="0">
              <a:solidFill>
                <a:schemeClr val="accent4">
                  <a:lumMod val="50000"/>
                  <a:lumOff val="50000"/>
                </a:schemeClr>
              </a:solidFill>
            </a:endParaRPr>
          </a:p>
          <a:p>
            <a:r>
              <a:rPr lang="en-US" dirty="0" smtClean="0">
                <a:solidFill>
                  <a:schemeClr val="accent4">
                    <a:lumMod val="50000"/>
                    <a:lumOff val="50000"/>
                  </a:schemeClr>
                </a:solidFill>
              </a:rPr>
              <a:t>Shadow Price</a:t>
            </a:r>
          </a:p>
          <a:p>
            <a:r>
              <a:rPr lang="en-US" dirty="0" smtClean="0">
                <a:solidFill>
                  <a:schemeClr val="accent4">
                    <a:lumMod val="50000"/>
                    <a:lumOff val="50000"/>
                  </a:schemeClr>
                </a:solidFill>
              </a:rPr>
              <a:t>$100</a:t>
            </a:r>
            <a:endParaRPr lang="en-US" dirty="0">
              <a:solidFill>
                <a:schemeClr val="accent4">
                  <a:lumMod val="50000"/>
                  <a:lumOff val="50000"/>
                </a:schemeClr>
              </a:solidFill>
            </a:endParaRPr>
          </a:p>
        </p:txBody>
      </p:sp>
      <p:sp>
        <p:nvSpPr>
          <p:cNvPr id="75" name="Rectangle 74"/>
          <p:cNvSpPr/>
          <p:nvPr/>
        </p:nvSpPr>
        <p:spPr>
          <a:xfrm>
            <a:off x="6418060" y="4906464"/>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p:cNvCxnSpPr>
            <a:endCxn id="75" idx="0"/>
          </p:cNvCxnSpPr>
          <p:nvPr/>
        </p:nvCxnSpPr>
        <p:spPr>
          <a:xfrm flipH="1">
            <a:off x="6532360" y="3023873"/>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5" idx="2"/>
          </p:cNvCxnSpPr>
          <p:nvPr/>
        </p:nvCxnSpPr>
        <p:spPr>
          <a:xfrm>
            <a:off x="6532360" y="5135064"/>
            <a:ext cx="0" cy="3139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6476089" y="4412096"/>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645781" y="4865356"/>
            <a:ext cx="838200" cy="369332"/>
          </a:xfrm>
          <a:prstGeom prst="rect">
            <a:avLst/>
          </a:prstGeom>
          <a:noFill/>
        </p:spPr>
        <p:txBody>
          <a:bodyPr wrap="square" rtlCol="0">
            <a:spAutoFit/>
          </a:bodyPr>
          <a:lstStyle/>
          <a:p>
            <a:r>
              <a:rPr lang="en-US" dirty="0" smtClean="0"/>
              <a:t>CB2</a:t>
            </a:r>
            <a:endParaRPr lang="en-US" dirty="0"/>
          </a:p>
        </p:txBody>
      </p:sp>
      <p:sp>
        <p:nvSpPr>
          <p:cNvPr id="81" name="TextBox 80"/>
          <p:cNvSpPr txBox="1"/>
          <p:nvPr/>
        </p:nvSpPr>
        <p:spPr>
          <a:xfrm>
            <a:off x="5524907" y="4323450"/>
            <a:ext cx="1047750" cy="369332"/>
          </a:xfrm>
          <a:prstGeom prst="rect">
            <a:avLst/>
          </a:prstGeom>
          <a:noFill/>
        </p:spPr>
        <p:txBody>
          <a:bodyPr wrap="square" rtlCol="0">
            <a:spAutoFit/>
          </a:bodyPr>
          <a:lstStyle/>
          <a:p>
            <a:r>
              <a:rPr lang="en-US" dirty="0" smtClean="0"/>
              <a:t>Meter 2</a:t>
            </a:r>
            <a:endParaRPr lang="en-US" dirty="0"/>
          </a:p>
        </p:txBody>
      </p:sp>
      <p:sp>
        <p:nvSpPr>
          <p:cNvPr id="85" name="TextBox 84"/>
          <p:cNvSpPr txBox="1"/>
          <p:nvPr/>
        </p:nvSpPr>
        <p:spPr>
          <a:xfrm>
            <a:off x="6607973" y="3110393"/>
            <a:ext cx="838200" cy="369332"/>
          </a:xfrm>
          <a:prstGeom prst="rect">
            <a:avLst/>
          </a:prstGeom>
          <a:noFill/>
        </p:spPr>
        <p:txBody>
          <a:bodyPr wrap="square" rtlCol="0">
            <a:spAutoFit/>
          </a:bodyPr>
          <a:lstStyle/>
          <a:p>
            <a:r>
              <a:rPr lang="en-US" dirty="0" smtClean="0"/>
              <a:t>LN2</a:t>
            </a:r>
            <a:endParaRPr lang="en-US" dirty="0"/>
          </a:p>
        </p:txBody>
      </p:sp>
      <p:sp>
        <p:nvSpPr>
          <p:cNvPr id="87" name="TextBox 86"/>
          <p:cNvSpPr txBox="1"/>
          <p:nvPr/>
        </p:nvSpPr>
        <p:spPr>
          <a:xfrm>
            <a:off x="3596760" y="4745108"/>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22" name="TextBox 21"/>
          <p:cNvSpPr txBox="1"/>
          <p:nvPr/>
        </p:nvSpPr>
        <p:spPr>
          <a:xfrm>
            <a:off x="3675804" y="6099116"/>
            <a:ext cx="979755" cy="369332"/>
          </a:xfrm>
          <a:prstGeom prst="rect">
            <a:avLst/>
          </a:prstGeom>
          <a:noFill/>
        </p:spPr>
        <p:txBody>
          <a:bodyPr wrap="none" rtlCol="0">
            <a:spAutoFit/>
          </a:bodyPr>
          <a:lstStyle/>
          <a:p>
            <a:r>
              <a:rPr lang="en-US" dirty="0" smtClean="0"/>
              <a:t>300MW</a:t>
            </a:r>
            <a:endParaRPr lang="en-US" dirty="0"/>
          </a:p>
        </p:txBody>
      </p:sp>
      <p:sp>
        <p:nvSpPr>
          <p:cNvPr id="88" name="TextBox 87"/>
          <p:cNvSpPr txBox="1"/>
          <p:nvPr/>
        </p:nvSpPr>
        <p:spPr>
          <a:xfrm>
            <a:off x="2865561" y="3111210"/>
            <a:ext cx="979755" cy="369332"/>
          </a:xfrm>
          <a:prstGeom prst="rect">
            <a:avLst/>
          </a:prstGeom>
          <a:noFill/>
        </p:spPr>
        <p:txBody>
          <a:bodyPr wrap="none" rtlCol="0">
            <a:spAutoFit/>
          </a:bodyPr>
          <a:lstStyle/>
          <a:p>
            <a:r>
              <a:rPr lang="en-US" dirty="0" smtClean="0"/>
              <a:t>200MW</a:t>
            </a:r>
            <a:endParaRPr lang="en-US" dirty="0"/>
          </a:p>
        </p:txBody>
      </p:sp>
      <p:sp>
        <p:nvSpPr>
          <p:cNvPr id="89" name="TextBox 88"/>
          <p:cNvSpPr txBox="1"/>
          <p:nvPr/>
        </p:nvSpPr>
        <p:spPr>
          <a:xfrm>
            <a:off x="5524469" y="3119664"/>
            <a:ext cx="979755" cy="369332"/>
          </a:xfrm>
          <a:prstGeom prst="rect">
            <a:avLst/>
          </a:prstGeom>
          <a:noFill/>
        </p:spPr>
        <p:txBody>
          <a:bodyPr wrap="none" rtlCol="0">
            <a:spAutoFit/>
          </a:bodyPr>
          <a:lstStyle/>
          <a:p>
            <a:r>
              <a:rPr lang="en-US" dirty="0" smtClean="0"/>
              <a:t>100MW</a:t>
            </a:r>
            <a:endParaRPr lang="en-US" dirty="0"/>
          </a:p>
        </p:txBody>
      </p:sp>
    </p:spTree>
    <p:extLst>
      <p:ext uri="{BB962C8B-B14F-4D97-AF65-F5344CB8AC3E}">
        <p14:creationId xmlns:p14="http://schemas.microsoft.com/office/powerpoint/2010/main" val="79125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46" grpId="0"/>
      <p:bldP spid="47" grpId="0"/>
      <p:bldP spid="70" grpId="0"/>
      <p:bldP spid="71" grpId="0"/>
      <p:bldP spid="72" grpId="0"/>
      <p:bldP spid="73" grpId="0"/>
      <p:bldP spid="74" grpId="0"/>
      <p:bldP spid="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1/28/2020</a:t>
            </a:r>
            <a:endParaRPr lang="en-US" dirty="0"/>
          </a:p>
        </p:txBody>
      </p:sp>
      <p:sp>
        <p:nvSpPr>
          <p:cNvPr id="3" name="Content Placeholder 2"/>
          <p:cNvSpPr>
            <a:spLocks noGrp="1"/>
          </p:cNvSpPr>
          <p:nvPr>
            <p:ph idx="1"/>
          </p:nvPr>
        </p:nvSpPr>
        <p:spPr>
          <a:xfrm>
            <a:off x="342900" y="990600"/>
            <a:ext cx="8496300" cy="5181600"/>
          </a:xfrm>
        </p:spPr>
        <p:txBody>
          <a:bodyPr/>
          <a:lstStyle/>
          <a:p>
            <a:r>
              <a:rPr lang="en-US" sz="2200" dirty="0" smtClean="0"/>
              <a:t>$1.3 million RENA was observed. Most of the RENA was related to the following issues:</a:t>
            </a:r>
          </a:p>
          <a:p>
            <a:endParaRPr lang="en-US" sz="2200" dirty="0"/>
          </a:p>
          <a:p>
            <a:r>
              <a:rPr lang="en-US" sz="2200" dirty="0"/>
              <a:t>PTP Obligation with links to Options: The RT </a:t>
            </a:r>
            <a:r>
              <a:rPr lang="en-US" sz="2200" dirty="0" smtClean="0"/>
              <a:t>congestion SVCAMIL8: LAUREL_LA_PAL_1 was inside Valley area and significantly raised the LMPs on some RNs in east Valley area. Therefore, the values of PTP with links to Options sourced from these RNs became negative but settled with $0. The missing revenue was around $1M. </a:t>
            </a:r>
          </a:p>
          <a:p>
            <a:endParaRPr lang="en-US" sz="2200" dirty="0"/>
          </a:p>
          <a:p>
            <a:r>
              <a:rPr lang="en-US" sz="2200" dirty="0" smtClean="0"/>
              <a:t>DAM oversold on the RT congestion: There was also $0.6M DAM oversold on the constraint SVAMIL8:</a:t>
            </a:r>
            <a:r>
              <a:rPr lang="en-US" sz="2200" dirty="0"/>
              <a:t> </a:t>
            </a:r>
            <a:r>
              <a:rPr lang="en-US" sz="2200" dirty="0" smtClean="0"/>
              <a:t>LAUREL_LA_PAL_1. The oversold was mostly due to extra one hour extension on the related planned outage.</a:t>
            </a:r>
            <a:endParaRPr lang="en-US" sz="2200" dirty="0"/>
          </a:p>
        </p:txBody>
      </p:sp>
    </p:spTree>
    <p:extLst>
      <p:ext uri="{BB962C8B-B14F-4D97-AF65-F5344CB8AC3E}">
        <p14:creationId xmlns:p14="http://schemas.microsoft.com/office/powerpoint/2010/main" val="3857290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52663" y="1374650"/>
            <a:ext cx="8610600" cy="5029200"/>
          </a:xfrm>
        </p:spPr>
        <p:txBody>
          <a:bodyPr/>
          <a:lstStyle/>
          <a:p>
            <a:r>
              <a:rPr lang="en-US" sz="2200" dirty="0" smtClean="0"/>
              <a:t>RENA observed in January, 2020 was relatively moderate, comparing to the historical values.</a:t>
            </a:r>
          </a:p>
          <a:p>
            <a:endParaRPr lang="en-US" sz="2200" dirty="0"/>
          </a:p>
          <a:p>
            <a:r>
              <a:rPr lang="en-US" sz="2200" dirty="0" smtClean="0"/>
              <a:t>The majority of RENA was related to congestion “oversold” in DAM, which could be further related to topology difference between DAM and RTM, LDF, and RAS modeling. </a:t>
            </a:r>
          </a:p>
          <a:p>
            <a:endParaRPr lang="en-US" sz="2200" dirty="0" smtClean="0"/>
          </a:p>
          <a:p>
            <a:r>
              <a:rPr lang="en-US" sz="2200" dirty="0" smtClean="0"/>
              <a:t>PTP w/ links to options also contributed significant part of RENA in January, specially on </a:t>
            </a:r>
            <a:r>
              <a:rPr lang="en-US" sz="2200" smtClean="0"/>
              <a:t>OD 1/28. </a:t>
            </a:r>
            <a:endParaRPr lang="en-US" sz="2200" dirty="0" smtClean="0"/>
          </a:p>
          <a:p>
            <a:endParaRPr lang="en-US" sz="2200" dirty="0" smtClean="0"/>
          </a:p>
          <a:p>
            <a:r>
              <a:rPr lang="en-US" sz="2200" dirty="0" smtClean="0"/>
              <a:t>The rest of RENA was related to the differences between SCED  and Settlement. </a:t>
            </a:r>
          </a:p>
          <a:p>
            <a:endParaRPr lang="en-US" sz="2400" dirty="0"/>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http://purl.org/dc/terms/"/>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 ds:uri="http://schemas.microsoft.com/office/infopath/2007/PartnerControls"/>
    <ds:schemaRef ds:uri="http://purl.org/dc/dcmitype/"/>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22698</TotalTime>
  <Words>521</Words>
  <Application>Microsoft Office PowerPoint</Application>
  <PresentationFormat>On-screen Show (4:3)</PresentationFormat>
  <Paragraphs>75</Paragraphs>
  <Slides>8</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 on RT congestion</vt:lpstr>
      <vt:lpstr>OD 1/12/2020</vt:lpstr>
      <vt:lpstr>Cause of Different Congestion Rent in Settlement (Example)</vt:lpstr>
      <vt:lpstr>OD 1/28/2020</vt:lpstr>
      <vt:lpstr>Summary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Gonzales, David</cp:lastModifiedBy>
  <cp:revision>321</cp:revision>
  <cp:lastPrinted>2016-01-21T20:53:15Z</cp:lastPrinted>
  <dcterms:created xsi:type="dcterms:W3CDTF">2016-01-21T15:20:31Z</dcterms:created>
  <dcterms:modified xsi:type="dcterms:W3CDTF">2020-04-02T13:36:01Z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