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82" r:id="rId8"/>
    <p:sldId id="283" r:id="rId9"/>
    <p:sldId id="333" r:id="rId10"/>
    <p:sldId id="331" r:id="rId11"/>
    <p:sldId id="334" r:id="rId12"/>
    <p:sldId id="332" r:id="rId13"/>
    <p:sldId id="330"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74047" autoAdjust="0"/>
  </p:normalViewPr>
  <p:slideViewPr>
    <p:cSldViewPr showGuides="1">
      <p:cViewPr varScale="1">
        <p:scale>
          <a:sx n="54" d="100"/>
          <a:sy n="54" d="100"/>
        </p:scale>
        <p:origin x="1452"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4\RENA_Jan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4\RENA_Jan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4\RENA_Jan_2020.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Monthly RENA</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Monthly!$P$1</c:f>
              <c:strCache>
                <c:ptCount val="1"/>
                <c:pt idx="0">
                  <c:v>RENA</c:v>
                </c:pt>
              </c:strCache>
            </c:strRef>
          </c:tx>
          <c:spPr>
            <a:solidFill>
              <a:schemeClr val="accent1"/>
            </a:solidFill>
            <a:ln>
              <a:noFill/>
            </a:ln>
            <a:effectLst/>
          </c:spPr>
          <c:invertIfNegative val="0"/>
          <c:dPt>
            <c:idx val="24"/>
            <c:invertIfNegative val="0"/>
            <c:bubble3D val="0"/>
            <c:spPr>
              <a:solidFill>
                <a:srgbClr val="FFC000"/>
              </a:solidFill>
              <a:ln>
                <a:noFill/>
              </a:ln>
              <a:effectLst/>
            </c:spPr>
          </c:dPt>
          <c:cat>
            <c:strRef>
              <c:f>Monthly!$O$2:$O$26</c:f>
              <c:strCache>
                <c:ptCount val="25"/>
                <c:pt idx="0">
                  <c:v>2018_1</c:v>
                </c:pt>
                <c:pt idx="1">
                  <c:v>2018_2</c:v>
                </c:pt>
                <c:pt idx="2">
                  <c:v>2018_3</c:v>
                </c:pt>
                <c:pt idx="3">
                  <c:v>2018_4</c:v>
                </c:pt>
                <c:pt idx="4">
                  <c:v>2018_5</c:v>
                </c:pt>
                <c:pt idx="5">
                  <c:v>2018_6</c:v>
                </c:pt>
                <c:pt idx="6">
                  <c:v>2018_7</c:v>
                </c:pt>
                <c:pt idx="7">
                  <c:v>2018_8</c:v>
                </c:pt>
                <c:pt idx="8">
                  <c:v>2018_9</c:v>
                </c:pt>
                <c:pt idx="9">
                  <c:v>2018_10</c:v>
                </c:pt>
                <c:pt idx="10">
                  <c:v>2018_11</c:v>
                </c:pt>
                <c:pt idx="11">
                  <c:v>2018_12</c:v>
                </c:pt>
                <c:pt idx="12">
                  <c:v>2019_1</c:v>
                </c:pt>
                <c:pt idx="13">
                  <c:v>2019_2</c:v>
                </c:pt>
                <c:pt idx="14">
                  <c:v>2019_3</c:v>
                </c:pt>
                <c:pt idx="15">
                  <c:v>2019_4</c:v>
                </c:pt>
                <c:pt idx="16">
                  <c:v>2019_5</c:v>
                </c:pt>
                <c:pt idx="17">
                  <c:v>2019_6</c:v>
                </c:pt>
                <c:pt idx="18">
                  <c:v>2019_7</c:v>
                </c:pt>
                <c:pt idx="19">
                  <c:v>2019_8</c:v>
                </c:pt>
                <c:pt idx="20">
                  <c:v>2019_9</c:v>
                </c:pt>
                <c:pt idx="21">
                  <c:v>2019_10</c:v>
                </c:pt>
                <c:pt idx="22">
                  <c:v>2019_11</c:v>
                </c:pt>
                <c:pt idx="23">
                  <c:v>2019_12</c:v>
                </c:pt>
                <c:pt idx="24">
                  <c:v>2020_1</c:v>
                </c:pt>
              </c:strCache>
            </c:strRef>
          </c:cat>
          <c:val>
            <c:numRef>
              <c:f>Monthly!$P$2:$P$26</c:f>
              <c:numCache>
                <c:formatCode>"$"#,##0</c:formatCode>
                <c:ptCount val="25"/>
                <c:pt idx="0">
                  <c:v>17360518.080000002</c:v>
                </c:pt>
                <c:pt idx="1">
                  <c:v>691747.96999999974</c:v>
                </c:pt>
                <c:pt idx="2">
                  <c:v>16840252.359999999</c:v>
                </c:pt>
                <c:pt idx="3">
                  <c:v>1969051.3199999994</c:v>
                </c:pt>
                <c:pt idx="4">
                  <c:v>19255110.18</c:v>
                </c:pt>
                <c:pt idx="5">
                  <c:v>30282841.980000004</c:v>
                </c:pt>
                <c:pt idx="6">
                  <c:v>8971407.8199999984</c:v>
                </c:pt>
                <c:pt idx="7">
                  <c:v>12603966.110000003</c:v>
                </c:pt>
                <c:pt idx="8">
                  <c:v>6873637.7500000009</c:v>
                </c:pt>
                <c:pt idx="9">
                  <c:v>11345542.899999997</c:v>
                </c:pt>
                <c:pt idx="10">
                  <c:v>334035.31000000029</c:v>
                </c:pt>
                <c:pt idx="11">
                  <c:v>6944336.96</c:v>
                </c:pt>
                <c:pt idx="12">
                  <c:v>2058297.53</c:v>
                </c:pt>
                <c:pt idx="13">
                  <c:v>3727816.2199999997</c:v>
                </c:pt>
                <c:pt idx="14">
                  <c:v>13403094.869999999</c:v>
                </c:pt>
                <c:pt idx="15">
                  <c:v>8685081.620000001</c:v>
                </c:pt>
                <c:pt idx="16">
                  <c:v>5757657.9299999997</c:v>
                </c:pt>
                <c:pt idx="17">
                  <c:v>1258274.4200000002</c:v>
                </c:pt>
                <c:pt idx="18">
                  <c:v>889736.46000000008</c:v>
                </c:pt>
                <c:pt idx="19">
                  <c:v>2689011.9299999997</c:v>
                </c:pt>
                <c:pt idx="20">
                  <c:v>244.83000000052562</c:v>
                </c:pt>
                <c:pt idx="21">
                  <c:v>5664537.9299999978</c:v>
                </c:pt>
                <c:pt idx="22">
                  <c:v>-4954683.66</c:v>
                </c:pt>
                <c:pt idx="23">
                  <c:v>9852252.0100000016</c:v>
                </c:pt>
                <c:pt idx="24">
                  <c:v>6464832.5499999998</c:v>
                </c:pt>
              </c:numCache>
            </c:numRef>
          </c:val>
        </c:ser>
        <c:dLbls>
          <c:showLegendKey val="0"/>
          <c:showVal val="0"/>
          <c:showCatName val="0"/>
          <c:showSerName val="0"/>
          <c:showPercent val="0"/>
          <c:showBubbleSize val="0"/>
        </c:dLbls>
        <c:gapWidth val="219"/>
        <c:overlap val="-27"/>
        <c:axId val="148236896"/>
        <c:axId val="148239248"/>
      </c:barChart>
      <c:catAx>
        <c:axId val="148236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39248"/>
        <c:crosses val="autoZero"/>
        <c:auto val="1"/>
        <c:lblAlgn val="ctr"/>
        <c:lblOffset val="100"/>
        <c:tickLblSkip val="6"/>
        <c:tickMarkSkip val="1"/>
        <c:noMultiLvlLbl val="0"/>
      </c:catAx>
      <c:valAx>
        <c:axId val="14823924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36896"/>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i="0" baseline="0">
                <a:effectLst/>
              </a:rPr>
              <a:t>Daily RENA vs RT Congestion Rent</a:t>
            </a:r>
            <a:endParaRPr lang="en-US" sz="1800" b="1">
              <a:effectLst/>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Summary!$B$1</c:f>
              <c:strCache>
                <c:ptCount val="1"/>
                <c:pt idx="0">
                  <c:v>SCED_Congestion_Rent</c:v>
                </c:pt>
              </c:strCache>
            </c:strRef>
          </c:tx>
          <c:spPr>
            <a:solidFill>
              <a:schemeClr val="accent1"/>
            </a:solidFill>
            <a:ln>
              <a:noFill/>
            </a:ln>
            <a:effectLst/>
          </c:spPr>
          <c:cat>
            <c:numRef>
              <c:f>Summary!$A$2:$A$32</c:f>
              <c:numCache>
                <c:formatCode>m/d/yyyy</c:formatCode>
                <c:ptCount val="31"/>
                <c:pt idx="0">
                  <c:v>43831</c:v>
                </c:pt>
                <c:pt idx="1">
                  <c:v>43832</c:v>
                </c:pt>
                <c:pt idx="2">
                  <c:v>43833</c:v>
                </c:pt>
                <c:pt idx="3">
                  <c:v>43834</c:v>
                </c:pt>
                <c:pt idx="4">
                  <c:v>43835</c:v>
                </c:pt>
                <c:pt idx="5">
                  <c:v>43836</c:v>
                </c:pt>
                <c:pt idx="6">
                  <c:v>43837</c:v>
                </c:pt>
                <c:pt idx="7">
                  <c:v>43838</c:v>
                </c:pt>
                <c:pt idx="8">
                  <c:v>43839</c:v>
                </c:pt>
                <c:pt idx="9">
                  <c:v>43840</c:v>
                </c:pt>
                <c:pt idx="10">
                  <c:v>43841</c:v>
                </c:pt>
                <c:pt idx="11">
                  <c:v>43842</c:v>
                </c:pt>
                <c:pt idx="12">
                  <c:v>43843</c:v>
                </c:pt>
                <c:pt idx="13">
                  <c:v>43844</c:v>
                </c:pt>
                <c:pt idx="14">
                  <c:v>43845</c:v>
                </c:pt>
                <c:pt idx="15">
                  <c:v>43846</c:v>
                </c:pt>
                <c:pt idx="16">
                  <c:v>43847</c:v>
                </c:pt>
                <c:pt idx="17">
                  <c:v>43848</c:v>
                </c:pt>
                <c:pt idx="18">
                  <c:v>43849</c:v>
                </c:pt>
                <c:pt idx="19">
                  <c:v>43850</c:v>
                </c:pt>
                <c:pt idx="20">
                  <c:v>43851</c:v>
                </c:pt>
                <c:pt idx="21">
                  <c:v>43852</c:v>
                </c:pt>
                <c:pt idx="22">
                  <c:v>43853</c:v>
                </c:pt>
                <c:pt idx="23">
                  <c:v>43854</c:v>
                </c:pt>
                <c:pt idx="24">
                  <c:v>43855</c:v>
                </c:pt>
                <c:pt idx="25">
                  <c:v>43856</c:v>
                </c:pt>
                <c:pt idx="26">
                  <c:v>43857</c:v>
                </c:pt>
                <c:pt idx="27">
                  <c:v>43858</c:v>
                </c:pt>
                <c:pt idx="28">
                  <c:v>43859</c:v>
                </c:pt>
                <c:pt idx="29">
                  <c:v>43860</c:v>
                </c:pt>
                <c:pt idx="30">
                  <c:v>43861</c:v>
                </c:pt>
              </c:numCache>
            </c:numRef>
          </c:cat>
          <c:val>
            <c:numRef>
              <c:f>Summary!$B$2:$B$32</c:f>
              <c:numCache>
                <c:formatCode>#,##0.00</c:formatCode>
                <c:ptCount val="31"/>
                <c:pt idx="0">
                  <c:v>1757811.1907996</c:v>
                </c:pt>
                <c:pt idx="1">
                  <c:v>20166.074169699998</c:v>
                </c:pt>
                <c:pt idx="2">
                  <c:v>1227360.9320002</c:v>
                </c:pt>
                <c:pt idx="3">
                  <c:v>3609653.9661478722</c:v>
                </c:pt>
                <c:pt idx="4">
                  <c:v>1490043.2117518228</c:v>
                </c:pt>
                <c:pt idx="5">
                  <c:v>2938310.7036977536</c:v>
                </c:pt>
                <c:pt idx="6">
                  <c:v>1570866.2578948101</c:v>
                </c:pt>
                <c:pt idx="7">
                  <c:v>10075301.176239958</c:v>
                </c:pt>
                <c:pt idx="8">
                  <c:v>2688767.4954217393</c:v>
                </c:pt>
                <c:pt idx="9">
                  <c:v>5403607.54000453</c:v>
                </c:pt>
                <c:pt idx="10">
                  <c:v>3236177.3903041747</c:v>
                </c:pt>
                <c:pt idx="11">
                  <c:v>4535590.1389476974</c:v>
                </c:pt>
                <c:pt idx="12">
                  <c:v>3114302.0591578097</c:v>
                </c:pt>
                <c:pt idx="13">
                  <c:v>2480902.2213500403</c:v>
                </c:pt>
                <c:pt idx="14">
                  <c:v>2462256.9208612801</c:v>
                </c:pt>
                <c:pt idx="15">
                  <c:v>4446529.8157138992</c:v>
                </c:pt>
                <c:pt idx="16">
                  <c:v>3712570.71707161</c:v>
                </c:pt>
                <c:pt idx="17">
                  <c:v>1616386.11902587</c:v>
                </c:pt>
                <c:pt idx="18">
                  <c:v>524470.49208329991</c:v>
                </c:pt>
                <c:pt idx="19">
                  <c:v>214006.63130181999</c:v>
                </c:pt>
                <c:pt idx="20">
                  <c:v>2847295.6493030726</c:v>
                </c:pt>
                <c:pt idx="21">
                  <c:v>1561675.7656046401</c:v>
                </c:pt>
                <c:pt idx="22">
                  <c:v>797060.11119106994</c:v>
                </c:pt>
                <c:pt idx="23">
                  <c:v>266247.24066686997</c:v>
                </c:pt>
                <c:pt idx="24">
                  <c:v>2467023.581960767</c:v>
                </c:pt>
                <c:pt idx="25">
                  <c:v>3076489.7352944999</c:v>
                </c:pt>
                <c:pt idx="26">
                  <c:v>1819615.8519728195</c:v>
                </c:pt>
                <c:pt idx="27">
                  <c:v>8822459.5428962987</c:v>
                </c:pt>
                <c:pt idx="28">
                  <c:v>944871.80760294001</c:v>
                </c:pt>
                <c:pt idx="29">
                  <c:v>4911635.5376991993</c:v>
                </c:pt>
                <c:pt idx="30">
                  <c:v>4127571.0867414479</c:v>
                </c:pt>
              </c:numCache>
            </c:numRef>
          </c:val>
        </c:ser>
        <c:dLbls>
          <c:showLegendKey val="0"/>
          <c:showVal val="0"/>
          <c:showCatName val="0"/>
          <c:showSerName val="0"/>
          <c:showPercent val="0"/>
          <c:showBubbleSize val="0"/>
        </c:dLbls>
        <c:axId val="148241208"/>
        <c:axId val="148240816"/>
      </c:areaChart>
      <c:barChart>
        <c:barDir val="col"/>
        <c:grouping val="clustered"/>
        <c:varyColors val="0"/>
        <c:ser>
          <c:idx val="1"/>
          <c:order val="1"/>
          <c:tx>
            <c:strRef>
              <c:f>Summary!$C$1</c:f>
              <c:strCache>
                <c:ptCount val="1"/>
                <c:pt idx="0">
                  <c:v>RENA</c:v>
                </c:pt>
              </c:strCache>
            </c:strRef>
          </c:tx>
          <c:spPr>
            <a:solidFill>
              <a:schemeClr val="accent2"/>
            </a:solidFill>
            <a:ln>
              <a:noFill/>
            </a:ln>
            <a:effectLst/>
          </c:spPr>
          <c:invertIfNegative val="0"/>
          <c:cat>
            <c:numRef>
              <c:f>Summary!$A$2:$A$32</c:f>
              <c:numCache>
                <c:formatCode>m/d/yyyy</c:formatCode>
                <c:ptCount val="31"/>
                <c:pt idx="0">
                  <c:v>43831</c:v>
                </c:pt>
                <c:pt idx="1">
                  <c:v>43832</c:v>
                </c:pt>
                <c:pt idx="2">
                  <c:v>43833</c:v>
                </c:pt>
                <c:pt idx="3">
                  <c:v>43834</c:v>
                </c:pt>
                <c:pt idx="4">
                  <c:v>43835</c:v>
                </c:pt>
                <c:pt idx="5">
                  <c:v>43836</c:v>
                </c:pt>
                <c:pt idx="6">
                  <c:v>43837</c:v>
                </c:pt>
                <c:pt idx="7">
                  <c:v>43838</c:v>
                </c:pt>
                <c:pt idx="8">
                  <c:v>43839</c:v>
                </c:pt>
                <c:pt idx="9">
                  <c:v>43840</c:v>
                </c:pt>
                <c:pt idx="10">
                  <c:v>43841</c:v>
                </c:pt>
                <c:pt idx="11">
                  <c:v>43842</c:v>
                </c:pt>
                <c:pt idx="12">
                  <c:v>43843</c:v>
                </c:pt>
                <c:pt idx="13">
                  <c:v>43844</c:v>
                </c:pt>
                <c:pt idx="14">
                  <c:v>43845</c:v>
                </c:pt>
                <c:pt idx="15">
                  <c:v>43846</c:v>
                </c:pt>
                <c:pt idx="16">
                  <c:v>43847</c:v>
                </c:pt>
                <c:pt idx="17">
                  <c:v>43848</c:v>
                </c:pt>
                <c:pt idx="18">
                  <c:v>43849</c:v>
                </c:pt>
                <c:pt idx="19">
                  <c:v>43850</c:v>
                </c:pt>
                <c:pt idx="20">
                  <c:v>43851</c:v>
                </c:pt>
                <c:pt idx="21">
                  <c:v>43852</c:v>
                </c:pt>
                <c:pt idx="22">
                  <c:v>43853</c:v>
                </c:pt>
                <c:pt idx="23">
                  <c:v>43854</c:v>
                </c:pt>
                <c:pt idx="24">
                  <c:v>43855</c:v>
                </c:pt>
                <c:pt idx="25">
                  <c:v>43856</c:v>
                </c:pt>
                <c:pt idx="26">
                  <c:v>43857</c:v>
                </c:pt>
                <c:pt idx="27">
                  <c:v>43858</c:v>
                </c:pt>
                <c:pt idx="28">
                  <c:v>43859</c:v>
                </c:pt>
                <c:pt idx="29">
                  <c:v>43860</c:v>
                </c:pt>
                <c:pt idx="30">
                  <c:v>43861</c:v>
                </c:pt>
              </c:numCache>
            </c:numRef>
          </c:cat>
          <c:val>
            <c:numRef>
              <c:f>Summary!$C$2:$C$32</c:f>
              <c:numCache>
                <c:formatCode>#,##0.00</c:formatCode>
                <c:ptCount val="31"/>
                <c:pt idx="0">
                  <c:v>149282.1</c:v>
                </c:pt>
                <c:pt idx="1">
                  <c:v>-1115.71</c:v>
                </c:pt>
                <c:pt idx="2">
                  <c:v>-11862.45</c:v>
                </c:pt>
                <c:pt idx="3">
                  <c:v>49074.55</c:v>
                </c:pt>
                <c:pt idx="4">
                  <c:v>72306.03</c:v>
                </c:pt>
                <c:pt idx="5">
                  <c:v>152620.51</c:v>
                </c:pt>
                <c:pt idx="6">
                  <c:v>135177.51999999999</c:v>
                </c:pt>
                <c:pt idx="7">
                  <c:v>135180.41</c:v>
                </c:pt>
                <c:pt idx="8">
                  <c:v>203479.78</c:v>
                </c:pt>
                <c:pt idx="9">
                  <c:v>422368.49</c:v>
                </c:pt>
                <c:pt idx="10">
                  <c:v>428212.28</c:v>
                </c:pt>
                <c:pt idx="11">
                  <c:v>1916055.01</c:v>
                </c:pt>
                <c:pt idx="12">
                  <c:v>96310.95</c:v>
                </c:pt>
                <c:pt idx="13">
                  <c:v>111231.8</c:v>
                </c:pt>
                <c:pt idx="14">
                  <c:v>169604.49</c:v>
                </c:pt>
                <c:pt idx="15">
                  <c:v>-81689.91</c:v>
                </c:pt>
                <c:pt idx="16">
                  <c:v>201147.46</c:v>
                </c:pt>
                <c:pt idx="17">
                  <c:v>120334.7</c:v>
                </c:pt>
                <c:pt idx="18">
                  <c:v>181133.7</c:v>
                </c:pt>
                <c:pt idx="19">
                  <c:v>34483.360000000001</c:v>
                </c:pt>
                <c:pt idx="20">
                  <c:v>-44793.65</c:v>
                </c:pt>
                <c:pt idx="21">
                  <c:v>-17234.95</c:v>
                </c:pt>
                <c:pt idx="22">
                  <c:v>26921.200000000001</c:v>
                </c:pt>
                <c:pt idx="23">
                  <c:v>9665.7199999999993</c:v>
                </c:pt>
                <c:pt idx="24">
                  <c:v>156267.84</c:v>
                </c:pt>
                <c:pt idx="25">
                  <c:v>233557.24</c:v>
                </c:pt>
                <c:pt idx="26">
                  <c:v>102436.91</c:v>
                </c:pt>
                <c:pt idx="27">
                  <c:v>1341724.68</c:v>
                </c:pt>
                <c:pt idx="28">
                  <c:v>88922.72</c:v>
                </c:pt>
                <c:pt idx="29">
                  <c:v>72611.570000000007</c:v>
                </c:pt>
                <c:pt idx="30">
                  <c:v>32381.86</c:v>
                </c:pt>
              </c:numCache>
            </c:numRef>
          </c:val>
        </c:ser>
        <c:dLbls>
          <c:showLegendKey val="0"/>
          <c:showVal val="0"/>
          <c:showCatName val="0"/>
          <c:showSerName val="0"/>
          <c:showPercent val="0"/>
          <c:showBubbleSize val="0"/>
        </c:dLbls>
        <c:gapWidth val="219"/>
        <c:overlap val="-27"/>
        <c:axId val="148240032"/>
        <c:axId val="148240424"/>
      </c:barChart>
      <c:dateAx>
        <c:axId val="148240032"/>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40424"/>
        <c:crosses val="autoZero"/>
        <c:auto val="1"/>
        <c:lblOffset val="100"/>
        <c:baseTimeUnit val="days"/>
        <c:majorUnit val="5"/>
        <c:majorTimeUnit val="days"/>
      </c:dateAx>
      <c:valAx>
        <c:axId val="148240424"/>
        <c:scaling>
          <c:orientation val="minMax"/>
          <c:max val="3000000"/>
          <c:min val="-50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40032"/>
        <c:crosses val="autoZero"/>
        <c:crossBetween val="between"/>
        <c:majorUnit val="1000000"/>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valAx>
        <c:axId val="148240816"/>
        <c:scaling>
          <c:orientation val="minMax"/>
          <c:max val="12000000"/>
          <c:min val="-2000000"/>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41208"/>
        <c:crosses val="max"/>
        <c:crossBetween val="between"/>
        <c:majorUnit val="4000000"/>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148241208"/>
        <c:scaling>
          <c:orientation val="minMax"/>
        </c:scaling>
        <c:delete val="1"/>
        <c:axPos val="b"/>
        <c:numFmt formatCode="m/d/yyyy" sourceLinked="1"/>
        <c:majorTickMark val="out"/>
        <c:minorTickMark val="none"/>
        <c:tickLblPos val="nextTo"/>
        <c:crossAx val="148240816"/>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Estimated</a:t>
            </a:r>
            <a:r>
              <a:rPr lang="en-US" sz="1800" b="1" baseline="0"/>
              <a:t> DAM oversold vs RENA</a:t>
            </a:r>
            <a:endParaRPr lang="en-US"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Oversold!$B$1</c:f>
              <c:strCache>
                <c:ptCount val="1"/>
                <c:pt idx="0">
                  <c:v>Sum of Oversold</c:v>
                </c:pt>
              </c:strCache>
            </c:strRef>
          </c:tx>
          <c:spPr>
            <a:solidFill>
              <a:schemeClr val="accent1"/>
            </a:solidFill>
            <a:ln>
              <a:noFill/>
            </a:ln>
            <a:effectLst/>
          </c:spPr>
          <c:invertIfNegative val="0"/>
          <c:cat>
            <c:numRef>
              <c:f>Oversold!$A$2:$A$32</c:f>
              <c:numCache>
                <c:formatCode>m/d/yyyy</c:formatCode>
                <c:ptCount val="31"/>
                <c:pt idx="0">
                  <c:v>43831</c:v>
                </c:pt>
                <c:pt idx="1">
                  <c:v>43832</c:v>
                </c:pt>
                <c:pt idx="2">
                  <c:v>43833</c:v>
                </c:pt>
                <c:pt idx="3">
                  <c:v>43834</c:v>
                </c:pt>
                <c:pt idx="4">
                  <c:v>43835</c:v>
                </c:pt>
                <c:pt idx="5">
                  <c:v>43836</c:v>
                </c:pt>
                <c:pt idx="6">
                  <c:v>43837</c:v>
                </c:pt>
                <c:pt idx="7">
                  <c:v>43838</c:v>
                </c:pt>
                <c:pt idx="8">
                  <c:v>43839</c:v>
                </c:pt>
                <c:pt idx="9">
                  <c:v>43840</c:v>
                </c:pt>
                <c:pt idx="10">
                  <c:v>43841</c:v>
                </c:pt>
                <c:pt idx="11">
                  <c:v>43842</c:v>
                </c:pt>
                <c:pt idx="12">
                  <c:v>43843</c:v>
                </c:pt>
                <c:pt idx="13">
                  <c:v>43844</c:v>
                </c:pt>
                <c:pt idx="14">
                  <c:v>43845</c:v>
                </c:pt>
                <c:pt idx="15">
                  <c:v>43846</c:v>
                </c:pt>
                <c:pt idx="16">
                  <c:v>43847</c:v>
                </c:pt>
                <c:pt idx="17">
                  <c:v>43848</c:v>
                </c:pt>
                <c:pt idx="18">
                  <c:v>43849</c:v>
                </c:pt>
                <c:pt idx="19">
                  <c:v>43850</c:v>
                </c:pt>
                <c:pt idx="20">
                  <c:v>43851</c:v>
                </c:pt>
                <c:pt idx="21">
                  <c:v>43852</c:v>
                </c:pt>
                <c:pt idx="22">
                  <c:v>43853</c:v>
                </c:pt>
                <c:pt idx="23">
                  <c:v>43854</c:v>
                </c:pt>
                <c:pt idx="24">
                  <c:v>43855</c:v>
                </c:pt>
                <c:pt idx="25">
                  <c:v>43856</c:v>
                </c:pt>
                <c:pt idx="26">
                  <c:v>43857</c:v>
                </c:pt>
                <c:pt idx="27">
                  <c:v>43858</c:v>
                </c:pt>
                <c:pt idx="28">
                  <c:v>43859</c:v>
                </c:pt>
                <c:pt idx="29">
                  <c:v>43860</c:v>
                </c:pt>
                <c:pt idx="30">
                  <c:v>43861</c:v>
                </c:pt>
              </c:numCache>
            </c:numRef>
          </c:cat>
          <c:val>
            <c:numRef>
              <c:f>Oversold!$B$2:$B$32</c:f>
              <c:numCache>
                <c:formatCode>"$"#,##0.00</c:formatCode>
                <c:ptCount val="31"/>
                <c:pt idx="0">
                  <c:v>200078.39454829</c:v>
                </c:pt>
                <c:pt idx="1">
                  <c:v>-2468.8786442619999</c:v>
                </c:pt>
                <c:pt idx="2">
                  <c:v>132385.72831394299</c:v>
                </c:pt>
                <c:pt idx="3">
                  <c:v>-181373.93615105227</c:v>
                </c:pt>
                <c:pt idx="4">
                  <c:v>104971.04547629501</c:v>
                </c:pt>
                <c:pt idx="5">
                  <c:v>96642.142154511006</c:v>
                </c:pt>
                <c:pt idx="6">
                  <c:v>176168.139178146</c:v>
                </c:pt>
                <c:pt idx="7">
                  <c:v>463044.95521908265</c:v>
                </c:pt>
                <c:pt idx="8">
                  <c:v>245952.27876950728</c:v>
                </c:pt>
                <c:pt idx="9">
                  <c:v>466853.02921907598</c:v>
                </c:pt>
                <c:pt idx="10">
                  <c:v>306612.6874172581</c:v>
                </c:pt>
                <c:pt idx="11">
                  <c:v>826880.13406543643</c:v>
                </c:pt>
                <c:pt idx="12">
                  <c:v>98263.766745496003</c:v>
                </c:pt>
                <c:pt idx="13">
                  <c:v>101364.348139465</c:v>
                </c:pt>
                <c:pt idx="14">
                  <c:v>63627.184277099994</c:v>
                </c:pt>
                <c:pt idx="15">
                  <c:v>-182167.42500871309</c:v>
                </c:pt>
                <c:pt idx="16">
                  <c:v>200174.553806927</c:v>
                </c:pt>
                <c:pt idx="17">
                  <c:v>97301.915853708007</c:v>
                </c:pt>
                <c:pt idx="18">
                  <c:v>204668.98102733001</c:v>
                </c:pt>
                <c:pt idx="19">
                  <c:v>40380.494756430999</c:v>
                </c:pt>
                <c:pt idx="20">
                  <c:v>-24569.960426646001</c:v>
                </c:pt>
                <c:pt idx="21">
                  <c:v>-36001.987464858204</c:v>
                </c:pt>
                <c:pt idx="22">
                  <c:v>29421.599756854201</c:v>
                </c:pt>
                <c:pt idx="23">
                  <c:v>22447.068614644995</c:v>
                </c:pt>
                <c:pt idx="24">
                  <c:v>139667.39570138301</c:v>
                </c:pt>
                <c:pt idx="25">
                  <c:v>178855.56192536</c:v>
                </c:pt>
                <c:pt idx="26">
                  <c:v>103156.2769401775</c:v>
                </c:pt>
                <c:pt idx="27">
                  <c:v>447456.02330911602</c:v>
                </c:pt>
                <c:pt idx="28">
                  <c:v>55004.558445139897</c:v>
                </c:pt>
                <c:pt idx="29">
                  <c:v>-37980.313322900001</c:v>
                </c:pt>
                <c:pt idx="30">
                  <c:v>-93094.735050772899</c:v>
                </c:pt>
              </c:numCache>
            </c:numRef>
          </c:val>
        </c:ser>
        <c:ser>
          <c:idx val="1"/>
          <c:order val="1"/>
          <c:tx>
            <c:strRef>
              <c:f>Oversold!$C$1</c:f>
              <c:strCache>
                <c:ptCount val="1"/>
                <c:pt idx="0">
                  <c:v>RENA</c:v>
                </c:pt>
              </c:strCache>
            </c:strRef>
          </c:tx>
          <c:spPr>
            <a:solidFill>
              <a:schemeClr val="accent2"/>
            </a:solidFill>
            <a:ln>
              <a:noFill/>
            </a:ln>
            <a:effectLst/>
          </c:spPr>
          <c:invertIfNegative val="0"/>
          <c:cat>
            <c:numRef>
              <c:f>Oversold!$A$2:$A$32</c:f>
              <c:numCache>
                <c:formatCode>m/d/yyyy</c:formatCode>
                <c:ptCount val="31"/>
                <c:pt idx="0">
                  <c:v>43831</c:v>
                </c:pt>
                <c:pt idx="1">
                  <c:v>43832</c:v>
                </c:pt>
                <c:pt idx="2">
                  <c:v>43833</c:v>
                </c:pt>
                <c:pt idx="3">
                  <c:v>43834</c:v>
                </c:pt>
                <c:pt idx="4">
                  <c:v>43835</c:v>
                </c:pt>
                <c:pt idx="5">
                  <c:v>43836</c:v>
                </c:pt>
                <c:pt idx="6">
                  <c:v>43837</c:v>
                </c:pt>
                <c:pt idx="7">
                  <c:v>43838</c:v>
                </c:pt>
                <c:pt idx="8">
                  <c:v>43839</c:v>
                </c:pt>
                <c:pt idx="9">
                  <c:v>43840</c:v>
                </c:pt>
                <c:pt idx="10">
                  <c:v>43841</c:v>
                </c:pt>
                <c:pt idx="11">
                  <c:v>43842</c:v>
                </c:pt>
                <c:pt idx="12">
                  <c:v>43843</c:v>
                </c:pt>
                <c:pt idx="13">
                  <c:v>43844</c:v>
                </c:pt>
                <c:pt idx="14">
                  <c:v>43845</c:v>
                </c:pt>
                <c:pt idx="15">
                  <c:v>43846</c:v>
                </c:pt>
                <c:pt idx="16">
                  <c:v>43847</c:v>
                </c:pt>
                <c:pt idx="17">
                  <c:v>43848</c:v>
                </c:pt>
                <c:pt idx="18">
                  <c:v>43849</c:v>
                </c:pt>
                <c:pt idx="19">
                  <c:v>43850</c:v>
                </c:pt>
                <c:pt idx="20">
                  <c:v>43851</c:v>
                </c:pt>
                <c:pt idx="21">
                  <c:v>43852</c:v>
                </c:pt>
                <c:pt idx="22">
                  <c:v>43853</c:v>
                </c:pt>
                <c:pt idx="23">
                  <c:v>43854</c:v>
                </c:pt>
                <c:pt idx="24">
                  <c:v>43855</c:v>
                </c:pt>
                <c:pt idx="25">
                  <c:v>43856</c:v>
                </c:pt>
                <c:pt idx="26">
                  <c:v>43857</c:v>
                </c:pt>
                <c:pt idx="27">
                  <c:v>43858</c:v>
                </c:pt>
                <c:pt idx="28">
                  <c:v>43859</c:v>
                </c:pt>
                <c:pt idx="29">
                  <c:v>43860</c:v>
                </c:pt>
                <c:pt idx="30">
                  <c:v>43861</c:v>
                </c:pt>
              </c:numCache>
            </c:numRef>
          </c:cat>
          <c:val>
            <c:numRef>
              <c:f>Oversold!$C$2:$C$32</c:f>
              <c:numCache>
                <c:formatCode>#,##0</c:formatCode>
                <c:ptCount val="31"/>
                <c:pt idx="0">
                  <c:v>149282.1</c:v>
                </c:pt>
                <c:pt idx="1">
                  <c:v>-1115.71</c:v>
                </c:pt>
                <c:pt idx="2">
                  <c:v>-11862.45</c:v>
                </c:pt>
                <c:pt idx="3">
                  <c:v>49074.55</c:v>
                </c:pt>
                <c:pt idx="4">
                  <c:v>72306.03</c:v>
                </c:pt>
                <c:pt idx="5">
                  <c:v>152620.51</c:v>
                </c:pt>
                <c:pt idx="6">
                  <c:v>135177.51999999999</c:v>
                </c:pt>
                <c:pt idx="7">
                  <c:v>135180.41</c:v>
                </c:pt>
                <c:pt idx="8">
                  <c:v>203479.78</c:v>
                </c:pt>
                <c:pt idx="9">
                  <c:v>422368.49</c:v>
                </c:pt>
                <c:pt idx="10">
                  <c:v>428212.28</c:v>
                </c:pt>
                <c:pt idx="11">
                  <c:v>1916055.01</c:v>
                </c:pt>
                <c:pt idx="12">
                  <c:v>96310.95</c:v>
                </c:pt>
                <c:pt idx="13">
                  <c:v>111231.8</c:v>
                </c:pt>
                <c:pt idx="14">
                  <c:v>169604.49</c:v>
                </c:pt>
                <c:pt idx="15">
                  <c:v>-81689.91</c:v>
                </c:pt>
                <c:pt idx="16">
                  <c:v>201147.46</c:v>
                </c:pt>
                <c:pt idx="17">
                  <c:v>120334.7</c:v>
                </c:pt>
                <c:pt idx="18">
                  <c:v>181133.7</c:v>
                </c:pt>
                <c:pt idx="19">
                  <c:v>34483.360000000001</c:v>
                </c:pt>
                <c:pt idx="20">
                  <c:v>-44793.65</c:v>
                </c:pt>
                <c:pt idx="21">
                  <c:v>-17234.95</c:v>
                </c:pt>
                <c:pt idx="22">
                  <c:v>26921.200000000001</c:v>
                </c:pt>
                <c:pt idx="23">
                  <c:v>9665.7199999999993</c:v>
                </c:pt>
                <c:pt idx="24">
                  <c:v>156267.84</c:v>
                </c:pt>
                <c:pt idx="25">
                  <c:v>233557.24</c:v>
                </c:pt>
                <c:pt idx="26">
                  <c:v>102436.91</c:v>
                </c:pt>
                <c:pt idx="27">
                  <c:v>1341724.68</c:v>
                </c:pt>
                <c:pt idx="28">
                  <c:v>88922.72</c:v>
                </c:pt>
                <c:pt idx="29">
                  <c:v>72611.570000000007</c:v>
                </c:pt>
                <c:pt idx="30">
                  <c:v>32381.86</c:v>
                </c:pt>
              </c:numCache>
            </c:numRef>
          </c:val>
        </c:ser>
        <c:dLbls>
          <c:showLegendKey val="0"/>
          <c:showVal val="0"/>
          <c:showCatName val="0"/>
          <c:showSerName val="0"/>
          <c:showPercent val="0"/>
          <c:showBubbleSize val="0"/>
        </c:dLbls>
        <c:gapWidth val="219"/>
        <c:overlap val="-27"/>
        <c:axId val="148241992"/>
        <c:axId val="148242384"/>
      </c:barChart>
      <c:dateAx>
        <c:axId val="148241992"/>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42384"/>
        <c:crosses val="autoZero"/>
        <c:auto val="1"/>
        <c:lblOffset val="100"/>
        <c:baseTimeUnit val="days"/>
        <c:majorUnit val="5"/>
        <c:majorTimeUnit val="days"/>
      </c:dateAx>
      <c:valAx>
        <c:axId val="14824238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241992"/>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RENA on OD 1/12 and OD 1/28</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check the resource submission in DAM on 1/28</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053585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8776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January 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April. 6</a:t>
            </a:r>
            <a:r>
              <a:rPr lang="en-US" baseline="30000" dirty="0" smtClean="0">
                <a:solidFill>
                  <a:schemeClr val="tx2"/>
                </a:solidFill>
              </a:rPr>
              <a:t>th</a:t>
            </a:r>
            <a:r>
              <a:rPr lang="en-US" dirty="0">
                <a:solidFill>
                  <a:schemeClr val="tx2"/>
                </a:solidFill>
              </a:rPr>
              <a:t>, </a:t>
            </a:r>
            <a:r>
              <a:rPr lang="en-US" dirty="0" smtClean="0">
                <a:solidFill>
                  <a:schemeClr val="tx2"/>
                </a:solidFill>
              </a:rPr>
              <a:t>2020</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988100418"/>
              </p:ext>
            </p:extLst>
          </p:nvPr>
        </p:nvGraphicFramePr>
        <p:xfrm>
          <a:off x="347003" y="1524000"/>
          <a:ext cx="8153400" cy="3352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258807818"/>
              </p:ext>
            </p:extLst>
          </p:nvPr>
        </p:nvGraphicFramePr>
        <p:xfrm>
          <a:off x="457200" y="2588663"/>
          <a:ext cx="8305800" cy="333137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Daily RENA with RT Congestion </a:t>
            </a:r>
            <a:endParaRPr lang="en-US" dirty="0"/>
          </a:p>
        </p:txBody>
      </p:sp>
      <p:sp>
        <p:nvSpPr>
          <p:cNvPr id="4" name="Oval 3"/>
          <p:cNvSpPr/>
          <p:nvPr/>
        </p:nvSpPr>
        <p:spPr>
          <a:xfrm>
            <a:off x="3581399" y="3383116"/>
            <a:ext cx="337917" cy="1600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043515" y="3383116"/>
            <a:ext cx="271686" cy="1600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a:spLocks noGrp="1"/>
          </p:cNvSpPr>
          <p:nvPr>
            <p:ph idx="1"/>
          </p:nvPr>
        </p:nvSpPr>
        <p:spPr>
          <a:xfrm>
            <a:off x="304800" y="1386682"/>
            <a:ext cx="8534400" cy="4319832"/>
          </a:xfrm>
        </p:spPr>
        <p:txBody>
          <a:bodyPr/>
          <a:lstStyle/>
          <a:p>
            <a:r>
              <a:rPr lang="en-US" sz="2200" dirty="0" smtClean="0"/>
              <a:t>The total RENA in January was around $6.5M, while the total SCED congestion rent was around  $88.8M. </a:t>
            </a:r>
            <a:endParaRPr lang="en-US" sz="2200" dirty="0"/>
          </a:p>
        </p:txBody>
      </p:sp>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Estimated DAM oversold on RT congestion</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estimated DAM oversold amount in January was around $4.2M. </a:t>
            </a:r>
            <a:endParaRPr lang="en-US" sz="2200" dirty="0"/>
          </a:p>
        </p:txBody>
      </p:sp>
      <p:graphicFrame>
        <p:nvGraphicFramePr>
          <p:cNvPr id="4" name="Chart 3"/>
          <p:cNvGraphicFramePr>
            <a:graphicFrameLocks/>
          </p:cNvGraphicFramePr>
          <p:nvPr>
            <p:extLst>
              <p:ext uri="{D42A27DB-BD31-4B8C-83A1-F6EECF244321}">
                <p14:modId xmlns:p14="http://schemas.microsoft.com/office/powerpoint/2010/main" val="913360599"/>
              </p:ext>
            </p:extLst>
          </p:nvPr>
        </p:nvGraphicFramePr>
        <p:xfrm>
          <a:off x="417342" y="2429022"/>
          <a:ext cx="7888458" cy="34816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1/12/2020</a:t>
            </a:r>
            <a:endParaRPr lang="en-US" dirty="0"/>
          </a:p>
        </p:txBody>
      </p:sp>
      <p:sp>
        <p:nvSpPr>
          <p:cNvPr id="3" name="Content Placeholder 2"/>
          <p:cNvSpPr>
            <a:spLocks noGrp="1"/>
          </p:cNvSpPr>
          <p:nvPr>
            <p:ph idx="1"/>
          </p:nvPr>
        </p:nvSpPr>
        <p:spPr>
          <a:xfrm>
            <a:off x="304800" y="1066800"/>
            <a:ext cx="8534400" cy="4876799"/>
          </a:xfrm>
        </p:spPr>
        <p:txBody>
          <a:bodyPr/>
          <a:lstStyle/>
          <a:p>
            <a:r>
              <a:rPr lang="en-US" sz="2200" dirty="0" smtClean="0"/>
              <a:t>$1.9M RENA was observed.</a:t>
            </a:r>
            <a:r>
              <a:rPr lang="en-US" sz="2200" dirty="0"/>
              <a:t> </a:t>
            </a:r>
            <a:r>
              <a:rPr lang="en-US" sz="2200" dirty="0" smtClean="0"/>
              <a:t>Most of the </a:t>
            </a:r>
            <a:r>
              <a:rPr lang="en-US" sz="2200" dirty="0"/>
              <a:t>RENA was related to the following issues</a:t>
            </a:r>
            <a:r>
              <a:rPr lang="en-US" sz="2200" dirty="0" smtClean="0"/>
              <a:t>:</a:t>
            </a:r>
          </a:p>
          <a:p>
            <a:endParaRPr lang="en-US" sz="2200" dirty="0"/>
          </a:p>
          <a:p>
            <a:r>
              <a:rPr lang="en-US" sz="2200" dirty="0" smtClean="0"/>
              <a:t>DAM </a:t>
            </a:r>
            <a:r>
              <a:rPr lang="en-US" sz="2200" dirty="0"/>
              <a:t>oversold on the RT </a:t>
            </a:r>
            <a:r>
              <a:rPr lang="en-US" sz="2200" dirty="0" smtClean="0"/>
              <a:t>congestion</a:t>
            </a:r>
            <a:r>
              <a:rPr lang="en-US" sz="2200" dirty="0"/>
              <a:t>: There was </a:t>
            </a:r>
            <a:r>
              <a:rPr lang="en-US" sz="2200" dirty="0" smtClean="0"/>
              <a:t>about $0.7M DAM </a:t>
            </a:r>
            <a:r>
              <a:rPr lang="en-US" sz="2200" dirty="0"/>
              <a:t>oversold </a:t>
            </a:r>
            <a:r>
              <a:rPr lang="en-US" sz="2200" dirty="0" smtClean="0"/>
              <a:t>on </a:t>
            </a:r>
            <a:r>
              <a:rPr lang="en-US" sz="2200" dirty="0"/>
              <a:t>the </a:t>
            </a:r>
            <a:r>
              <a:rPr lang="en-US" sz="2200" dirty="0" smtClean="0"/>
              <a:t>RT constraint DCPSJON5: 6017__A, as the contingency was disabled in DAM by the </a:t>
            </a:r>
            <a:r>
              <a:rPr lang="en-US" sz="2200" dirty="0"/>
              <a:t>Mitchell bend </a:t>
            </a:r>
            <a:r>
              <a:rPr lang="en-US" sz="2200" dirty="0" smtClean="0"/>
              <a:t>RAS, which is set to be triggered by the overloading on 6017__A.</a:t>
            </a:r>
          </a:p>
          <a:p>
            <a:endParaRPr lang="en-US" sz="2200" dirty="0"/>
          </a:p>
          <a:p>
            <a:r>
              <a:rPr lang="en-US" sz="2200" dirty="0" smtClean="0"/>
              <a:t>Different RT Congestion Rent in Settlement: </a:t>
            </a:r>
            <a:r>
              <a:rPr lang="en-US" sz="2200" dirty="0"/>
              <a:t>it was found a large difference between SCED calculated RT congestion rent </a:t>
            </a:r>
            <a:r>
              <a:rPr lang="en-US" sz="2200" dirty="0" smtClean="0"/>
              <a:t>($4.5M</a:t>
            </a:r>
            <a:r>
              <a:rPr lang="en-US" sz="2200" dirty="0"/>
              <a:t>) versus the settlement collected congestion rent </a:t>
            </a:r>
            <a:r>
              <a:rPr lang="en-US" sz="2200" dirty="0" smtClean="0"/>
              <a:t>($3.5M), when some of real time energy was settled at the meter prices different from the resource dispatching prices. </a:t>
            </a:r>
            <a:endParaRPr lang="en-US" sz="2200" dirty="0"/>
          </a:p>
          <a:p>
            <a:endParaRPr lang="en-US" sz="2400" dirty="0" smtClean="0"/>
          </a:p>
          <a:p>
            <a:endParaRPr lang="en-US" sz="2400" dirty="0"/>
          </a:p>
          <a:p>
            <a:endParaRPr lang="en-US" sz="2200" dirty="0"/>
          </a:p>
        </p:txBody>
      </p:sp>
    </p:spTree>
    <p:extLst>
      <p:ext uri="{BB962C8B-B14F-4D97-AF65-F5344CB8AC3E}">
        <p14:creationId xmlns:p14="http://schemas.microsoft.com/office/powerpoint/2010/main" val="1091791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Different Congestion Rent in Settlement (Example)</a:t>
            </a:r>
            <a:endParaRPr lang="en-US" dirty="0"/>
          </a:p>
        </p:txBody>
      </p:sp>
      <p:sp>
        <p:nvSpPr>
          <p:cNvPr id="3" name="Content Placeholder 2"/>
          <p:cNvSpPr>
            <a:spLocks noGrp="1"/>
          </p:cNvSpPr>
          <p:nvPr>
            <p:ph idx="1"/>
          </p:nvPr>
        </p:nvSpPr>
        <p:spPr>
          <a:xfrm>
            <a:off x="381000" y="1251683"/>
            <a:ext cx="8534400" cy="4319832"/>
          </a:xfrm>
        </p:spPr>
        <p:txBody>
          <a:bodyPr/>
          <a:lstStyle/>
          <a:p>
            <a:pPr marL="0" indent="0">
              <a:buNone/>
            </a:pPr>
            <a:r>
              <a:rPr lang="en-US" sz="2200" dirty="0" smtClean="0"/>
              <a:t>The missing congestion rent in Settlement happened when some real time resource meter price (RTRMPR) was higher than the resource’s dispatching price, which was related to the locations of meters and the contingency definition.  </a:t>
            </a:r>
            <a:endParaRPr lang="en-US" sz="2200" dirty="0"/>
          </a:p>
        </p:txBody>
      </p:sp>
      <p:cxnSp>
        <p:nvCxnSpPr>
          <p:cNvPr id="7" name="Straight Connector 6"/>
          <p:cNvCxnSpPr/>
          <p:nvPr/>
        </p:nvCxnSpPr>
        <p:spPr>
          <a:xfrm>
            <a:off x="2819400" y="5396927"/>
            <a:ext cx="48768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712553" y="4906464"/>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endCxn id="9" idx="0"/>
          </p:cNvCxnSpPr>
          <p:nvPr/>
        </p:nvCxnSpPr>
        <p:spPr>
          <a:xfrm flipH="1">
            <a:off x="3826853" y="3023873"/>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p:cNvCxnSpPr>
          <p:nvPr/>
        </p:nvCxnSpPr>
        <p:spPr>
          <a:xfrm>
            <a:off x="3826853" y="5135064"/>
            <a:ext cx="0" cy="2618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770582" y="4412096"/>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4966480" y="5396927"/>
            <a:ext cx="0" cy="524914"/>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4740665" y="5921841"/>
            <a:ext cx="451630" cy="4407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56930" y="5921841"/>
            <a:ext cx="381000" cy="430887"/>
          </a:xfrm>
          <a:prstGeom prst="rect">
            <a:avLst/>
          </a:prstGeom>
          <a:noFill/>
        </p:spPr>
        <p:txBody>
          <a:bodyPr wrap="square" rtlCol="0">
            <a:spAutoFit/>
          </a:bodyPr>
          <a:lstStyle/>
          <a:p>
            <a:r>
              <a:rPr lang="en-US" sz="2200" b="1" dirty="0" smtClean="0"/>
              <a:t>G</a:t>
            </a:r>
            <a:endParaRPr lang="en-US" sz="2200" b="1" dirty="0"/>
          </a:p>
        </p:txBody>
      </p:sp>
      <p:sp>
        <p:nvSpPr>
          <p:cNvPr id="38" name="TextBox 37"/>
          <p:cNvSpPr txBox="1"/>
          <p:nvPr/>
        </p:nvSpPr>
        <p:spPr>
          <a:xfrm>
            <a:off x="3927960" y="4835322"/>
            <a:ext cx="838200" cy="369332"/>
          </a:xfrm>
          <a:prstGeom prst="rect">
            <a:avLst/>
          </a:prstGeom>
          <a:noFill/>
        </p:spPr>
        <p:txBody>
          <a:bodyPr wrap="square" rtlCol="0">
            <a:spAutoFit/>
          </a:bodyPr>
          <a:lstStyle/>
          <a:p>
            <a:r>
              <a:rPr lang="en-US" dirty="0" smtClean="0"/>
              <a:t>CB1</a:t>
            </a:r>
            <a:endParaRPr lang="en-US" dirty="0"/>
          </a:p>
        </p:txBody>
      </p:sp>
      <p:sp>
        <p:nvSpPr>
          <p:cNvPr id="41" name="TextBox 40"/>
          <p:cNvSpPr txBox="1"/>
          <p:nvPr/>
        </p:nvSpPr>
        <p:spPr>
          <a:xfrm>
            <a:off x="2819400" y="4323450"/>
            <a:ext cx="1047750" cy="369332"/>
          </a:xfrm>
          <a:prstGeom prst="rect">
            <a:avLst/>
          </a:prstGeom>
          <a:noFill/>
        </p:spPr>
        <p:txBody>
          <a:bodyPr wrap="square" rtlCol="0">
            <a:spAutoFit/>
          </a:bodyPr>
          <a:lstStyle/>
          <a:p>
            <a:r>
              <a:rPr lang="en-US" dirty="0" smtClean="0"/>
              <a:t>Meter 1</a:t>
            </a:r>
            <a:endParaRPr lang="en-US" dirty="0"/>
          </a:p>
        </p:txBody>
      </p:sp>
      <p:sp>
        <p:nvSpPr>
          <p:cNvPr id="42" name="TextBox 41"/>
          <p:cNvSpPr txBox="1"/>
          <p:nvPr/>
        </p:nvSpPr>
        <p:spPr>
          <a:xfrm>
            <a:off x="3613929" y="5784328"/>
            <a:ext cx="1370432" cy="369332"/>
          </a:xfrm>
          <a:prstGeom prst="rect">
            <a:avLst/>
          </a:prstGeom>
          <a:noFill/>
        </p:spPr>
        <p:txBody>
          <a:bodyPr wrap="square" rtlCol="0">
            <a:spAutoFit/>
          </a:bodyPr>
          <a:lstStyle/>
          <a:p>
            <a:r>
              <a:rPr lang="en-US" dirty="0" smtClean="0"/>
              <a:t>Resource</a:t>
            </a:r>
            <a:endParaRPr lang="en-US" dirty="0"/>
          </a:p>
        </p:txBody>
      </p:sp>
      <p:sp>
        <p:nvSpPr>
          <p:cNvPr id="44" name="Oval 43"/>
          <p:cNvSpPr/>
          <p:nvPr/>
        </p:nvSpPr>
        <p:spPr>
          <a:xfrm>
            <a:off x="3407752" y="4831783"/>
            <a:ext cx="1225939" cy="361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613929" y="3508561"/>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46" name="TextBox 45"/>
          <p:cNvSpPr txBox="1"/>
          <p:nvPr/>
        </p:nvSpPr>
        <p:spPr>
          <a:xfrm>
            <a:off x="3947583" y="4077637"/>
            <a:ext cx="1327731" cy="369332"/>
          </a:xfrm>
          <a:prstGeom prst="rect">
            <a:avLst/>
          </a:prstGeom>
          <a:noFill/>
        </p:spPr>
        <p:txBody>
          <a:bodyPr wrap="square" rtlCol="0">
            <a:spAutoFit/>
          </a:bodyPr>
          <a:lstStyle/>
          <a:p>
            <a:r>
              <a:rPr lang="en-US" dirty="0" smtClean="0">
                <a:solidFill>
                  <a:srgbClr val="FF0000"/>
                </a:solidFill>
              </a:rPr>
              <a:t>SF: 0%</a:t>
            </a:r>
            <a:endParaRPr lang="en-US" dirty="0">
              <a:solidFill>
                <a:srgbClr val="FF0000"/>
              </a:solidFill>
            </a:endParaRPr>
          </a:p>
        </p:txBody>
      </p:sp>
      <p:sp>
        <p:nvSpPr>
          <p:cNvPr id="47" name="TextBox 46"/>
          <p:cNvSpPr txBox="1"/>
          <p:nvPr/>
        </p:nvSpPr>
        <p:spPr>
          <a:xfrm>
            <a:off x="5191979" y="5774766"/>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57" name="TextBox 56"/>
          <p:cNvSpPr txBox="1"/>
          <p:nvPr/>
        </p:nvSpPr>
        <p:spPr>
          <a:xfrm>
            <a:off x="3902466" y="3110393"/>
            <a:ext cx="838200" cy="369332"/>
          </a:xfrm>
          <a:prstGeom prst="rect">
            <a:avLst/>
          </a:prstGeom>
          <a:noFill/>
        </p:spPr>
        <p:txBody>
          <a:bodyPr wrap="square" rtlCol="0">
            <a:spAutoFit/>
          </a:bodyPr>
          <a:lstStyle/>
          <a:p>
            <a:r>
              <a:rPr lang="en-US" dirty="0" smtClean="0"/>
              <a:t>LN1</a:t>
            </a:r>
            <a:endParaRPr lang="en-US" dirty="0"/>
          </a:p>
        </p:txBody>
      </p:sp>
      <p:sp>
        <p:nvSpPr>
          <p:cNvPr id="70" name="TextBox 69"/>
          <p:cNvSpPr txBox="1"/>
          <p:nvPr/>
        </p:nvSpPr>
        <p:spPr>
          <a:xfrm>
            <a:off x="6679898" y="4109138"/>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71" name="TextBox 70"/>
          <p:cNvSpPr txBox="1"/>
          <p:nvPr/>
        </p:nvSpPr>
        <p:spPr>
          <a:xfrm>
            <a:off x="3905543" y="4429683"/>
            <a:ext cx="1869171" cy="369332"/>
          </a:xfrm>
          <a:prstGeom prst="rect">
            <a:avLst/>
          </a:prstGeom>
          <a:noFill/>
        </p:spPr>
        <p:txBody>
          <a:bodyPr wrap="square" rtlCol="0">
            <a:spAutoFit/>
          </a:bodyPr>
          <a:lstStyle/>
          <a:p>
            <a:r>
              <a:rPr lang="en-US" dirty="0" smtClean="0">
                <a:solidFill>
                  <a:srgbClr val="DAA600"/>
                </a:solidFill>
              </a:rPr>
              <a:t>RTRMPR: $30</a:t>
            </a:r>
            <a:endParaRPr lang="en-US" dirty="0">
              <a:solidFill>
                <a:srgbClr val="DAA600"/>
              </a:solidFill>
            </a:endParaRPr>
          </a:p>
        </p:txBody>
      </p:sp>
      <p:sp>
        <p:nvSpPr>
          <p:cNvPr id="72" name="TextBox 71"/>
          <p:cNvSpPr txBox="1"/>
          <p:nvPr/>
        </p:nvSpPr>
        <p:spPr>
          <a:xfrm>
            <a:off x="6725896" y="4394441"/>
            <a:ext cx="1869171" cy="369332"/>
          </a:xfrm>
          <a:prstGeom prst="rect">
            <a:avLst/>
          </a:prstGeom>
          <a:noFill/>
        </p:spPr>
        <p:txBody>
          <a:bodyPr wrap="square" rtlCol="0">
            <a:spAutoFit/>
          </a:bodyPr>
          <a:lstStyle/>
          <a:p>
            <a:r>
              <a:rPr lang="en-US" dirty="0" smtClean="0">
                <a:solidFill>
                  <a:schemeClr val="accent4">
                    <a:lumMod val="50000"/>
                    <a:lumOff val="50000"/>
                  </a:schemeClr>
                </a:solidFill>
              </a:rPr>
              <a:t>RTRMPR: $-20</a:t>
            </a:r>
            <a:endParaRPr lang="en-US" dirty="0">
              <a:solidFill>
                <a:schemeClr val="accent4">
                  <a:lumMod val="50000"/>
                  <a:lumOff val="50000"/>
                </a:schemeClr>
              </a:solidFill>
            </a:endParaRPr>
          </a:p>
        </p:txBody>
      </p:sp>
      <p:sp>
        <p:nvSpPr>
          <p:cNvPr id="73" name="TextBox 72"/>
          <p:cNvSpPr txBox="1"/>
          <p:nvPr/>
        </p:nvSpPr>
        <p:spPr>
          <a:xfrm>
            <a:off x="5200661" y="6111934"/>
            <a:ext cx="1869171" cy="369332"/>
          </a:xfrm>
          <a:prstGeom prst="rect">
            <a:avLst/>
          </a:prstGeom>
          <a:noFill/>
        </p:spPr>
        <p:txBody>
          <a:bodyPr wrap="square" rtlCol="0">
            <a:spAutoFit/>
          </a:bodyPr>
          <a:lstStyle/>
          <a:p>
            <a:r>
              <a:rPr lang="en-US" dirty="0" smtClean="0">
                <a:solidFill>
                  <a:schemeClr val="accent4">
                    <a:lumMod val="50000"/>
                    <a:lumOff val="50000"/>
                  </a:schemeClr>
                </a:solidFill>
              </a:rPr>
              <a:t>Res LMP: $-20</a:t>
            </a:r>
            <a:endParaRPr lang="en-US" dirty="0">
              <a:solidFill>
                <a:schemeClr val="accent4">
                  <a:lumMod val="50000"/>
                  <a:lumOff val="50000"/>
                </a:schemeClr>
              </a:solidFill>
            </a:endParaRPr>
          </a:p>
        </p:txBody>
      </p:sp>
      <p:sp>
        <p:nvSpPr>
          <p:cNvPr id="74" name="TextBox 73"/>
          <p:cNvSpPr txBox="1"/>
          <p:nvPr/>
        </p:nvSpPr>
        <p:spPr>
          <a:xfrm>
            <a:off x="637589" y="3543428"/>
            <a:ext cx="1864991" cy="1477328"/>
          </a:xfrm>
          <a:prstGeom prst="rect">
            <a:avLst/>
          </a:prstGeom>
          <a:noFill/>
        </p:spPr>
        <p:txBody>
          <a:bodyPr wrap="square" rtlCol="0">
            <a:spAutoFit/>
          </a:bodyPr>
          <a:lstStyle/>
          <a:p>
            <a:r>
              <a:rPr lang="en-US" dirty="0" smtClean="0">
                <a:solidFill>
                  <a:schemeClr val="accent4">
                    <a:lumMod val="50000"/>
                    <a:lumOff val="50000"/>
                  </a:schemeClr>
                </a:solidFill>
              </a:rPr>
              <a:t>System Lambda $30</a:t>
            </a:r>
          </a:p>
          <a:p>
            <a:endParaRPr lang="en-US" dirty="0">
              <a:solidFill>
                <a:schemeClr val="accent4">
                  <a:lumMod val="50000"/>
                  <a:lumOff val="50000"/>
                </a:schemeClr>
              </a:solidFill>
            </a:endParaRPr>
          </a:p>
          <a:p>
            <a:r>
              <a:rPr lang="en-US" dirty="0" smtClean="0">
                <a:solidFill>
                  <a:schemeClr val="accent4">
                    <a:lumMod val="50000"/>
                    <a:lumOff val="50000"/>
                  </a:schemeClr>
                </a:solidFill>
              </a:rPr>
              <a:t>Shadow Price</a:t>
            </a:r>
          </a:p>
          <a:p>
            <a:r>
              <a:rPr lang="en-US" dirty="0" smtClean="0">
                <a:solidFill>
                  <a:schemeClr val="accent4">
                    <a:lumMod val="50000"/>
                    <a:lumOff val="50000"/>
                  </a:schemeClr>
                </a:solidFill>
              </a:rPr>
              <a:t>$100</a:t>
            </a:r>
            <a:endParaRPr lang="en-US" dirty="0">
              <a:solidFill>
                <a:schemeClr val="accent4">
                  <a:lumMod val="50000"/>
                  <a:lumOff val="50000"/>
                </a:schemeClr>
              </a:solidFill>
            </a:endParaRPr>
          </a:p>
        </p:txBody>
      </p:sp>
      <p:sp>
        <p:nvSpPr>
          <p:cNvPr id="75" name="Rectangle 74"/>
          <p:cNvSpPr/>
          <p:nvPr/>
        </p:nvSpPr>
        <p:spPr>
          <a:xfrm>
            <a:off x="6418060" y="4906464"/>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Connector 75"/>
          <p:cNvCxnSpPr>
            <a:endCxn id="75" idx="0"/>
          </p:cNvCxnSpPr>
          <p:nvPr/>
        </p:nvCxnSpPr>
        <p:spPr>
          <a:xfrm flipH="1">
            <a:off x="6532360" y="3023873"/>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75" idx="2"/>
          </p:cNvCxnSpPr>
          <p:nvPr/>
        </p:nvCxnSpPr>
        <p:spPr>
          <a:xfrm>
            <a:off x="6532360" y="5135064"/>
            <a:ext cx="0" cy="3139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6476089" y="4412096"/>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6645781" y="4865356"/>
            <a:ext cx="838200" cy="369332"/>
          </a:xfrm>
          <a:prstGeom prst="rect">
            <a:avLst/>
          </a:prstGeom>
          <a:noFill/>
        </p:spPr>
        <p:txBody>
          <a:bodyPr wrap="square" rtlCol="0">
            <a:spAutoFit/>
          </a:bodyPr>
          <a:lstStyle/>
          <a:p>
            <a:r>
              <a:rPr lang="en-US" dirty="0" smtClean="0"/>
              <a:t>CB2</a:t>
            </a:r>
            <a:endParaRPr lang="en-US" dirty="0"/>
          </a:p>
        </p:txBody>
      </p:sp>
      <p:sp>
        <p:nvSpPr>
          <p:cNvPr id="81" name="TextBox 80"/>
          <p:cNvSpPr txBox="1"/>
          <p:nvPr/>
        </p:nvSpPr>
        <p:spPr>
          <a:xfrm>
            <a:off x="5524907" y="4323450"/>
            <a:ext cx="1047750" cy="369332"/>
          </a:xfrm>
          <a:prstGeom prst="rect">
            <a:avLst/>
          </a:prstGeom>
          <a:noFill/>
        </p:spPr>
        <p:txBody>
          <a:bodyPr wrap="square" rtlCol="0">
            <a:spAutoFit/>
          </a:bodyPr>
          <a:lstStyle/>
          <a:p>
            <a:r>
              <a:rPr lang="en-US" dirty="0" smtClean="0"/>
              <a:t>Meter 2</a:t>
            </a:r>
            <a:endParaRPr lang="en-US" dirty="0"/>
          </a:p>
        </p:txBody>
      </p:sp>
      <p:sp>
        <p:nvSpPr>
          <p:cNvPr id="85" name="TextBox 84"/>
          <p:cNvSpPr txBox="1"/>
          <p:nvPr/>
        </p:nvSpPr>
        <p:spPr>
          <a:xfrm>
            <a:off x="6607973" y="3110393"/>
            <a:ext cx="838200" cy="369332"/>
          </a:xfrm>
          <a:prstGeom prst="rect">
            <a:avLst/>
          </a:prstGeom>
          <a:noFill/>
        </p:spPr>
        <p:txBody>
          <a:bodyPr wrap="square" rtlCol="0">
            <a:spAutoFit/>
          </a:bodyPr>
          <a:lstStyle/>
          <a:p>
            <a:r>
              <a:rPr lang="en-US" dirty="0" smtClean="0"/>
              <a:t>LN2</a:t>
            </a:r>
            <a:endParaRPr lang="en-US" dirty="0"/>
          </a:p>
        </p:txBody>
      </p:sp>
      <p:sp>
        <p:nvSpPr>
          <p:cNvPr id="87" name="TextBox 86"/>
          <p:cNvSpPr txBox="1"/>
          <p:nvPr/>
        </p:nvSpPr>
        <p:spPr>
          <a:xfrm>
            <a:off x="3596760" y="4745108"/>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22" name="TextBox 21"/>
          <p:cNvSpPr txBox="1"/>
          <p:nvPr/>
        </p:nvSpPr>
        <p:spPr>
          <a:xfrm>
            <a:off x="3675804" y="6099116"/>
            <a:ext cx="979755" cy="369332"/>
          </a:xfrm>
          <a:prstGeom prst="rect">
            <a:avLst/>
          </a:prstGeom>
          <a:noFill/>
        </p:spPr>
        <p:txBody>
          <a:bodyPr wrap="none" rtlCol="0">
            <a:spAutoFit/>
          </a:bodyPr>
          <a:lstStyle/>
          <a:p>
            <a:r>
              <a:rPr lang="en-US" dirty="0" smtClean="0"/>
              <a:t>300MW</a:t>
            </a:r>
            <a:endParaRPr lang="en-US" dirty="0"/>
          </a:p>
        </p:txBody>
      </p:sp>
      <p:sp>
        <p:nvSpPr>
          <p:cNvPr id="88" name="TextBox 87"/>
          <p:cNvSpPr txBox="1"/>
          <p:nvPr/>
        </p:nvSpPr>
        <p:spPr>
          <a:xfrm>
            <a:off x="2865561" y="3111210"/>
            <a:ext cx="979755" cy="369332"/>
          </a:xfrm>
          <a:prstGeom prst="rect">
            <a:avLst/>
          </a:prstGeom>
          <a:noFill/>
        </p:spPr>
        <p:txBody>
          <a:bodyPr wrap="none" rtlCol="0">
            <a:spAutoFit/>
          </a:bodyPr>
          <a:lstStyle/>
          <a:p>
            <a:r>
              <a:rPr lang="en-US" dirty="0" smtClean="0"/>
              <a:t>200MW</a:t>
            </a:r>
            <a:endParaRPr lang="en-US" dirty="0"/>
          </a:p>
        </p:txBody>
      </p:sp>
      <p:sp>
        <p:nvSpPr>
          <p:cNvPr id="89" name="TextBox 88"/>
          <p:cNvSpPr txBox="1"/>
          <p:nvPr/>
        </p:nvSpPr>
        <p:spPr>
          <a:xfrm>
            <a:off x="5524469" y="3119664"/>
            <a:ext cx="979755" cy="369332"/>
          </a:xfrm>
          <a:prstGeom prst="rect">
            <a:avLst/>
          </a:prstGeom>
          <a:noFill/>
        </p:spPr>
        <p:txBody>
          <a:bodyPr wrap="none" rtlCol="0">
            <a:spAutoFit/>
          </a:bodyPr>
          <a:lstStyle/>
          <a:p>
            <a:r>
              <a:rPr lang="en-US" dirty="0" smtClean="0"/>
              <a:t>100MW</a:t>
            </a:r>
            <a:endParaRPr lang="en-US" dirty="0"/>
          </a:p>
        </p:txBody>
      </p:sp>
    </p:spTree>
    <p:extLst>
      <p:ext uri="{BB962C8B-B14F-4D97-AF65-F5344CB8AC3E}">
        <p14:creationId xmlns:p14="http://schemas.microsoft.com/office/powerpoint/2010/main" val="79125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46" grpId="0"/>
      <p:bldP spid="47" grpId="0"/>
      <p:bldP spid="70" grpId="0"/>
      <p:bldP spid="71" grpId="0"/>
      <p:bldP spid="72" grpId="0"/>
      <p:bldP spid="73" grpId="0"/>
      <p:bldP spid="74" grpId="0"/>
      <p:bldP spid="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1/28/2020</a:t>
            </a:r>
            <a:endParaRPr lang="en-US" dirty="0"/>
          </a:p>
        </p:txBody>
      </p:sp>
      <p:sp>
        <p:nvSpPr>
          <p:cNvPr id="3" name="Content Placeholder 2"/>
          <p:cNvSpPr>
            <a:spLocks noGrp="1"/>
          </p:cNvSpPr>
          <p:nvPr>
            <p:ph idx="1"/>
          </p:nvPr>
        </p:nvSpPr>
        <p:spPr>
          <a:xfrm>
            <a:off x="342900" y="990600"/>
            <a:ext cx="8496300" cy="5181600"/>
          </a:xfrm>
        </p:spPr>
        <p:txBody>
          <a:bodyPr/>
          <a:lstStyle/>
          <a:p>
            <a:r>
              <a:rPr lang="en-US" sz="2200" dirty="0" smtClean="0"/>
              <a:t>$1.3 million RENA was observed. Most of the RENA was related to the following issues:</a:t>
            </a:r>
          </a:p>
          <a:p>
            <a:endParaRPr lang="en-US" sz="2200" dirty="0"/>
          </a:p>
          <a:p>
            <a:r>
              <a:rPr lang="en-US" sz="2200" dirty="0"/>
              <a:t>PTP Obligation with links to Options: The RT </a:t>
            </a:r>
            <a:r>
              <a:rPr lang="en-US" sz="2200" dirty="0" smtClean="0"/>
              <a:t>congestion SVCAMIL8: LAUREL_LA_PAL_1 was inside Valley area and significantly raised the LMPs on some RNs in east Valley area. Therefore, the values of PTP with links to Options sourced from these RNs became negative but settled with $0. The missing revenue was around $1M. </a:t>
            </a:r>
          </a:p>
          <a:p>
            <a:endParaRPr lang="en-US" sz="2200" dirty="0"/>
          </a:p>
          <a:p>
            <a:r>
              <a:rPr lang="en-US" sz="2200" dirty="0" smtClean="0"/>
              <a:t>DAM oversold on the RT congestion: There was also $0.6M DAM oversold on the constraint SVAMIL8:</a:t>
            </a:r>
            <a:r>
              <a:rPr lang="en-US" sz="2200" dirty="0"/>
              <a:t> </a:t>
            </a:r>
            <a:r>
              <a:rPr lang="en-US" sz="2200" dirty="0" smtClean="0"/>
              <a:t>LAUREL_LA_PAL_1. The oversold was mostly due to extra one hour extension on the related planned outage.</a:t>
            </a:r>
            <a:endParaRPr lang="en-US" sz="2200" dirty="0"/>
          </a:p>
        </p:txBody>
      </p:sp>
    </p:spTree>
    <p:extLst>
      <p:ext uri="{BB962C8B-B14F-4D97-AF65-F5344CB8AC3E}">
        <p14:creationId xmlns:p14="http://schemas.microsoft.com/office/powerpoint/2010/main" val="3857290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252663" y="1374650"/>
            <a:ext cx="8610600" cy="5029200"/>
          </a:xfrm>
        </p:spPr>
        <p:txBody>
          <a:bodyPr/>
          <a:lstStyle/>
          <a:p>
            <a:r>
              <a:rPr lang="en-US" sz="2200" dirty="0" smtClean="0"/>
              <a:t>RENA observed in January, 2020 was relatively moderate, comparing to the historical values.</a:t>
            </a:r>
          </a:p>
          <a:p>
            <a:endParaRPr lang="en-US" sz="2200" dirty="0"/>
          </a:p>
          <a:p>
            <a:r>
              <a:rPr lang="en-US" sz="2200" dirty="0" smtClean="0"/>
              <a:t>The majority of RENA was related to congestion “oversold” in DAM, which could be further related to topology difference between DAM and RTM, LDF, and RAS modeling. </a:t>
            </a:r>
          </a:p>
          <a:p>
            <a:endParaRPr lang="en-US" sz="2200" dirty="0" smtClean="0"/>
          </a:p>
          <a:p>
            <a:r>
              <a:rPr lang="en-US" sz="2200" dirty="0" smtClean="0"/>
              <a:t>PTP w/ links to options also contributed significant part of RENA in January, specially on </a:t>
            </a:r>
            <a:r>
              <a:rPr lang="en-US" sz="2200" smtClean="0"/>
              <a:t>OD 1/28. </a:t>
            </a:r>
            <a:endParaRPr lang="en-US" sz="2200" dirty="0" smtClean="0"/>
          </a:p>
          <a:p>
            <a:endParaRPr lang="en-US" sz="2200" dirty="0" smtClean="0"/>
          </a:p>
          <a:p>
            <a:r>
              <a:rPr lang="en-US" sz="2200" dirty="0" smtClean="0"/>
              <a:t>The rest of RENA was related to the differences between SCED  and Settlement. </a:t>
            </a:r>
          </a:p>
          <a:p>
            <a:endParaRPr lang="en-US" sz="2400" dirty="0"/>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http://purl.org/dc/terms/"/>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 ds:uri="http://purl.org/dc/dcmitype/"/>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22698</TotalTime>
  <Words>521</Words>
  <Application>Microsoft Office PowerPoint</Application>
  <PresentationFormat>On-screen Show (4:3)</PresentationFormat>
  <Paragraphs>75</Paragraphs>
  <Slides>8</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 on RT congestion</vt:lpstr>
      <vt:lpstr>OD 1/12/2020</vt:lpstr>
      <vt:lpstr>Cause of Different Congestion Rent in Settlement (Example)</vt:lpstr>
      <vt:lpstr>OD 1/28/2020</vt:lpstr>
      <vt:lpstr>Summary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Gonzales, David</cp:lastModifiedBy>
  <cp:revision>321</cp:revision>
  <cp:lastPrinted>2016-01-21T20:53:15Z</cp:lastPrinted>
  <dcterms:created xsi:type="dcterms:W3CDTF">2016-01-21T15:20:31Z</dcterms:created>
  <dcterms:modified xsi:type="dcterms:W3CDTF">2020-04-02T13:36:01Z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