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6"/>
  </p:notesMasterIdLst>
  <p:handoutMasterIdLst>
    <p:handoutMasterId r:id="rId27"/>
  </p:handoutMasterIdLst>
  <p:sldIdLst>
    <p:sldId id="260" r:id="rId6"/>
    <p:sldId id="274" r:id="rId7"/>
    <p:sldId id="280" r:id="rId8"/>
    <p:sldId id="279" r:id="rId9"/>
    <p:sldId id="285" r:id="rId10"/>
    <p:sldId id="281" r:id="rId11"/>
    <p:sldId id="282" r:id="rId12"/>
    <p:sldId id="283" r:id="rId13"/>
    <p:sldId id="284" r:id="rId14"/>
    <p:sldId id="278" r:id="rId15"/>
    <p:sldId id="286" r:id="rId16"/>
    <p:sldId id="287" r:id="rId17"/>
    <p:sldId id="288" r:id="rId18"/>
    <p:sldId id="290" r:id="rId19"/>
    <p:sldId id="294" r:id="rId20"/>
    <p:sldId id="293" r:id="rId21"/>
    <p:sldId id="289" r:id="rId22"/>
    <p:sldId id="291" r:id="rId23"/>
    <p:sldId id="292" r:id="rId24"/>
    <p:sldId id="295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 showGuides="1">
      <p:cViewPr varScale="1">
        <p:scale>
          <a:sx n="70" d="100"/>
          <a:sy n="70" d="100"/>
        </p:scale>
        <p:origin x="960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56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14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38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92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99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99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144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46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598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144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44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68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0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78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66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68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39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17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90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CRR Repossession</a:t>
            </a:r>
            <a:endParaRPr lang="en-US" sz="24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Donald House</a:t>
            </a:r>
            <a:endParaRPr lang="en-US" sz="2000" dirty="0"/>
          </a:p>
          <a:p>
            <a:r>
              <a:rPr lang="en-US" sz="2000" dirty="0" smtClean="0"/>
              <a:t>Supervisor, CRR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CMWG</a:t>
            </a:r>
          </a:p>
          <a:p>
            <a:r>
              <a:rPr lang="en-US" sz="2000" dirty="0" smtClean="0"/>
              <a:t>April 6, 2020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CRR Repossession for Defaults – </a:t>
            </a:r>
            <a:r>
              <a:rPr lang="en-US" dirty="0" smtClean="0"/>
              <a:t>Forfeited CRRs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175" y="1447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Forfeited CRRs were awarded in an auction, but the invoice wasn’t paid, resulting in a default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Forfeited CRRs will be treated the same as CRRs repossessed due to other types of defaults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If forfeited CRRs are for a monthly auction, the CRRs will be allowed to settle in DAM  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Positive DAM settlements will be applied to the collateral account of the defaulting entity</a:t>
            </a:r>
          </a:p>
          <a:p>
            <a:pPr lvl="2">
              <a:spcAft>
                <a:spcPts val="800"/>
              </a:spcAft>
            </a:pPr>
            <a:r>
              <a:rPr lang="en-US" sz="1600" dirty="0"/>
              <a:t>Reduces the total default amount to be uplifted to the rest of the market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But, negative DAM settlements will add to the total default amount </a:t>
            </a:r>
          </a:p>
          <a:p>
            <a:pPr lvl="2">
              <a:spcAft>
                <a:spcPts val="800"/>
              </a:spcAft>
            </a:pPr>
            <a:r>
              <a:rPr lang="en-US" sz="1600" dirty="0"/>
              <a:t>Increases the total default amount to be uplifted to the rest of the </a:t>
            </a:r>
            <a:r>
              <a:rPr lang="en-US" sz="1600" dirty="0" smtClean="0"/>
              <a:t>market</a:t>
            </a: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CRR Repossession for Defaults – Forfeited </a:t>
            </a:r>
            <a:r>
              <a:rPr lang="en-US" dirty="0" smtClean="0"/>
              <a:t>CRRs Continued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8801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If forfeited CRRs are for an LTAS auction, the CRRs will be handled in the following ways: 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If it was a Seq1 auction: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The CRRs will be offered into the appropriate monthly auction for the same time period that was covered by the Seq1 auction (6 total monthly auctions)</a:t>
            </a:r>
          </a:p>
          <a:p>
            <a:pPr lvl="3">
              <a:spcAft>
                <a:spcPts val="800"/>
              </a:spcAft>
            </a:pPr>
            <a:r>
              <a:rPr lang="en-US" sz="1600" dirty="0"/>
              <a:t>Payments for awarded CRRs will be applied to the defaulting entity’s collateral account, reducing the total amount of the default to be uplifted to the rest of the market</a:t>
            </a:r>
          </a:p>
          <a:p>
            <a:pPr lvl="3">
              <a:spcAft>
                <a:spcPts val="800"/>
              </a:spcAft>
            </a:pPr>
            <a:r>
              <a:rPr lang="en-US" sz="1600" dirty="0"/>
              <a:t>But, charges for awarded CRRs with negative clearing prices would increase the default </a:t>
            </a:r>
            <a:r>
              <a:rPr lang="en-US" sz="1600" dirty="0" smtClean="0"/>
              <a:t>amount</a:t>
            </a: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5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CRR Repossession for Defaults – Forfeited </a:t>
            </a:r>
            <a:r>
              <a:rPr lang="en-US" dirty="0" smtClean="0"/>
              <a:t>CRRs Continued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If forfeited CRRs are for an LTAS auction, the CRRs will be handled in the following ways: 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If it was a Seq2 – Seq6 auction: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The CRRs will be offered in the next LTAS auction for the same 6-month period</a:t>
            </a:r>
          </a:p>
          <a:p>
            <a:pPr lvl="3">
              <a:spcAft>
                <a:spcPts val="800"/>
              </a:spcAft>
            </a:pPr>
            <a:r>
              <a:rPr lang="en-US" sz="1600" dirty="0"/>
              <a:t>Payments for awarded CRRs will be applied to the defaulting entity’s collateral account, reducing the total amount of the default to be uplifted to the rest of the market</a:t>
            </a:r>
          </a:p>
          <a:p>
            <a:pPr lvl="3">
              <a:spcAft>
                <a:spcPts val="800"/>
              </a:spcAft>
            </a:pPr>
            <a:r>
              <a:rPr lang="en-US" sz="1600" dirty="0"/>
              <a:t>But, charges for awarded CRRs with negative clearing prices would increase the default </a:t>
            </a:r>
            <a:r>
              <a:rPr lang="en-US" sz="1600" dirty="0" smtClean="0"/>
              <a:t>amount</a:t>
            </a: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CRR Repossession for </a:t>
            </a:r>
            <a:r>
              <a:rPr lang="en-US" dirty="0" smtClean="0"/>
              <a:t>Defaults – </a:t>
            </a:r>
            <a:r>
              <a:rPr lang="en-US" b="1" dirty="0" smtClean="0">
                <a:solidFill>
                  <a:schemeClr val="accent1"/>
                </a:solidFill>
              </a:rPr>
              <a:t>Settlement Examples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11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Default with positive outcome (decreased default amount) 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Default with negative outcome (increased default amount)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Forfeitures with positive outcomes – monthly and LTAS auctions (decreased default amount)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Forfeitures with negative outcomes – monthly and LTAS auctions (increased default amount) 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7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 of Default with Positive Outcome (decreased default amount) 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447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Default occurs on April 10, 2020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Portfolio contains existing CRRs for each month through 2022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Default amount (minus available collateral) = ($500K)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allowed to settle in DAM for the rest of April and all of May (too late to offer into May auction)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DAM settlements = $50K (applied to collateral account)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Remaining CRRs are offered into LTAS auctions Seq1 – Seq5 covering all time periods through 2022 (auctions are held April – August 2020)</a:t>
            </a:r>
            <a:endParaRPr lang="en-US" sz="1800" dirty="0" smtClean="0"/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auction sells = $250K (applied to collateral account)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Final default amount = ($200K)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Total default decreased by $300K</a:t>
            </a:r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0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 of Default with Negative Outcome (increased default amount) 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339" y="1447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/>
              <a:t>Default occurs on April 10, 2020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Portfolio contains existing CRRs for each month through 2022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Default amount (minus available collateral) = </a:t>
            </a:r>
            <a:r>
              <a:rPr lang="en-US" sz="1800" dirty="0" smtClean="0"/>
              <a:t>($500K)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/>
              <a:t>Repossessed CRRs are allowed to settle in DAM for the rest of April and all of May (too late to offer into May auction)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Net DAM settlements = </a:t>
            </a:r>
            <a:r>
              <a:rPr lang="en-US" sz="1800" dirty="0" smtClean="0"/>
              <a:t>($25K) </a:t>
            </a:r>
            <a:r>
              <a:rPr lang="en-US" sz="1800" dirty="0"/>
              <a:t>(</a:t>
            </a:r>
            <a:r>
              <a:rPr lang="en-US" sz="1800" dirty="0" smtClean="0"/>
              <a:t>added to default)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/>
              <a:t>Remaining CRRs are offered into LTAS auctions </a:t>
            </a:r>
            <a:r>
              <a:rPr lang="en-US" sz="2000" dirty="0" smtClean="0"/>
              <a:t>Seq1 – Seq5 covering </a:t>
            </a:r>
            <a:r>
              <a:rPr lang="en-US" sz="2000" dirty="0"/>
              <a:t>all time periods through 2022 (auctions are held April – August 2020)</a:t>
            </a:r>
            <a:endParaRPr lang="en-US" sz="1800" dirty="0"/>
          </a:p>
          <a:p>
            <a:pPr lvl="1">
              <a:spcAft>
                <a:spcPts val="800"/>
              </a:spcAft>
            </a:pPr>
            <a:r>
              <a:rPr lang="en-US" sz="1800" dirty="0"/>
              <a:t>Net auction sells = </a:t>
            </a:r>
            <a:r>
              <a:rPr lang="en-US" sz="1800" dirty="0" smtClean="0"/>
              <a:t>($100K) </a:t>
            </a:r>
            <a:r>
              <a:rPr lang="en-US" sz="1800" dirty="0"/>
              <a:t>(</a:t>
            </a:r>
            <a:r>
              <a:rPr lang="en-US" sz="1800" dirty="0" smtClean="0"/>
              <a:t>added to default)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/>
              <a:t>Final default amount = </a:t>
            </a:r>
            <a:r>
              <a:rPr lang="en-US" sz="2000" dirty="0" smtClean="0"/>
              <a:t>($625K)</a:t>
            </a:r>
            <a:endParaRPr lang="en-US" sz="2000" dirty="0"/>
          </a:p>
          <a:p>
            <a:pPr lvl="1">
              <a:spcAft>
                <a:spcPts val="800"/>
              </a:spcAft>
            </a:pPr>
            <a:r>
              <a:rPr lang="en-US" sz="1800" dirty="0"/>
              <a:t>Total default </a:t>
            </a:r>
            <a:r>
              <a:rPr lang="en-US" sz="1800" dirty="0" smtClean="0"/>
              <a:t>increased by $125K</a:t>
            </a:r>
            <a:endParaRPr lang="en-US" sz="1800" dirty="0"/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5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 of Monthly Auction Forfeiture with Positive </a:t>
            </a:r>
            <a:r>
              <a:rPr lang="en-US" dirty="0" smtClean="0"/>
              <a:t>Outcome (decreased default amount)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12" y="16002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Unpaid invoice amount = ($100K)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Existing collateral = $50K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Remaining default amount = ($50K)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allowed to settle in DAM throughout the month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DAM settlements = $10K (applied to collateral account)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 default amount = ($40K)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Total default decreased by $10K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9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 of </a:t>
            </a:r>
            <a:r>
              <a:rPr lang="en-US" dirty="0" smtClean="0"/>
              <a:t>LTAS Auction </a:t>
            </a:r>
            <a:r>
              <a:rPr lang="en-US" dirty="0"/>
              <a:t>Forfeiture with Positive Outcome (decreased default amount)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67813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Unpaid invoice amount = ($500K)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Existing collateral = $250K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Remaining default amount = ($250K)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sold in the next available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auction sells = $300K (applied to collateral account)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 default amount = $0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Total default decreased by $250K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$50K back to the defaulting entity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6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 of Monthly Auction Forfeiture with </a:t>
            </a:r>
            <a:r>
              <a:rPr lang="en-US" dirty="0" smtClean="0"/>
              <a:t>Negative Outcome (increased default amount)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7883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Unpaid invoice amount = ($100K)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Existing collateral = $50K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Remaining default amount = ($50K)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allowed to settle in DAM throughout the month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DAM settlements = ($10K) (added to default)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 default amount = ($60K)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Total default increased by $10K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 of LTAS Auction Forfeiture with </a:t>
            </a:r>
            <a:r>
              <a:rPr lang="en-US" dirty="0" smtClean="0"/>
              <a:t>Negative Outcome (increased default </a:t>
            </a:r>
            <a:r>
              <a:rPr lang="en-US" dirty="0"/>
              <a:t>amount)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847" y="1684338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Unpaid invoice amount = ($500K)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Existing collateral = $250K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Remaining default amount = ($250K)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sold in the next available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auction sells = ($25K) (added to default)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 default amount = ($275K)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Total default increased by $25K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CRR Repossession for Defaults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CRRs for current month are voided and removed </a:t>
            </a:r>
            <a:r>
              <a:rPr lang="en-US" sz="2000" dirty="0"/>
              <a:t>from </a:t>
            </a:r>
            <a:r>
              <a:rPr lang="en-US" sz="2000" dirty="0" smtClean="0"/>
              <a:t>inventory; also </a:t>
            </a:r>
            <a:r>
              <a:rPr lang="en-US" sz="2000" dirty="0"/>
              <a:t>void CRRs for next month </a:t>
            </a:r>
            <a:r>
              <a:rPr lang="en-US" sz="2000" dirty="0" smtClean="0"/>
              <a:t>if there is not </a:t>
            </a:r>
            <a:r>
              <a:rPr lang="en-US" sz="2000" dirty="0"/>
              <a:t>enough time to </a:t>
            </a:r>
            <a:r>
              <a:rPr lang="en-US" sz="2000" dirty="0" smtClean="0"/>
              <a:t>transfer ownership before the month begins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No further DAM settlements for these CRRs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All CRRs for future months are repossessed and offered together as a single portfolio in a “one-time”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ERCOT accepts positive bids from interested CRR Account Holders as one bid to buy the entire portfolio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There is no breakdown of available CRRs into smaller amounts, months, or TOUs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Highest bidder is awarded the entire portfolio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Bidder must also pass credit validation before taking ownership of portfolio</a:t>
            </a:r>
          </a:p>
          <a:p>
            <a:pPr lvl="2">
              <a:spcAft>
                <a:spcPts val="800"/>
              </a:spcAft>
            </a:pPr>
            <a:endParaRPr lang="en-US" sz="16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1600" dirty="0" smtClean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CRR Repossession for Defaults and Forfeitures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847" y="1684338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Any further comments or questions?</a:t>
            </a:r>
            <a:endParaRPr lang="en-US" sz="1600" dirty="0" smtClean="0"/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5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CRR Repossession for Defaults – Continued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76800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en-US" sz="1800" dirty="0" smtClean="0"/>
              <a:t>The sell price of the portfolio is applied to the collateral account of the defaulted entity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Used to offset the defaulted amount, which lessens default amount to be uplifted to the rest of the market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If no winning bid, all repossessed CRRs are voided and do not settle in DAM</a:t>
            </a:r>
          </a:p>
          <a:p>
            <a:pPr lvl="3">
              <a:spcAft>
                <a:spcPts val="800"/>
              </a:spcAft>
            </a:pPr>
            <a:r>
              <a:rPr lang="en-US" sz="1600" dirty="0" smtClean="0"/>
              <a:t>Entire default amount is subject to uplift to the rest of the market</a:t>
            </a:r>
          </a:p>
          <a:p>
            <a:pPr lvl="2">
              <a:spcAft>
                <a:spcPts val="800"/>
              </a:spcAft>
            </a:pPr>
            <a:endParaRPr lang="en-US" sz="16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1600" dirty="0" smtClean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General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8072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“One-time” auctions will no longer be used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All CRRs for the defaulting entity will be repossessed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CRRs for the current month will be allowed to settle in DAM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CRRs for the next month will also be allowed to settle in DAM if there is not enough time to offer them into the upcoming monthly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Positive DAM settlements will be applied to the collateral account of the defaulting entity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Reduces the total default amount to be uplifted to the rest of the market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But, negative DAM settlements will add to the total default amount 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Increases the </a:t>
            </a:r>
            <a:r>
              <a:rPr lang="en-US" sz="1600" dirty="0"/>
              <a:t>total default amount to be uplifted to the rest of the </a:t>
            </a:r>
            <a:r>
              <a:rPr lang="en-US" sz="1600" dirty="0" smtClean="0"/>
              <a:t>market</a:t>
            </a:r>
            <a:endParaRPr lang="en-US" sz="1800" dirty="0"/>
          </a:p>
          <a:p>
            <a:pPr lvl="2">
              <a:spcAft>
                <a:spcPts val="800"/>
              </a:spcAft>
            </a:pPr>
            <a:endParaRPr lang="en-US" sz="16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1600" dirty="0" smtClean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General Process Continued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5157"/>
            <a:ext cx="8538072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Each CRR for future months will be offered into one auction covering the effective period of the CRR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Offer into a long-term auction if possible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Offer into a monthly auction if there will be no future long-term auction to cover the effective period</a:t>
            </a:r>
          </a:p>
          <a:p>
            <a:pPr lvl="2">
              <a:spcAft>
                <a:spcPts val="800"/>
              </a:spcAft>
            </a:pPr>
            <a:endParaRPr lang="en-US" sz="16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1600" dirty="0" smtClean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6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Aggregating CRRs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Repossessed CRRs will be aggregated into one CRR for each month and TOU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Fewer CRR IDs for ERCOT to offer into auctions and for Settlements to track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Easier for the market to track auction results for repossessed CRRs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Generic Source/Sink settlement points will be created but will only be used for aggregating repossessed CRRs, offering them into auctions, and tracking them through settlements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Participation factors for the generic settlement points will be created as a weighted average of the existing participation factors for the source/sink settlement points in each CRR to be aggregated</a:t>
            </a:r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Aggregating CRRs Example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Basic example of aggregating CRRs for monthly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150 repossessed CRR IDs in a portfolio for JUL 2020 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Consists of 50 CRR IDs (1 MW each) for each TOU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CRRs will be aggregated into one 50 MW CRR ID for each TOU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3 total CRR IDs to be offered in JUL 2020 monthly auction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Basic example </a:t>
            </a:r>
            <a:r>
              <a:rPr lang="en-US" sz="2000" dirty="0"/>
              <a:t>of aggregating CRRs </a:t>
            </a:r>
            <a:r>
              <a:rPr lang="en-US" sz="2000" dirty="0" smtClean="0"/>
              <a:t>for LTAS auction</a:t>
            </a:r>
            <a:endParaRPr lang="en-US" sz="2000" dirty="0"/>
          </a:p>
          <a:p>
            <a:pPr lvl="1">
              <a:spcAft>
                <a:spcPts val="800"/>
              </a:spcAft>
            </a:pPr>
            <a:r>
              <a:rPr lang="en-US" sz="1800" dirty="0" smtClean="0"/>
              <a:t>648 </a:t>
            </a:r>
            <a:r>
              <a:rPr lang="en-US" sz="1800" dirty="0"/>
              <a:t>repossessed CRR IDs in a portfolio for </a:t>
            </a:r>
            <a:r>
              <a:rPr lang="en-US" sz="1800" dirty="0" smtClean="0"/>
              <a:t>JAN-JUN 2021 </a:t>
            </a:r>
            <a:endParaRPr lang="en-US" sz="1800" dirty="0"/>
          </a:p>
          <a:p>
            <a:pPr lvl="2">
              <a:spcAft>
                <a:spcPts val="800"/>
              </a:spcAft>
            </a:pPr>
            <a:r>
              <a:rPr lang="en-US" sz="1600" dirty="0"/>
              <a:t>Consists of </a:t>
            </a:r>
            <a:r>
              <a:rPr lang="en-US" sz="1600" dirty="0" smtClean="0"/>
              <a:t>36 </a:t>
            </a:r>
            <a:r>
              <a:rPr lang="en-US" sz="1600" dirty="0"/>
              <a:t>CRR IDs (1 MW each) for each </a:t>
            </a:r>
            <a:r>
              <a:rPr lang="en-US" sz="1600" dirty="0" smtClean="0"/>
              <a:t>month and TOU</a:t>
            </a:r>
            <a:endParaRPr lang="en-US" sz="1600" dirty="0"/>
          </a:p>
          <a:p>
            <a:pPr lvl="1">
              <a:spcAft>
                <a:spcPts val="800"/>
              </a:spcAft>
            </a:pPr>
            <a:r>
              <a:rPr lang="en-US" sz="1800" dirty="0"/>
              <a:t>CRRs will be aggregated into one </a:t>
            </a:r>
            <a:r>
              <a:rPr lang="en-US" sz="1800" dirty="0" smtClean="0"/>
              <a:t>36 </a:t>
            </a:r>
            <a:r>
              <a:rPr lang="en-US" sz="1800" dirty="0"/>
              <a:t>MW CRR ID for each </a:t>
            </a:r>
            <a:r>
              <a:rPr lang="en-US" sz="1800" dirty="0" smtClean="0"/>
              <a:t>month and TOU 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18 </a:t>
            </a:r>
            <a:r>
              <a:rPr lang="en-US" sz="1600" dirty="0"/>
              <a:t>total CRR </a:t>
            </a:r>
            <a:r>
              <a:rPr lang="en-US" sz="1600" dirty="0" smtClean="0"/>
              <a:t>IDs to be offered in next LTAS auction for JAN-JUN 2021</a:t>
            </a:r>
            <a:endParaRPr lang="en-US" sz="1600" dirty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6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Offering CRRs into Auctions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Aggregated CRRs will only be offered into one auction (either monthly or long-term) 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CRR application (Market Operator Interface) will be modified to allow CRR market operator to assign aggregated CRRs directly to an auction, with no associated credit allocation 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ERCOT will NOT transact in auctions like CRR Account Holders or Counter-Parties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CRR offers will be given the following offer prices with the goal of awarding as many MW as possible without drastically impacting the overall auction results: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-$0.01 for Options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-$250.00 for Obligations</a:t>
            </a:r>
            <a:endParaRPr lang="en-US" sz="16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1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Awarded CRR Offers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Payments for awarded CRRs will be applied to the defaulting entity’s collateral account, reducing the total amount of the default to be uplifted to the rest of the market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But, charges for awarded CRRs with negative clearing prices would increase the default amount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2000" dirty="0" smtClean="0"/>
              <a:t>For any aggregated CRRs that are not fully awarded, the remaining MW in the CRRs will be voided and removed from inventory 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Repossessed CRRs that are offered into an auction will not be allowed to settle in DAM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The MW will either be fully sold in an auction or voided after the auction </a:t>
            </a:r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3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2103</TotalTime>
  <Words>1763</Words>
  <Application>Microsoft Office PowerPoint</Application>
  <PresentationFormat>On-screen Show (4:3)</PresentationFormat>
  <Paragraphs>222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1_Custom Design</vt:lpstr>
      <vt:lpstr>Office Theme</vt:lpstr>
      <vt:lpstr>PowerPoint Presentation</vt:lpstr>
      <vt:lpstr>Current CRR Repossession for Defaults</vt:lpstr>
      <vt:lpstr>Current CRR Repossession for Defaults – Continued </vt:lpstr>
      <vt:lpstr>Proposed CRR Repossession for Defaults – General Process</vt:lpstr>
      <vt:lpstr>Proposed CRR Repossession for Defaults – General Process Continued</vt:lpstr>
      <vt:lpstr>Proposed CRR Repossession for Defaults – Aggregating CRRs </vt:lpstr>
      <vt:lpstr>Proposed CRR Repossession for Defaults – Aggregating CRRs Example</vt:lpstr>
      <vt:lpstr>Proposed CRR Repossession for Defaults – Offering CRRs into Auctions</vt:lpstr>
      <vt:lpstr>Proposed CRR Repossession for Defaults – Awarded CRR Offers</vt:lpstr>
      <vt:lpstr>Proposed CRR Repossession for Defaults – Forfeited CRRs</vt:lpstr>
      <vt:lpstr>Proposed CRR Repossession for Defaults – Forfeited CRRs Continued</vt:lpstr>
      <vt:lpstr>Proposed CRR Repossession for Defaults – Forfeited CRRs Continued</vt:lpstr>
      <vt:lpstr>Proposed CRR Repossession for Defaults – Settlement Examples</vt:lpstr>
      <vt:lpstr>Example of Default with Positive Outcome (decreased default amount)  </vt:lpstr>
      <vt:lpstr>Example of Default with Negative Outcome (increased default amount)  </vt:lpstr>
      <vt:lpstr>Example of Monthly Auction Forfeiture with Positive Outcome (decreased default amount) </vt:lpstr>
      <vt:lpstr>Example of LTAS Auction Forfeiture with Positive Outcome (decreased default amount) </vt:lpstr>
      <vt:lpstr>Example of Monthly Auction Forfeiture with Negative Outcome (increased default amount) </vt:lpstr>
      <vt:lpstr>Example of LTAS Auction Forfeiture with Negative Outcome (increased default amount) </vt:lpstr>
      <vt:lpstr>CRR Repossession for Defaults and Forfeitures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119</cp:revision>
  <cp:lastPrinted>2016-01-21T20:53:15Z</cp:lastPrinted>
  <dcterms:created xsi:type="dcterms:W3CDTF">2016-01-21T15:20:31Z</dcterms:created>
  <dcterms:modified xsi:type="dcterms:W3CDTF">2020-04-02T16:35:24Z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