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70" r:id="rId2"/>
    <p:sldId id="571" r:id="rId3"/>
    <p:sldId id="573" r:id="rId4"/>
    <p:sldId id="5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03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3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E9402-AAD0-4445-910F-FE3476FEC4C7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ECD-E864-4CF7-A9F1-15832B74A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1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88ECD-E864-4CF7-A9F1-15832B74A8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0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0331-D9DD-473C-8211-324F5F296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8C269-B559-41F5-A5B8-5AF8FC452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4BDF5-1DAB-4769-962E-F519EF46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3CDC5-E79A-4340-8D30-7F7DDA33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B3725-60DE-40D4-9D00-829CE72F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8DF8C-CD73-4B28-A922-15445674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34A65-A1D5-40E4-9234-2B77D24D0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65957-6C22-44D1-BE58-062BD354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F21EF-9697-41B1-B566-4645871A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C2268-19E3-4D57-89E0-20C537A5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B05825-9F22-4BA0-9DB9-FFA14A764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D29B9-59E6-4A45-8717-4FB93DC40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66CFF-FEF2-437B-A0B3-48B24D6F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8595D-319B-40C7-BB5B-3284B3C9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3F9C8-DA00-42D3-A840-9F500B6B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75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ACA067-4BBB-45B7-B0AB-C082C9DCB0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629F6-44F8-4846-A950-A9CDCD95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E9A9-2513-406F-9ECE-1B36BCB06E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6EC64-CE97-435C-A420-3DF58A52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008" y="2120050"/>
            <a:ext cx="7559040" cy="1645920"/>
          </a:xfrm>
        </p:spPr>
        <p:txBody>
          <a:bodyPr anchor="t"/>
          <a:lstStyle>
            <a:lvl1pPr>
              <a:lnSpc>
                <a:spcPct val="87000"/>
              </a:lnSpc>
              <a:defRPr sz="4000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BFC02C-1A02-4953-962A-09AEE360483B}"/>
              </a:ext>
            </a:extLst>
          </p:cNvPr>
          <p:cNvCxnSpPr>
            <a:cxnSpLocks/>
          </p:cNvCxnSpPr>
          <p:nvPr userDrawn="1"/>
        </p:nvCxnSpPr>
        <p:spPr>
          <a:xfrm>
            <a:off x="1337055" y="2096541"/>
            <a:ext cx="73152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4CA6D0A-E4D5-4A0F-B1C8-33DBDF3132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47" y="1439654"/>
            <a:ext cx="2000499" cy="51984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D4A471C-2A00-4456-ABFD-5F0096047F5D}"/>
              </a:ext>
            </a:extLst>
          </p:cNvPr>
          <p:cNvSpPr/>
          <p:nvPr userDrawn="1"/>
        </p:nvSpPr>
        <p:spPr>
          <a:xfrm>
            <a:off x="8878932" y="6411228"/>
            <a:ext cx="262603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750" spc="0" baseline="0" dirty="0">
                <a:solidFill>
                  <a:schemeClr val="tx1"/>
                </a:solidFill>
              </a:rPr>
              <a:t>PROPRIETARY AND CONFIDENTIAL INFORMATION  •</a:t>
            </a:r>
          </a:p>
        </p:txBody>
      </p:sp>
    </p:spTree>
    <p:extLst>
      <p:ext uri="{BB962C8B-B14F-4D97-AF65-F5344CB8AC3E}">
        <p14:creationId xmlns:p14="http://schemas.microsoft.com/office/powerpoint/2010/main" val="393291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6835-E14E-48E0-843B-AC881EDA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4190-9AB5-471F-9A4A-A6F87E827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627B9-2B07-4AF3-8E84-59DF69C9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88B4D-DAA3-4F99-8EA6-A9919C2F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CB12D-0AE2-4A1D-B4DE-ACFA9E07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7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2C71-2624-40B2-A86A-BEA687C8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B3CAD-8326-445B-9F0B-8162F3970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310FC-AD5D-4201-88E8-DA1E8C13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928BC-19D7-4B12-9E0D-F2CED3E3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5A94C-50B0-4E43-8F5D-F20E4B81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7537-3D75-412E-B8EF-43EC0029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D163-7866-41EE-A22A-8587C98D4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72D18-D9B8-4597-9962-44853DEAD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28938-A96A-44F0-AF50-3B5CD1A7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9F646-84B0-47AB-BC4E-0AD761B5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481D-D422-4C12-ADF2-08F725B9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7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D57BD-EE24-4917-9DD7-D047AE72F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4A8E3-64E1-4863-A734-487652FF0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09B4D-73B3-4ED5-87CE-27222A824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DB50B-5755-429B-8D6A-2155A72F6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C01ED4-92E6-4808-98FC-D36479C89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24B56-8A97-4199-A2D5-F43ECC5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AD4AC-23F9-483B-97B3-F5EDF6C1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C75C6-8A94-403E-9EA4-DC35D85B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6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C9134-924F-4A94-BCA4-D1ED59061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5CD35-0E9A-468A-8D3C-B6B7930D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17820-16B8-486F-9DB3-9AA6BD4C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5CCB0-5B06-48F0-9CCA-BCDC8689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7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1DD08-CC9C-4F8F-A942-08E8E4CB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B200C-406A-4893-AE10-CBE5C2C2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0BEA1-7EFC-4D1E-BD72-837A6DBB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8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297D-000A-4EEE-8A6E-6F192029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82B2D-E5FC-4EEF-8477-A2076C206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16D20-6318-419D-8BED-73380997D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A143F-CE1B-43D2-AF17-B9069370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E2144-A8AA-4DBB-A500-32C7D353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618C3-6E27-451B-B1B3-F4C3F902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3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8C2C-6378-4A1E-B481-844A3E26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C1EA67-6BEC-4DFC-BE70-4CC490FAF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2D810-0976-4999-B317-8E64F2054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2F0F8-02BE-4478-932D-2148781F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D0511-0616-4A77-93CB-28A077C8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3785F-6B38-49A6-91E1-BFA45BD9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9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EDE49-B307-430F-8F7F-44143812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C0AB6-3521-4281-9EBF-B19CD13E6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421AF-2BE0-445C-B222-D82F32001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4696D-A0E8-4987-8DA0-570E14C23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94BDE-274E-4172-BCA8-DC8CA5197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7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terpointenergy.com/en-us/Services/Pages/System-Conversion-Information.aspx?sa=ho&amp;au=bus" TargetMode="External"/><Relationship Id="rId2" Type="http://schemas.openxmlformats.org/officeDocument/2006/relationships/hyperlink" Target="mailto:CISConversionGroup@CenterpointEnergy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uskyillusions.com/niche-niche-question/man-with-question-04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B7DC4-C3D6-4A7A-BB11-20F06DF8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56FD59-C207-4CF3-95B2-2C266922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007" y="2294218"/>
            <a:ext cx="9635164" cy="199707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CNP’s CIS Conversion</a:t>
            </a:r>
            <a:br>
              <a:rPr lang="en-US" b="1" dirty="0"/>
            </a:br>
            <a:r>
              <a:rPr lang="en-US" b="1" dirty="0"/>
              <a:t>Final Project Update to RMS</a:t>
            </a:r>
            <a:endParaRPr lang="en-US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2B8F6-360A-4914-9D06-65C91B73A8F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79601" y="3862754"/>
            <a:ext cx="8689975" cy="199707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b="1" i="1" dirty="0"/>
              <a:t>April 7, 2020 </a:t>
            </a:r>
          </a:p>
          <a:p>
            <a:pPr marL="0" indent="0" algn="ctr">
              <a:buNone/>
            </a:pPr>
            <a:r>
              <a:rPr lang="en-US" b="1" i="1" dirty="0"/>
              <a:t>Retail Market Subcommittee (RMS)</a:t>
            </a:r>
          </a:p>
        </p:txBody>
      </p:sp>
    </p:spTree>
    <p:extLst>
      <p:ext uri="{BB962C8B-B14F-4D97-AF65-F5344CB8AC3E}">
        <p14:creationId xmlns:p14="http://schemas.microsoft.com/office/powerpoint/2010/main" val="247998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170FCF-1FC6-49B2-817E-643FE17A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32BC75BA-A773-487C-B388-BDB03B9076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849785"/>
              </p:ext>
            </p:extLst>
          </p:nvPr>
        </p:nvGraphicFramePr>
        <p:xfrm>
          <a:off x="838201" y="111761"/>
          <a:ext cx="10821467" cy="6015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0247">
                  <a:extLst>
                    <a:ext uri="{9D8B030D-6E8A-4147-A177-3AD203B41FA5}">
                      <a16:colId xmlns:a16="http://schemas.microsoft.com/office/drawing/2014/main" val="4014469269"/>
                    </a:ext>
                  </a:extLst>
                </a:gridCol>
                <a:gridCol w="2122637">
                  <a:extLst>
                    <a:ext uri="{9D8B030D-6E8A-4147-A177-3AD203B41FA5}">
                      <a16:colId xmlns:a16="http://schemas.microsoft.com/office/drawing/2014/main" val="3451559595"/>
                    </a:ext>
                  </a:extLst>
                </a:gridCol>
                <a:gridCol w="2026154">
                  <a:extLst>
                    <a:ext uri="{9D8B030D-6E8A-4147-A177-3AD203B41FA5}">
                      <a16:colId xmlns:a16="http://schemas.microsoft.com/office/drawing/2014/main" val="2292989357"/>
                    </a:ext>
                  </a:extLst>
                </a:gridCol>
                <a:gridCol w="2026154">
                  <a:extLst>
                    <a:ext uri="{9D8B030D-6E8A-4147-A177-3AD203B41FA5}">
                      <a16:colId xmlns:a16="http://schemas.microsoft.com/office/drawing/2014/main" val="2525385213"/>
                    </a:ext>
                  </a:extLst>
                </a:gridCol>
                <a:gridCol w="2127995">
                  <a:extLst>
                    <a:ext uri="{9D8B030D-6E8A-4147-A177-3AD203B41FA5}">
                      <a16:colId xmlns:a16="http://schemas.microsoft.com/office/drawing/2014/main" val="14486416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3019458"/>
                    </a:ext>
                  </a:extLst>
                </a:gridCol>
              </a:tblGrid>
              <a:tr h="5086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Name/Number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Start 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End 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Projected Volumes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Completed Volumes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3613128"/>
                  </a:ext>
                </a:extLst>
              </a:tr>
              <a:tr h="6807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Technical Go-Live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 4, 2019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October 7, 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NONE-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System Hardware and Software Changes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NONE-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System Hardware and Software Changes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0911974"/>
                  </a:ext>
                </a:extLst>
              </a:tr>
              <a:tr h="4791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1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October 11, 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October 14, 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10,000 ESI IDs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10,500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8427353"/>
                  </a:ext>
                </a:extLst>
              </a:tr>
              <a:tr h="395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2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October 25, 2019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October 28, 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140, 740 ESI IDs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123,733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5609335"/>
                  </a:ext>
                </a:extLst>
              </a:tr>
              <a:tr h="522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3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Cancelled due to major weather event affecting Houston and surrounding service areas on Saturday, Jan. 11, 2020 – Sunday, Jan. 12, 2020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98770"/>
                  </a:ext>
                </a:extLst>
              </a:tr>
              <a:tr h="4656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4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January 31, 2020 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February 3,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700,000 ESI IDs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   </a:t>
                      </a:r>
                      <a:r>
                        <a:rPr lang="en-US" sz="1400" b="1" dirty="0">
                          <a:effectLst/>
                        </a:rPr>
                        <a:t>619,562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6394800"/>
                  </a:ext>
                </a:extLst>
              </a:tr>
              <a:tr h="581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5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February 21, 2020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February 24, 2020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1.6 Million ESI IDs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1,513,796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7742380"/>
                  </a:ext>
                </a:extLst>
              </a:tr>
              <a:tr h="541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Name: March 9</a:t>
                      </a:r>
                      <a:r>
                        <a:rPr lang="en-US" sz="1200" baseline="30000" dirty="0">
                          <a:effectLst/>
                        </a:rPr>
                        <a:t>th</a:t>
                      </a:r>
                      <a:r>
                        <a:rPr lang="en-US" sz="1200" dirty="0">
                          <a:effectLst/>
                        </a:rPr>
                        <a:t> Release 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March 6,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March 9,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305,000 to 325,000 ESI IDs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311,337 ESI IDs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162751"/>
                  </a:ext>
                </a:extLst>
              </a:tr>
              <a:tr h="5785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Name: March 23</a:t>
                      </a:r>
                      <a:r>
                        <a:rPr lang="en-US" sz="1200" baseline="30000" dirty="0">
                          <a:effectLst/>
                        </a:rPr>
                        <a:t>rd</a:t>
                      </a:r>
                      <a:r>
                        <a:rPr lang="en-US" sz="1200" dirty="0">
                          <a:effectLst/>
                        </a:rPr>
                        <a:t> Release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March 20, 2020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March 23,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Approximately 101,000 ESI IDs 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100,744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249557"/>
                  </a:ext>
                </a:extLst>
              </a:tr>
              <a:tr h="8663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Release and ESI ID Totals 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7030A0"/>
                          </a:solidFill>
                          <a:effectLst/>
                        </a:rPr>
                        <a:t>Successfully Completed 7 Releases</a:t>
                      </a:r>
                      <a:r>
                        <a:rPr lang="en-US" sz="1400" i="1" dirty="0">
                          <a:effectLst/>
                        </a:rPr>
                        <a:t> 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C00000"/>
                          </a:solidFill>
                          <a:effectLst/>
                        </a:rPr>
                        <a:t>2,679,672 ESI IDs 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1683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7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E6C2-4E5C-4174-AC9C-B9E7710C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720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 Key Highlights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15F49-8E30-4970-B26D-0FEBA2C73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532553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Production system impacts with March 23</a:t>
            </a:r>
            <a:r>
              <a:rPr lang="en-US" b="1" baseline="30000" dirty="0"/>
              <a:t>rd</a:t>
            </a:r>
            <a:r>
              <a:rPr lang="en-US" b="1" dirty="0"/>
              <a:t> Final Release: </a:t>
            </a:r>
          </a:p>
          <a:p>
            <a:pPr lvl="1"/>
            <a:r>
              <a:rPr lang="en-US" dirty="0"/>
              <a:t>Dual Mode between CIS and SAP Systems were </a:t>
            </a:r>
            <a:r>
              <a:rPr lang="en-US" b="1" i="1" dirty="0"/>
              <a:t>Turned Off</a:t>
            </a:r>
            <a:endParaRPr lang="en-US" dirty="0"/>
          </a:p>
          <a:p>
            <a:pPr lvl="1"/>
            <a:r>
              <a:rPr lang="en-US" dirty="0"/>
              <a:t>CIS (Legacy System) is </a:t>
            </a:r>
            <a:r>
              <a:rPr lang="en-US" b="1" i="1" dirty="0"/>
              <a:t>Inquiry Only</a:t>
            </a:r>
            <a:r>
              <a:rPr lang="en-US" dirty="0"/>
              <a:t>   </a:t>
            </a:r>
          </a:p>
          <a:p>
            <a:pPr lvl="1"/>
            <a:r>
              <a:rPr lang="en-US" b="1" i="1" dirty="0"/>
              <a:t>SAP HyperCare and System </a:t>
            </a:r>
            <a:r>
              <a:rPr lang="en-US" b="1" i="1"/>
              <a:t>Stabilization Continues</a:t>
            </a:r>
            <a:r>
              <a:rPr lang="en-US" b="1" i="1" dirty="0"/>
              <a:t>!</a:t>
            </a:r>
          </a:p>
          <a:p>
            <a:pPr lvl="1"/>
            <a:endParaRPr lang="en-US" dirty="0"/>
          </a:p>
          <a:p>
            <a:r>
              <a:rPr lang="en-US" b="1" dirty="0"/>
              <a:t>Decommissioning of CIS (Legacy System) will begin July 2020  </a:t>
            </a:r>
          </a:p>
          <a:p>
            <a:endParaRPr lang="en-US" b="1" dirty="0"/>
          </a:p>
          <a:p>
            <a:r>
              <a:rPr lang="en-US" b="1" dirty="0"/>
              <a:t>CNP will continue the following email address and webpage:  </a:t>
            </a:r>
          </a:p>
          <a:p>
            <a:pPr lvl="1"/>
            <a:r>
              <a:rPr lang="en-US" sz="2200" b="1" dirty="0">
                <a:hlinkClick r:id="rId2"/>
              </a:rPr>
              <a:t>CISConversionGroup@CenterpointEnergy.com</a:t>
            </a:r>
            <a:endParaRPr lang="en-US" sz="2200" b="1" dirty="0"/>
          </a:p>
          <a:p>
            <a:pPr lvl="2"/>
            <a:r>
              <a:rPr lang="en-US" dirty="0"/>
              <a:t>Available for market questions, issues and/or concerns</a:t>
            </a:r>
          </a:p>
          <a:p>
            <a:pPr lvl="2"/>
            <a:endParaRPr lang="en-US" b="1" dirty="0"/>
          </a:p>
          <a:p>
            <a:pPr lvl="1"/>
            <a:r>
              <a:rPr lang="en-US" sz="2200" b="1" u="sng" dirty="0">
                <a:hlinkClick r:id="rId3"/>
              </a:rPr>
              <a:t>CIS Conversion Information </a:t>
            </a:r>
            <a:endParaRPr lang="en-US" sz="2200" b="1" u="sng" dirty="0"/>
          </a:p>
          <a:p>
            <a:pPr lvl="2"/>
            <a:r>
              <a:rPr lang="en-US" dirty="0"/>
              <a:t>CIS Conversion FAQs Updates </a:t>
            </a:r>
          </a:p>
          <a:p>
            <a:pPr lvl="2"/>
            <a:r>
              <a:rPr lang="en-US" dirty="0"/>
              <a:t>Market Information and Key Documents </a:t>
            </a:r>
          </a:p>
          <a:p>
            <a:pPr lvl="3"/>
            <a:endParaRPr lang="en-US" sz="1600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1DECE-D99A-407C-9238-6A05F9E6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CC16-42A7-4DC2-9E49-8B55F354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8A67D-B183-4BDD-AF0C-FEC1D308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Content Placeholder 15">
            <a:extLst>
              <a:ext uri="{FF2B5EF4-FFF2-40B4-BE49-F238E27FC236}">
                <a16:creationId xmlns:a16="http://schemas.microsoft.com/office/drawing/2014/main" id="{3E416CF2-4EBB-4EC8-88CD-EF437B38D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83933" y="1270000"/>
            <a:ext cx="6798734" cy="490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1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108</Words>
  <Application>Microsoft Office PowerPoint</Application>
  <PresentationFormat>Widescreen</PresentationFormat>
  <Paragraphs>132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CNP’s CIS Conversion Final Project Update to RMS</vt:lpstr>
      <vt:lpstr>PowerPoint Presentation</vt:lpstr>
      <vt:lpstr> Conversion Key Highlights 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CNP’s CIS Conversion Project Planned Technical Go-Live &amp;  Release Schedules</dc:title>
  <dc:creator>Scott, Kathy D.</dc:creator>
  <cp:lastModifiedBy>Scott, Kathy D.</cp:lastModifiedBy>
  <cp:revision>156</cp:revision>
  <dcterms:created xsi:type="dcterms:W3CDTF">2019-09-06T02:34:01Z</dcterms:created>
  <dcterms:modified xsi:type="dcterms:W3CDTF">2020-04-02T03:03:56Z</dcterms:modified>
</cp:coreProperties>
</file>