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2"/>
  </p:notesMasterIdLst>
  <p:handoutMasterIdLst>
    <p:handoutMasterId r:id="rId13"/>
  </p:handoutMasterIdLst>
  <p:sldIdLst>
    <p:sldId id="260" r:id="rId5"/>
    <p:sldId id="296" r:id="rId6"/>
    <p:sldId id="294" r:id="rId7"/>
    <p:sldId id="301" r:id="rId8"/>
    <p:sldId id="338" r:id="rId9"/>
    <p:sldId id="339" r:id="rId10"/>
    <p:sldId id="341"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3/31/2020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3/31/2020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5573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00447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March 2020</a:t>
            </a:r>
            <a:endParaRPr lang="en-US" sz="1000" dirty="0">
              <a:solidFill>
                <a:prstClr val="black"/>
              </a:solidFill>
            </a:endParaRPr>
          </a:p>
        </p:txBody>
      </p:sp>
    </p:spTree>
    <p:extLst>
      <p:ext uri="{BB962C8B-B14F-4D97-AF65-F5344CB8AC3E}">
        <p14:creationId xmlns:p14="http://schemas.microsoft.com/office/powerpoint/2010/main" val="34824245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569407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2542708616"/>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2</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April 1, 2020</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eaLnBrk="1">
              <a:spcBef>
                <a:spcPts val="300"/>
              </a:spcBef>
              <a:spcAft>
                <a:spcPts val="600"/>
              </a:spcAft>
              <a:defRPr/>
            </a:pPr>
            <a:r>
              <a:rPr lang="en-US" b="0" dirty="0" smtClean="0"/>
              <a:t>NPRR953</a:t>
            </a:r>
            <a:r>
              <a:rPr lang="en-US" b="0" dirty="0"/>
              <a:t>, Addition of Relay </a:t>
            </a:r>
            <a:r>
              <a:rPr lang="en-US" b="0" dirty="0" err="1"/>
              <a:t>Loadability</a:t>
            </a:r>
            <a:r>
              <a:rPr lang="en-US" b="0" dirty="0"/>
              <a:t> Rating Definition [ERCOT</a:t>
            </a:r>
            <a:r>
              <a:rPr lang="en-US" b="0" dirty="0" smtClean="0"/>
              <a:t>]*</a:t>
            </a:r>
          </a:p>
          <a:p>
            <a:pPr eaLnBrk="1">
              <a:spcBef>
                <a:spcPts val="300"/>
              </a:spcBef>
              <a:spcAft>
                <a:spcPts val="600"/>
              </a:spcAft>
              <a:defRPr/>
            </a:pPr>
            <a:r>
              <a:rPr lang="en-US" b="0" dirty="0" smtClean="0"/>
              <a:t>NPRR997</a:t>
            </a:r>
            <a:r>
              <a:rPr lang="en-US" b="0" dirty="0"/>
              <a:t>, Gas Pipeline Coordination for Natural Gas Generation Resources – URGENT [ERCOT</a:t>
            </a:r>
            <a:r>
              <a:rPr lang="en-US" b="0" dirty="0" smtClean="0"/>
              <a:t>]*</a:t>
            </a:r>
            <a:endParaRPr lang="en-US" b="0" dirty="0"/>
          </a:p>
          <a:p>
            <a:pPr marL="0" indent="0" eaLnBrk="1">
              <a:spcBef>
                <a:spcPct val="0"/>
              </a:spcBef>
              <a:buFontTx/>
              <a:buNone/>
              <a:defRPr/>
            </a:pPr>
            <a:endParaRPr lang="en-US" dirty="0" smtClean="0"/>
          </a:p>
          <a:p>
            <a:pPr marL="0" indent="0" eaLnBrk="1">
              <a:spcBef>
                <a:spcPct val="0"/>
              </a:spcBef>
              <a:buFontTx/>
              <a:buNone/>
              <a:defRPr/>
            </a:pPr>
            <a:r>
              <a:rPr lang="en-US" dirty="0" smtClean="0"/>
              <a:t>Revision </a:t>
            </a:r>
            <a:r>
              <a:rPr lang="en-US" dirty="0"/>
              <a:t>Requests Recommended for Approval by PRS – With Opposing Votes (Vote):</a:t>
            </a:r>
          </a:p>
          <a:p>
            <a:pPr marL="0" indent="0" eaLnBrk="1" hangingPunct="1">
              <a:spcBef>
                <a:spcPts val="0"/>
              </a:spcBef>
              <a:buFontTx/>
              <a:buNone/>
              <a:defRPr/>
            </a:pPr>
            <a:endParaRPr lang="en-US" sz="1200" dirty="0"/>
          </a:p>
          <a:p>
            <a:r>
              <a:rPr lang="en-US" b="0" dirty="0"/>
              <a:t>NPRR998, ERS Deployment and Recall Messages [ERCOT]</a:t>
            </a:r>
          </a:p>
          <a:p>
            <a:pPr lvl="1"/>
            <a:r>
              <a:rPr lang="en-US" dirty="0"/>
              <a:t>IA: Between $15k and $25k		Priority 2019; Rank 2990</a:t>
            </a:r>
            <a:endParaRPr lang="en-US" sz="2400"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NPRR953, Addition of Relay </a:t>
            </a:r>
            <a:r>
              <a:rPr lang="en-US" sz="1800" i="1" dirty="0" err="1"/>
              <a:t>Loadability</a:t>
            </a:r>
            <a:r>
              <a:rPr lang="en-US" sz="1800" i="1" dirty="0"/>
              <a:t> Rating Definition [ERCOT]</a:t>
            </a:r>
            <a:endParaRPr lang="en-US" sz="18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adds the Relay </a:t>
            </a:r>
            <a:r>
              <a:rPr lang="en-US" dirty="0" err="1"/>
              <a:t>Loadability</a:t>
            </a:r>
            <a:r>
              <a:rPr lang="en-US" dirty="0"/>
              <a:t> Rating definition in order to address the North American Electric Reliability Corporation (NERC) definition changes for Operational Planning Analysis and Real Time Assessments which adds a requirement to include protection system limitations.  These changes also support ERCOT housing and monitoring the Relay </a:t>
            </a:r>
            <a:r>
              <a:rPr lang="en-US" dirty="0" err="1"/>
              <a:t>Loadability</a:t>
            </a:r>
            <a:r>
              <a:rPr lang="en-US" dirty="0"/>
              <a:t> Rating in Energy Management System (EMS) applications.</a:t>
            </a:r>
          </a:p>
          <a:p>
            <a:r>
              <a:rPr lang="en-US" b="1" dirty="0"/>
              <a:t>PRS Decision:</a:t>
            </a:r>
            <a:r>
              <a:rPr lang="en-US" dirty="0"/>
              <a:t>  On 2/13/20, PRS voted to recommend approval of NPRR953 as amended by the 12/4/19 ERCOT comments.  There was one abstention from the Independent Retail Electric Provider (IREP) (Reliant Energy Retail Services) Market Segment.  On 3/27/20, PRS voted via email to endorse and forward to TAC the 2/13/20 PRS Report and Revised Impact Analysis for NPRR953.  There was one abstention from the Consumer (Occidental) Market Segment.</a:t>
            </a:r>
          </a:p>
        </p:txBody>
      </p:sp>
    </p:spTree>
    <p:extLst>
      <p:ext uri="{BB962C8B-B14F-4D97-AF65-F5344CB8AC3E}">
        <p14:creationId xmlns:p14="http://schemas.microsoft.com/office/powerpoint/2010/main" val="1765362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NPRR997, Gas Pipeline Coordination for Natural Gas Generation Resources – URGENT [ERCOT]</a:t>
            </a:r>
            <a:endParaRPr lang="en-US" sz="18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requires a Resource Entity that controls a Generation Resource that relies on natural gas as its primary fuel source to submit a declaration contained in the summer weather preparedness form to ERCOT stating that the Resource Entity or the Resource Entity’s Qualified Scheduling Entity (QSE) has made a written effort to communicate with the operator of each natural gas pipeline that is directly connected to the Resource Entity’s Generation Resource to coordinate any planned pipeline outages to maximize the Generation Resource’s availability during the summer Peak Load Season of that year</a:t>
            </a:r>
          </a:p>
          <a:p>
            <a:r>
              <a:rPr lang="en-US" b="1" dirty="0"/>
              <a:t>PRS Decision:</a:t>
            </a:r>
            <a:r>
              <a:rPr lang="en-US" dirty="0"/>
              <a:t>  On 03/27/20, PRS unanimously voted via email to recommend approval of NPRR997 as amended by the 3/23/20 ERCOT comments, and to forward NPRR997 and the Impact Analysis to TAC.  </a:t>
            </a:r>
          </a:p>
        </p:txBody>
      </p:sp>
    </p:spTree>
    <p:extLst>
      <p:ext uri="{BB962C8B-B14F-4D97-AF65-F5344CB8AC3E}">
        <p14:creationId xmlns:p14="http://schemas.microsoft.com/office/powerpoint/2010/main" val="1003853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NPRR998, ERS Deployment and Recall Messages – URGENT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2990</a:t>
            </a:r>
          </a:p>
          <a:p>
            <a:r>
              <a:rPr lang="en-US" b="1" dirty="0"/>
              <a:t>ERCOT Impact Analysis:  </a:t>
            </a:r>
            <a:r>
              <a:rPr lang="en-US" dirty="0"/>
              <a:t>Between $15k and $25k; no impacts to ERCOT staffing; impacts to </a:t>
            </a:r>
            <a:r>
              <a:rPr lang="x-none" dirty="0"/>
              <a:t>Market Management Systems (MMS)</a:t>
            </a:r>
            <a:r>
              <a:rPr lang="en-US" dirty="0"/>
              <a:t> and Integration; no impacts to </a:t>
            </a:r>
            <a:r>
              <a:rPr lang="x-none" dirty="0"/>
              <a:t>ERCOT business processes</a:t>
            </a:r>
            <a:r>
              <a:rPr lang="en-US" dirty="0"/>
              <a:t>; ERCOT grid operations and practices will be updated.</a:t>
            </a:r>
          </a:p>
          <a:p>
            <a:r>
              <a:rPr lang="en-US" b="1" dirty="0"/>
              <a:t>Revision Description:  </a:t>
            </a:r>
            <a:r>
              <a:rPr lang="en-US" dirty="0"/>
              <a:t>This NPRR establishes a requirement for ERCOT to post a message to the Market Information System (MIS) Public Area every time Emergency Response Service (ERS) is deployed or recalled.</a:t>
            </a:r>
          </a:p>
          <a:p>
            <a:r>
              <a:rPr lang="en-US" b="1" dirty="0"/>
              <a:t>PRS Decision:</a:t>
            </a:r>
            <a:r>
              <a:rPr lang="en-US" dirty="0"/>
              <a:t>  On 3/27/20, PRS voted via email to grant NPRR998 Urgent status, to recommend approval of NPRR998 as submitted, and to forward NPRR998 and the Impact Analysis to TAC with a recommended priority of 2020 and rank of 2990.  There was one objection from the Independent Power Marketer (IPM) (Morgan Stanley) Market Segment.  </a:t>
            </a:r>
          </a:p>
        </p:txBody>
      </p:sp>
    </p:spTree>
    <p:extLst>
      <p:ext uri="{BB962C8B-B14F-4D97-AF65-F5344CB8AC3E}">
        <p14:creationId xmlns:p14="http://schemas.microsoft.com/office/powerpoint/2010/main" val="2690584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62008"/>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5/28</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3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Courier New" pitchFamily="49" charset="0"/>
                        </a:rPr>
                        <a:t>EMIL Web Interface</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NPRR863</a:t>
                      </a:r>
                      <a:r>
                        <a:rPr kumimoji="0" lang="en-US" sz="900" b="0" i="0" u="none" strike="noStrike" cap="none" normalizeH="0" baseline="0" dirty="0" smtClean="0">
                          <a:ln>
                            <a:noFill/>
                          </a:ln>
                          <a:solidFill>
                            <a:schemeClr val="tx1"/>
                          </a:solidFill>
                          <a:effectLst/>
                          <a:latin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rPr>
                        <a:t>Ph1</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NPRR960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rgbClr val="FF0000"/>
                          </a:solidFill>
                          <a:effectLst/>
                          <a:latin typeface="Courier New" pitchFamily="49" charset="0"/>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NPRR978</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NPRR988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testing</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RRGRR019</a:t>
                      </a: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NPRR936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Go-Live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NPRR857</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NPRR885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NPRR917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NPRR941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rgbClr val="FF0000"/>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rgbClr val="FF0000"/>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PGRR070</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14345" y="1356091"/>
            <a:ext cx="370549" cy="176971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1000" b="1" i="1" kern="0" dirty="0">
              <a:solidFill>
                <a:srgbClr val="000000"/>
              </a:solidFill>
              <a:latin typeface="Arial" panose="020B0604020202020204"/>
              <a:cs typeface="+mn-cs"/>
            </a:endParaRP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90496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498352"/>
            <a:ext cx="2485392" cy="1077218"/>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NPRR863 Ph1 </a:t>
            </a:r>
            <a:r>
              <a:rPr lang="en-US" sz="800" b="0" kern="0" dirty="0">
                <a:solidFill>
                  <a:prstClr val="black"/>
                </a:solidFill>
                <a:cs typeface="+mn-cs"/>
              </a:rPr>
              <a:t>– </a:t>
            </a:r>
            <a:r>
              <a:rPr lang="en-US" sz="800" b="0" kern="0" dirty="0" smtClean="0">
                <a:solidFill>
                  <a:prstClr val="black"/>
                </a:solidFill>
                <a:cs typeface="+mn-cs"/>
              </a:rPr>
              <a:t>FFR</a:t>
            </a:r>
          </a:p>
          <a:p>
            <a:pPr defTabSz="914400" eaLnBrk="1" hangingPunct="1">
              <a:defRPr/>
            </a:pPr>
            <a:r>
              <a:rPr lang="en-US" sz="800" b="0" kern="0" dirty="0">
                <a:solidFill>
                  <a:prstClr val="black"/>
                </a:solidFill>
                <a:cs typeface="+mn-cs"/>
              </a:rPr>
              <a:t>NPRR863 </a:t>
            </a:r>
            <a:r>
              <a:rPr lang="en-US" sz="800" b="0" kern="0" dirty="0" smtClean="0">
                <a:solidFill>
                  <a:prstClr val="black"/>
                </a:solidFill>
                <a:cs typeface="+mn-cs"/>
              </a:rPr>
              <a:t>Ph2 </a:t>
            </a:r>
            <a:r>
              <a:rPr lang="en-US" sz="800" b="0" kern="0" dirty="0">
                <a:solidFill>
                  <a:prstClr val="black"/>
                </a:solidFill>
                <a:cs typeface="+mn-cs"/>
              </a:rPr>
              <a:t>– </a:t>
            </a:r>
            <a:r>
              <a:rPr lang="en-US" sz="800" b="0" kern="0" dirty="0" smtClean="0">
                <a:solidFill>
                  <a:prstClr val="black"/>
                </a:solidFill>
                <a:cs typeface="+mn-cs"/>
              </a:rPr>
              <a:t>ECRS</a:t>
            </a:r>
          </a:p>
          <a:p>
            <a:pPr defTabSz="914400" eaLnBrk="1" hangingPunct="1">
              <a:defRPr/>
            </a:pPr>
            <a:r>
              <a:rPr lang="en-US" sz="800" b="0" kern="0" dirty="0" smtClean="0">
                <a:solidFill>
                  <a:prstClr val="black"/>
                </a:solidFill>
                <a:cs typeface="+mn-cs"/>
              </a:rPr>
              <a:t>NPRR935(a) – All changes except Section 4.2.3</a:t>
            </a:r>
          </a:p>
          <a:p>
            <a:pPr defTabSz="914400" eaLnBrk="1" hangingPunct="1">
              <a:defRPr/>
            </a:pPr>
            <a:r>
              <a:rPr lang="en-US" sz="800" b="0" kern="0" dirty="0" smtClean="0">
                <a:solidFill>
                  <a:prstClr val="black"/>
                </a:solidFill>
                <a:cs typeface="+mn-cs"/>
              </a:rPr>
              <a:t>NPRR935(b) – Section 4.2.3 changes</a:t>
            </a:r>
          </a:p>
          <a:p>
            <a:pPr defTabSz="914400" eaLnBrk="1" hangingPunct="1">
              <a:defRPr/>
            </a:pPr>
            <a:r>
              <a:rPr lang="en-US" sz="800" b="0" kern="0" dirty="0" smtClean="0">
                <a:solidFill>
                  <a:srgbClr val="FF0000"/>
                </a:solidFill>
                <a:cs typeface="+mn-cs"/>
              </a:rPr>
              <a:t>NPRR978(a) – Initial report decommissions</a:t>
            </a:r>
          </a:p>
          <a:p>
            <a:pPr defTabSz="914400" eaLnBrk="1" hangingPunct="1">
              <a:defRPr/>
            </a:pPr>
            <a:r>
              <a:rPr lang="en-US" sz="800" b="0" kern="0" dirty="0" smtClean="0">
                <a:solidFill>
                  <a:prstClr val="black"/>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endParaRPr lang="en-US" sz="800" b="0" kern="0" dirty="0">
              <a:solidFill>
                <a:prstClr val="black"/>
              </a:solidFill>
              <a:cs typeface="+mn-cs"/>
            </a:endParaRPr>
          </a:p>
        </p:txBody>
      </p:sp>
      <p:sp>
        <p:nvSpPr>
          <p:cNvPr id="19" name="TextBox 13"/>
          <p:cNvSpPr txBox="1">
            <a:spLocks noChangeArrowheads="1"/>
          </p:cNvSpPr>
          <p:nvPr/>
        </p:nvSpPr>
        <p:spPr bwMode="auto">
          <a:xfrm>
            <a:off x="1586742" y="4738941"/>
            <a:ext cx="2977306"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742345"/>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2" name="TextBox 21"/>
          <p:cNvSpPr txBox="1"/>
          <p:nvPr/>
        </p:nvSpPr>
        <p:spPr>
          <a:xfrm>
            <a:off x="2758901" y="1355716"/>
            <a:ext cx="370549" cy="2462213"/>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3" name="TextBox 22"/>
          <p:cNvSpPr txBox="1"/>
          <p:nvPr/>
        </p:nvSpPr>
        <p:spPr>
          <a:xfrm>
            <a:off x="1293429" y="1366501"/>
            <a:ext cx="370549" cy="261610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600" b="1" i="1" kern="0" dirty="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26" name="TextBox 25"/>
          <p:cNvSpPr txBox="1"/>
          <p:nvPr/>
        </p:nvSpPr>
        <p:spPr>
          <a:xfrm>
            <a:off x="4216493" y="1360066"/>
            <a:ext cx="370549" cy="1800493"/>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P</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p:txBody>
      </p:sp>
      <p:sp>
        <p:nvSpPr>
          <p:cNvPr id="27" name="TextBox 12"/>
          <p:cNvSpPr txBox="1">
            <a:spLocks noChangeArrowheads="1"/>
          </p:cNvSpPr>
          <p:nvPr/>
        </p:nvSpPr>
        <p:spPr bwMode="auto">
          <a:xfrm>
            <a:off x="6021174" y="2861364"/>
            <a:ext cx="143560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November</a:t>
            </a:r>
          </a:p>
          <a:p>
            <a:pPr algn="ctr" defTabSz="914400" eaLnBrk="1" hangingPunct="1">
              <a:defRPr/>
            </a:pPr>
            <a:r>
              <a:rPr lang="en-US" sz="1200" dirty="0" smtClean="0">
                <a:solidFill>
                  <a:prstClr val="black"/>
                </a:solidFill>
                <a:cs typeface="+mn-cs"/>
              </a:rPr>
              <a:t>Off-Cycle</a:t>
            </a:r>
          </a:p>
        </p:txBody>
      </p:sp>
      <p:sp>
        <p:nvSpPr>
          <p:cNvPr id="25" name="TextBox 12"/>
          <p:cNvSpPr txBox="1">
            <a:spLocks noChangeArrowheads="1"/>
          </p:cNvSpPr>
          <p:nvPr/>
        </p:nvSpPr>
        <p:spPr bwMode="auto">
          <a:xfrm>
            <a:off x="146686" y="190210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28" name="TextBox 12"/>
          <p:cNvSpPr txBox="1">
            <a:spLocks noChangeArrowheads="1"/>
          </p:cNvSpPr>
          <p:nvPr/>
        </p:nvSpPr>
        <p:spPr bwMode="auto">
          <a:xfrm>
            <a:off x="7466499" y="1952219"/>
            <a:ext cx="1512475"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Future Year Go-Live Targets</a:t>
            </a:r>
            <a:endParaRPr lang="en-US" sz="1200" b="0" kern="0" dirty="0">
              <a:solidFill>
                <a:prstClr val="black"/>
              </a:solidFill>
              <a:cs typeface="+mn-cs"/>
            </a:endParaRPr>
          </a:p>
        </p:txBody>
      </p:sp>
      <p:sp>
        <p:nvSpPr>
          <p:cNvPr id="31" name="TextBox 12"/>
          <p:cNvSpPr txBox="1">
            <a:spLocks noChangeArrowheads="1"/>
          </p:cNvSpPr>
          <p:nvPr/>
        </p:nvSpPr>
        <p:spPr bwMode="auto">
          <a:xfrm>
            <a:off x="7467600" y="2390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2021</a:t>
            </a:r>
            <a:endParaRPr lang="en-US" sz="1200" b="0" kern="0" dirty="0">
              <a:solidFill>
                <a:prstClr val="black"/>
              </a:solidFill>
              <a:cs typeface="+mn-cs"/>
            </a:endParaRPr>
          </a:p>
        </p:txBody>
      </p:sp>
      <p:sp>
        <p:nvSpPr>
          <p:cNvPr id="34" name="TextBox 12"/>
          <p:cNvSpPr txBox="1">
            <a:spLocks noChangeArrowheads="1"/>
          </p:cNvSpPr>
          <p:nvPr/>
        </p:nvSpPr>
        <p:spPr bwMode="auto">
          <a:xfrm>
            <a:off x="7466499" y="451233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2022</a:t>
            </a:r>
            <a:endParaRPr lang="en-US" sz="1200" b="0" kern="0" dirty="0">
              <a:solidFill>
                <a:prstClr val="black"/>
              </a:solidFill>
              <a:cs typeface="+mn-cs"/>
            </a:endParaRPr>
          </a:p>
        </p:txBody>
      </p:sp>
      <p:sp>
        <p:nvSpPr>
          <p:cNvPr id="35" name="TextBox 34"/>
          <p:cNvSpPr txBox="1"/>
          <p:nvPr/>
        </p:nvSpPr>
        <p:spPr>
          <a:xfrm>
            <a:off x="8638633" y="1366500"/>
            <a:ext cx="370549" cy="327782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4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endParaRPr lang="en-US" sz="1000" b="1" i="1" kern="0" dirty="0">
              <a:solidFill>
                <a:srgbClr val="000000"/>
              </a:solidFill>
              <a:latin typeface="Arial" panose="020B0604020202020204"/>
              <a:cs typeface="+mn-cs"/>
            </a:endParaRPr>
          </a:p>
          <a:p>
            <a:pPr algn="ctr" defTabSz="914400" eaLnBrk="1" hangingPunct="1">
              <a:defRPr/>
            </a:pPr>
            <a:endParaRPr lang="en-US" sz="2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46" name="TextBox 12"/>
          <p:cNvSpPr txBox="1">
            <a:spLocks noChangeArrowheads="1"/>
          </p:cNvSpPr>
          <p:nvPr/>
        </p:nvSpPr>
        <p:spPr bwMode="auto">
          <a:xfrm>
            <a:off x="4566757" y="2865960"/>
            <a:ext cx="1444752"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September</a:t>
            </a:r>
          </a:p>
          <a:p>
            <a:pPr algn="ctr" defTabSz="914400" eaLnBrk="1" hangingPunct="1">
              <a:defRPr/>
            </a:pPr>
            <a:r>
              <a:rPr lang="en-US" sz="1200" dirty="0" smtClean="0">
                <a:solidFill>
                  <a:prstClr val="black"/>
                </a:solidFill>
                <a:cs typeface="+mn-cs"/>
              </a:rPr>
              <a:t>Off-Cycle</a:t>
            </a:r>
          </a:p>
        </p:txBody>
      </p:sp>
      <p:sp>
        <p:nvSpPr>
          <p:cNvPr id="47" name="TextBox 46"/>
          <p:cNvSpPr txBox="1"/>
          <p:nvPr/>
        </p:nvSpPr>
        <p:spPr>
          <a:xfrm>
            <a:off x="5690887" y="1357972"/>
            <a:ext cx="370549" cy="220060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  </a:t>
            </a:r>
          </a:p>
        </p:txBody>
      </p:sp>
      <p:sp>
        <p:nvSpPr>
          <p:cNvPr id="39" name="TextBox 12"/>
          <p:cNvSpPr txBox="1">
            <a:spLocks noChangeArrowheads="1"/>
          </p:cNvSpPr>
          <p:nvPr/>
        </p:nvSpPr>
        <p:spPr bwMode="auto">
          <a:xfrm>
            <a:off x="147302" y="27209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1/19</a:t>
            </a:r>
            <a:endParaRPr lang="en-US" sz="1200" kern="0" dirty="0">
              <a:solidFill>
                <a:prstClr val="black"/>
              </a:solidFill>
              <a:cs typeface="+mn-cs"/>
            </a:endParaRPr>
          </a:p>
        </p:txBody>
      </p:sp>
      <p:sp>
        <p:nvSpPr>
          <p:cNvPr id="41" name="TextBox 40"/>
          <p:cNvSpPr txBox="1"/>
          <p:nvPr/>
        </p:nvSpPr>
        <p:spPr>
          <a:xfrm>
            <a:off x="7184983" y="3284838"/>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p:txBody>
      </p:sp>
      <p:sp>
        <p:nvSpPr>
          <p:cNvPr id="40" name="TextBox 39"/>
          <p:cNvSpPr txBox="1"/>
          <p:nvPr/>
        </p:nvSpPr>
        <p:spPr>
          <a:xfrm>
            <a:off x="1290090" y="2229464"/>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graphicFrame>
        <p:nvGraphicFramePr>
          <p:cNvPr id="38" name="Table 37"/>
          <p:cNvGraphicFramePr>
            <a:graphicFrameLocks noGrp="1"/>
          </p:cNvGraphicFramePr>
          <p:nvPr>
            <p:extLst/>
          </p:nvPr>
        </p:nvGraphicFramePr>
        <p:xfrm>
          <a:off x="176358" y="5032090"/>
          <a:ext cx="8807363" cy="464820"/>
        </p:xfrm>
        <a:graphic>
          <a:graphicData uri="http://schemas.openxmlformats.org/drawingml/2006/table">
            <a:tbl>
              <a:tblPr firstRow="1" bandRow="1"/>
              <a:tblGrid>
                <a:gridCol w="919754"/>
                <a:gridCol w="1189888"/>
                <a:gridCol w="1828800"/>
                <a:gridCol w="4868921"/>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NPRR904, OBDRR009, NPRR879, NPRR918, NRR935(b), NPRR939, PGRR066, SCR800</a:t>
                      </a:r>
                      <a:endParaRPr lang="en-US" sz="800" b="0" strike="sng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2" name="TextBox 41"/>
          <p:cNvSpPr txBox="1"/>
          <p:nvPr/>
        </p:nvSpPr>
        <p:spPr>
          <a:xfrm>
            <a:off x="1286994" y="3028336"/>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4" name="TextBox 43"/>
          <p:cNvSpPr txBox="1"/>
          <p:nvPr/>
        </p:nvSpPr>
        <p:spPr>
          <a:xfrm rot="16200000">
            <a:off x="2680588" y="2711500"/>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2a</a:t>
            </a:r>
            <a:endParaRPr lang="en-US" sz="1000" i="1" dirty="0">
              <a:solidFill>
                <a:prstClr val="black"/>
              </a:solidFill>
              <a:latin typeface="Arial" panose="020B0604020202020204"/>
              <a:cs typeface="+mn-cs"/>
            </a:endParaRPr>
          </a:p>
        </p:txBody>
      </p:sp>
      <p:sp>
        <p:nvSpPr>
          <p:cNvPr id="45" name="Left Brace 44"/>
          <p:cNvSpPr/>
          <p:nvPr/>
        </p:nvSpPr>
        <p:spPr>
          <a:xfrm>
            <a:off x="3337858" y="2472265"/>
            <a:ext cx="153463" cy="6786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48" name="TextBox 12"/>
          <p:cNvSpPr txBox="1">
            <a:spLocks noChangeArrowheads="1"/>
          </p:cNvSpPr>
          <p:nvPr/>
        </p:nvSpPr>
        <p:spPr bwMode="auto">
          <a:xfrm>
            <a:off x="152400" y="33044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1/30</a:t>
            </a:r>
            <a:endParaRPr lang="en-US" sz="1200" kern="0" dirty="0">
              <a:solidFill>
                <a:prstClr val="black"/>
              </a:solidFill>
              <a:cs typeface="+mn-cs"/>
            </a:endParaRPr>
          </a:p>
        </p:txBody>
      </p:sp>
      <p:sp>
        <p:nvSpPr>
          <p:cNvPr id="49" name="TextBox 12"/>
          <p:cNvSpPr txBox="1">
            <a:spLocks noChangeArrowheads="1"/>
          </p:cNvSpPr>
          <p:nvPr/>
        </p:nvSpPr>
        <p:spPr bwMode="auto">
          <a:xfrm>
            <a:off x="4570698" y="215843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August</a:t>
            </a:r>
            <a:endParaRPr lang="en-US" sz="1200" kern="0" dirty="0">
              <a:solidFill>
                <a:prstClr val="black"/>
              </a:solidFill>
              <a:cs typeface="+mn-cs"/>
            </a:endParaRPr>
          </a:p>
        </p:txBody>
      </p:sp>
      <p:sp>
        <p:nvSpPr>
          <p:cNvPr id="50" name="TextBox 12"/>
          <p:cNvSpPr txBox="1">
            <a:spLocks noChangeArrowheads="1"/>
          </p:cNvSpPr>
          <p:nvPr/>
        </p:nvSpPr>
        <p:spPr bwMode="auto">
          <a:xfrm>
            <a:off x="6022848" y="216339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October</a:t>
            </a:r>
            <a:endParaRPr lang="en-US" sz="1200" kern="0" dirty="0">
              <a:solidFill>
                <a:prstClr val="black"/>
              </a:solidFill>
              <a:cs typeface="+mn-cs"/>
            </a:endParaRPr>
          </a:p>
        </p:txBody>
      </p:sp>
      <p:sp>
        <p:nvSpPr>
          <p:cNvPr id="56" name="TextBox 12"/>
          <p:cNvSpPr txBox="1">
            <a:spLocks noChangeArrowheads="1"/>
          </p:cNvSpPr>
          <p:nvPr/>
        </p:nvSpPr>
        <p:spPr bwMode="auto">
          <a:xfrm>
            <a:off x="4147323" y="3668695"/>
            <a:ext cx="2144925" cy="438582"/>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Q3  RIOO</a:t>
            </a:r>
          </a:p>
          <a:p>
            <a:pPr algn="ctr" defTabSz="914400" eaLnBrk="1" hangingPunct="1">
              <a:defRPr/>
            </a:pPr>
            <a:r>
              <a:rPr lang="en-US" sz="1000" b="0" kern="0" dirty="0" smtClean="0">
                <a:solidFill>
                  <a:prstClr val="black"/>
                </a:solidFill>
                <a:cs typeface="+mn-cs"/>
              </a:rPr>
              <a:t>RARF Go-Live for View/Update</a:t>
            </a:r>
            <a:endParaRPr lang="en-US" sz="1000" b="0" kern="0" dirty="0">
              <a:solidFill>
                <a:prstClr val="black"/>
              </a:solidFill>
              <a:cs typeface="+mn-cs"/>
            </a:endParaRPr>
          </a:p>
        </p:txBody>
      </p:sp>
      <p:sp>
        <p:nvSpPr>
          <p:cNvPr id="58" name="TextBox 57"/>
          <p:cNvSpPr txBox="1"/>
          <p:nvPr/>
        </p:nvSpPr>
        <p:spPr>
          <a:xfrm>
            <a:off x="1293429" y="4206145"/>
            <a:ext cx="370549" cy="877163"/>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3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cxnSp>
        <p:nvCxnSpPr>
          <p:cNvPr id="5" name="Straight Arrow Connector 4"/>
          <p:cNvCxnSpPr/>
          <p:nvPr/>
        </p:nvCxnSpPr>
        <p:spPr>
          <a:xfrm>
            <a:off x="6934200" y="1600200"/>
            <a:ext cx="7620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649565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8782</TotalTime>
  <Words>1004</Words>
  <Application>Microsoft Office PowerPoint</Application>
  <PresentationFormat>On-screen Show (4:3)</PresentationFormat>
  <Paragraphs>310</Paragraphs>
  <Slides>7</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Calibri</vt:lpstr>
      <vt:lpstr>Courier New</vt:lpstr>
      <vt:lpstr>Wingdings</vt:lpstr>
      <vt:lpstr>Custom Design</vt:lpstr>
      <vt:lpstr>Office Theme</vt:lpstr>
      <vt:lpstr>PowerPoint Presentation</vt:lpstr>
      <vt:lpstr>Summary of PRS Update</vt:lpstr>
      <vt:lpstr>Appendix</vt:lpstr>
      <vt:lpstr>NPRR953, Addition of Relay Loadability Rating Definition [ERCOT]</vt:lpstr>
      <vt:lpstr>NPRR997, Gas Pipeline Coordination for Natural Gas Generation Resources – URGENT [ERCOT]</vt:lpstr>
      <vt:lpstr>NPRR998, ERS Deployment and Recall Messages – URGENT [ERCOT]</vt:lpstr>
      <vt:lpstr>2020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485</cp:revision>
  <cp:lastPrinted>2013-01-30T23:16:36Z</cp:lastPrinted>
  <dcterms:created xsi:type="dcterms:W3CDTF">2010-04-12T23:12:02Z</dcterms:created>
  <dcterms:modified xsi:type="dcterms:W3CDTF">2020-03-31T14:34:30Z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