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309" r:id="rId7"/>
    <p:sldId id="322" r:id="rId8"/>
    <p:sldId id="323" r:id="rId9"/>
    <p:sldId id="328" r:id="rId10"/>
    <p:sldId id="326" r:id="rId11"/>
    <p:sldId id="275" r:id="rId12"/>
    <p:sldId id="327" r:id="rId13"/>
    <p:sldId id="32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FFDDDD"/>
    <a:srgbClr val="FCD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986" autoAdjust="0"/>
    <p:restoredTop sz="95171" autoAdjust="0"/>
  </p:normalViewPr>
  <p:slideViewPr>
    <p:cSldViewPr showGuides="1">
      <p:cViewPr varScale="1">
        <p:scale>
          <a:sx n="80" d="100"/>
          <a:sy n="80" d="100"/>
        </p:scale>
        <p:origin x="208" y="5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4380D9-94DD-4C14-B953-37D77E2B9FE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FDEA0A2-D787-40C6-8AC0-4C137BF79C3B}">
      <dgm:prSet phldrT="[Text]"/>
      <dgm:spPr/>
      <dgm:t>
        <a:bodyPr/>
        <a:lstStyle/>
        <a:p>
          <a:r>
            <a:rPr lang="en-US" dirty="0" smtClean="0"/>
            <a:t>Notification</a:t>
          </a:r>
          <a:endParaRPr lang="en-US" dirty="0"/>
        </a:p>
      </dgm:t>
    </dgm:pt>
    <dgm:pt modelId="{1A7BB455-A170-4B95-BF35-5602100D5850}" type="parTrans" cxnId="{0E23B61D-C8B4-49BC-913E-C15880BB9056}">
      <dgm:prSet/>
      <dgm:spPr/>
      <dgm:t>
        <a:bodyPr/>
        <a:lstStyle/>
        <a:p>
          <a:endParaRPr lang="en-US"/>
        </a:p>
      </dgm:t>
    </dgm:pt>
    <dgm:pt modelId="{E924E46F-DC09-4673-A9DD-3F013A45743B}" type="sibTrans" cxnId="{0E23B61D-C8B4-49BC-913E-C15880BB9056}">
      <dgm:prSet/>
      <dgm:spPr/>
      <dgm:t>
        <a:bodyPr/>
        <a:lstStyle/>
        <a:p>
          <a:endParaRPr lang="en-US"/>
        </a:p>
      </dgm:t>
    </dgm:pt>
    <dgm:pt modelId="{2C300AE4-3BDD-40FC-956B-49765F1BFC8F}">
      <dgm:prSet phldrT="[Text]"/>
      <dgm:spPr/>
      <dgm:t>
        <a:bodyPr/>
        <a:lstStyle/>
        <a:p>
          <a:r>
            <a:rPr lang="en-US" dirty="0" smtClean="0"/>
            <a:t>Mitigation &amp; Recovery</a:t>
          </a:r>
          <a:endParaRPr lang="en-US" dirty="0"/>
        </a:p>
      </dgm:t>
    </dgm:pt>
    <dgm:pt modelId="{CA8577EA-CEC4-4D5C-9C50-B29E701117A7}" type="parTrans" cxnId="{F94E8AB9-EFA7-4C7B-BCB5-FB2D4E418EED}">
      <dgm:prSet/>
      <dgm:spPr/>
      <dgm:t>
        <a:bodyPr/>
        <a:lstStyle/>
        <a:p>
          <a:endParaRPr lang="en-US"/>
        </a:p>
      </dgm:t>
    </dgm:pt>
    <dgm:pt modelId="{D0FFE4A8-588A-4B22-8DD7-3FA417131400}" type="sibTrans" cxnId="{F94E8AB9-EFA7-4C7B-BCB5-FB2D4E418EED}">
      <dgm:prSet/>
      <dgm:spPr/>
      <dgm:t>
        <a:bodyPr/>
        <a:lstStyle/>
        <a:p>
          <a:endParaRPr lang="en-US"/>
        </a:p>
      </dgm:t>
    </dgm:pt>
    <dgm:pt modelId="{F7936862-2B06-452E-A0F7-ADA6993D1792}">
      <dgm:prSet phldrT="[Text]"/>
      <dgm:spPr/>
      <dgm:t>
        <a:bodyPr/>
        <a:lstStyle/>
        <a:p>
          <a:r>
            <a:rPr lang="en-US" dirty="0" smtClean="0"/>
            <a:t>Lessons Learned</a:t>
          </a:r>
          <a:endParaRPr lang="en-US" dirty="0"/>
        </a:p>
      </dgm:t>
    </dgm:pt>
    <dgm:pt modelId="{803BF9BC-7469-43EE-BECC-574290F27878}" type="parTrans" cxnId="{C756C5F5-0541-459A-8776-0DE30B223019}">
      <dgm:prSet/>
      <dgm:spPr/>
      <dgm:t>
        <a:bodyPr/>
        <a:lstStyle/>
        <a:p>
          <a:endParaRPr lang="en-US"/>
        </a:p>
      </dgm:t>
    </dgm:pt>
    <dgm:pt modelId="{45EA1982-3974-46A9-B70E-70EC2A58FB63}" type="sibTrans" cxnId="{C756C5F5-0541-459A-8776-0DE30B223019}">
      <dgm:prSet/>
      <dgm:spPr/>
      <dgm:t>
        <a:bodyPr/>
        <a:lstStyle/>
        <a:p>
          <a:endParaRPr lang="en-US"/>
        </a:p>
      </dgm:t>
    </dgm:pt>
    <dgm:pt modelId="{11BB0197-28AE-46EC-A299-118C3D7F9550}">
      <dgm:prSet phldrT="[Text]"/>
      <dgm:spPr/>
      <dgm:t>
        <a:bodyPr/>
        <a:lstStyle/>
        <a:p>
          <a:r>
            <a:rPr lang="en-US" dirty="0" smtClean="0"/>
            <a:t>Detection &amp; Assessment</a:t>
          </a:r>
          <a:endParaRPr lang="en-US" dirty="0"/>
        </a:p>
      </dgm:t>
    </dgm:pt>
    <dgm:pt modelId="{91EE0ED6-97CA-434E-8CD2-17D484EE061F}" type="parTrans" cxnId="{C5E3D338-6730-45CD-B50F-00769D59C0C9}">
      <dgm:prSet/>
      <dgm:spPr/>
      <dgm:t>
        <a:bodyPr/>
        <a:lstStyle/>
        <a:p>
          <a:endParaRPr lang="en-US"/>
        </a:p>
      </dgm:t>
    </dgm:pt>
    <dgm:pt modelId="{996853C2-7D00-478E-87F6-58125EAF1D10}" type="sibTrans" cxnId="{C5E3D338-6730-45CD-B50F-00769D59C0C9}">
      <dgm:prSet/>
      <dgm:spPr/>
      <dgm:t>
        <a:bodyPr/>
        <a:lstStyle/>
        <a:p>
          <a:endParaRPr lang="en-US"/>
        </a:p>
      </dgm:t>
    </dgm:pt>
    <dgm:pt modelId="{0B727476-415E-4FA0-8D76-D27D51F92D39}" type="pres">
      <dgm:prSet presAssocID="{D84380D9-94DD-4C14-B953-37D77E2B9FEC}" presName="Name0" presStyleCnt="0">
        <dgm:presLayoutVars>
          <dgm:dir/>
          <dgm:animLvl val="lvl"/>
          <dgm:resizeHandles val="exact"/>
        </dgm:presLayoutVars>
      </dgm:prSet>
      <dgm:spPr/>
    </dgm:pt>
    <dgm:pt modelId="{02EC9274-ADC1-407C-8A58-B8F966553AC4}" type="pres">
      <dgm:prSet presAssocID="{2FDEA0A2-D787-40C6-8AC0-4C137BF79C3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CD8FD8-F403-4BB9-A95C-B1D56105013E}" type="pres">
      <dgm:prSet presAssocID="{E924E46F-DC09-4673-A9DD-3F013A45743B}" presName="parTxOnlySpace" presStyleCnt="0"/>
      <dgm:spPr/>
    </dgm:pt>
    <dgm:pt modelId="{F94221A6-4E8E-46EF-AAC3-144CCE0C81D3}" type="pres">
      <dgm:prSet presAssocID="{11BB0197-28AE-46EC-A299-118C3D7F9550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A4A386-4869-4B7C-8EF8-CBCE0DBF1FB1}" type="pres">
      <dgm:prSet presAssocID="{996853C2-7D00-478E-87F6-58125EAF1D10}" presName="parTxOnlySpace" presStyleCnt="0"/>
      <dgm:spPr/>
    </dgm:pt>
    <dgm:pt modelId="{C6851189-901A-4EE4-97D4-BEC6AD597634}" type="pres">
      <dgm:prSet presAssocID="{2C300AE4-3BDD-40FC-956B-49765F1BFC8F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DF8F3B-02A2-4E94-8596-00D397E9D633}" type="pres">
      <dgm:prSet presAssocID="{D0FFE4A8-588A-4B22-8DD7-3FA417131400}" presName="parTxOnlySpace" presStyleCnt="0"/>
      <dgm:spPr/>
    </dgm:pt>
    <dgm:pt modelId="{66982BD4-F3E7-4A9D-99EC-70BF504939B1}" type="pres">
      <dgm:prSet presAssocID="{F7936862-2B06-452E-A0F7-ADA6993D179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E3D338-6730-45CD-B50F-00769D59C0C9}" srcId="{D84380D9-94DD-4C14-B953-37D77E2B9FEC}" destId="{11BB0197-28AE-46EC-A299-118C3D7F9550}" srcOrd="1" destOrd="0" parTransId="{91EE0ED6-97CA-434E-8CD2-17D484EE061F}" sibTransId="{996853C2-7D00-478E-87F6-58125EAF1D10}"/>
    <dgm:cxn modelId="{F449A40A-426D-8043-A3AB-82BB248D6FC3}" type="presOf" srcId="{2C300AE4-3BDD-40FC-956B-49765F1BFC8F}" destId="{C6851189-901A-4EE4-97D4-BEC6AD597634}" srcOrd="0" destOrd="0" presId="urn:microsoft.com/office/officeart/2005/8/layout/chevron1"/>
    <dgm:cxn modelId="{0E23B61D-C8B4-49BC-913E-C15880BB9056}" srcId="{D84380D9-94DD-4C14-B953-37D77E2B9FEC}" destId="{2FDEA0A2-D787-40C6-8AC0-4C137BF79C3B}" srcOrd="0" destOrd="0" parTransId="{1A7BB455-A170-4B95-BF35-5602100D5850}" sibTransId="{E924E46F-DC09-4673-A9DD-3F013A45743B}"/>
    <dgm:cxn modelId="{65DB8847-8A14-0E46-97DE-8F7C25828033}" type="presOf" srcId="{11BB0197-28AE-46EC-A299-118C3D7F9550}" destId="{F94221A6-4E8E-46EF-AAC3-144CCE0C81D3}" srcOrd="0" destOrd="0" presId="urn:microsoft.com/office/officeart/2005/8/layout/chevron1"/>
    <dgm:cxn modelId="{50294C3D-429F-FE49-B54A-DB90E3CE3D36}" type="presOf" srcId="{F7936862-2B06-452E-A0F7-ADA6993D1792}" destId="{66982BD4-F3E7-4A9D-99EC-70BF504939B1}" srcOrd="0" destOrd="0" presId="urn:microsoft.com/office/officeart/2005/8/layout/chevron1"/>
    <dgm:cxn modelId="{F94E8AB9-EFA7-4C7B-BCB5-FB2D4E418EED}" srcId="{D84380D9-94DD-4C14-B953-37D77E2B9FEC}" destId="{2C300AE4-3BDD-40FC-956B-49765F1BFC8F}" srcOrd="2" destOrd="0" parTransId="{CA8577EA-CEC4-4D5C-9C50-B29E701117A7}" sibTransId="{D0FFE4A8-588A-4B22-8DD7-3FA417131400}"/>
    <dgm:cxn modelId="{CC5EBA1C-74BA-1B4C-A3E2-A11DCAB1E84E}" type="presOf" srcId="{2FDEA0A2-D787-40C6-8AC0-4C137BF79C3B}" destId="{02EC9274-ADC1-407C-8A58-B8F966553AC4}" srcOrd="0" destOrd="0" presId="urn:microsoft.com/office/officeart/2005/8/layout/chevron1"/>
    <dgm:cxn modelId="{64EFC9D9-E039-6942-9E15-C4D1D95159DE}" type="presOf" srcId="{D84380D9-94DD-4C14-B953-37D77E2B9FEC}" destId="{0B727476-415E-4FA0-8D76-D27D51F92D39}" srcOrd="0" destOrd="0" presId="urn:microsoft.com/office/officeart/2005/8/layout/chevron1"/>
    <dgm:cxn modelId="{C756C5F5-0541-459A-8776-0DE30B223019}" srcId="{D84380D9-94DD-4C14-B953-37D77E2B9FEC}" destId="{F7936862-2B06-452E-A0F7-ADA6993D1792}" srcOrd="3" destOrd="0" parTransId="{803BF9BC-7469-43EE-BECC-574290F27878}" sibTransId="{45EA1982-3974-46A9-B70E-70EC2A58FB63}"/>
    <dgm:cxn modelId="{8BB57C65-8263-2948-B489-DBC17CB72CE7}" type="presParOf" srcId="{0B727476-415E-4FA0-8D76-D27D51F92D39}" destId="{02EC9274-ADC1-407C-8A58-B8F966553AC4}" srcOrd="0" destOrd="0" presId="urn:microsoft.com/office/officeart/2005/8/layout/chevron1"/>
    <dgm:cxn modelId="{4D461697-FED7-E54B-BC1D-4AFB40898C5A}" type="presParOf" srcId="{0B727476-415E-4FA0-8D76-D27D51F92D39}" destId="{C6CD8FD8-F403-4BB9-A95C-B1D56105013E}" srcOrd="1" destOrd="0" presId="urn:microsoft.com/office/officeart/2005/8/layout/chevron1"/>
    <dgm:cxn modelId="{8DC1D79D-0BD5-A34B-84AE-D1DD6322B536}" type="presParOf" srcId="{0B727476-415E-4FA0-8D76-D27D51F92D39}" destId="{F94221A6-4E8E-46EF-AAC3-144CCE0C81D3}" srcOrd="2" destOrd="0" presId="urn:microsoft.com/office/officeart/2005/8/layout/chevron1"/>
    <dgm:cxn modelId="{7BECAB48-1DA9-6545-AB69-E6AB45110597}" type="presParOf" srcId="{0B727476-415E-4FA0-8D76-D27D51F92D39}" destId="{64A4A386-4869-4B7C-8EF8-CBCE0DBF1FB1}" srcOrd="3" destOrd="0" presId="urn:microsoft.com/office/officeart/2005/8/layout/chevron1"/>
    <dgm:cxn modelId="{B2DC6D51-1D70-7947-9115-49B838033370}" type="presParOf" srcId="{0B727476-415E-4FA0-8D76-D27D51F92D39}" destId="{C6851189-901A-4EE4-97D4-BEC6AD597634}" srcOrd="4" destOrd="0" presId="urn:microsoft.com/office/officeart/2005/8/layout/chevron1"/>
    <dgm:cxn modelId="{C5E9A84A-E19B-754D-AA57-6F1444968286}" type="presParOf" srcId="{0B727476-415E-4FA0-8D76-D27D51F92D39}" destId="{01DF8F3B-02A2-4E94-8596-00D397E9D633}" srcOrd="5" destOrd="0" presId="urn:microsoft.com/office/officeart/2005/8/layout/chevron1"/>
    <dgm:cxn modelId="{B6E7EEC0-8B17-A04F-AF5B-243199BD65DD}" type="presParOf" srcId="{0B727476-415E-4FA0-8D76-D27D51F92D39}" destId="{66982BD4-F3E7-4A9D-99EC-70BF504939B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C9274-ADC1-407C-8A58-B8F966553AC4}">
      <dsp:nvSpPr>
        <dsp:cNvPr id="0" name=""/>
        <dsp:cNvSpPr/>
      </dsp:nvSpPr>
      <dsp:spPr>
        <a:xfrm>
          <a:off x="3244" y="1717914"/>
          <a:ext cx="1888520" cy="7554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Notification</a:t>
          </a:r>
          <a:endParaRPr lang="en-US" sz="1500" kern="1200" dirty="0"/>
        </a:p>
      </dsp:txBody>
      <dsp:txXfrm>
        <a:off x="380948" y="1717914"/>
        <a:ext cx="1133112" cy="755408"/>
      </dsp:txXfrm>
    </dsp:sp>
    <dsp:sp modelId="{F94221A6-4E8E-46EF-AAC3-144CCE0C81D3}">
      <dsp:nvSpPr>
        <dsp:cNvPr id="0" name=""/>
        <dsp:cNvSpPr/>
      </dsp:nvSpPr>
      <dsp:spPr>
        <a:xfrm>
          <a:off x="1702912" y="1717914"/>
          <a:ext cx="1888520" cy="7554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Detection &amp; Assessment</a:t>
          </a:r>
          <a:endParaRPr lang="en-US" sz="1500" kern="1200" dirty="0"/>
        </a:p>
      </dsp:txBody>
      <dsp:txXfrm>
        <a:off x="2080616" y="1717914"/>
        <a:ext cx="1133112" cy="755408"/>
      </dsp:txXfrm>
    </dsp:sp>
    <dsp:sp modelId="{C6851189-901A-4EE4-97D4-BEC6AD597634}">
      <dsp:nvSpPr>
        <dsp:cNvPr id="0" name=""/>
        <dsp:cNvSpPr/>
      </dsp:nvSpPr>
      <dsp:spPr>
        <a:xfrm>
          <a:off x="3402580" y="1717914"/>
          <a:ext cx="1888520" cy="7554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Mitigation &amp; Recovery</a:t>
          </a:r>
          <a:endParaRPr lang="en-US" sz="1500" kern="1200" dirty="0"/>
        </a:p>
      </dsp:txBody>
      <dsp:txXfrm>
        <a:off x="3780284" y="1717914"/>
        <a:ext cx="1133112" cy="755408"/>
      </dsp:txXfrm>
    </dsp:sp>
    <dsp:sp modelId="{66982BD4-F3E7-4A9D-99EC-70BF504939B1}">
      <dsp:nvSpPr>
        <dsp:cNvPr id="0" name=""/>
        <dsp:cNvSpPr/>
      </dsp:nvSpPr>
      <dsp:spPr>
        <a:xfrm>
          <a:off x="5102248" y="1717914"/>
          <a:ext cx="1888520" cy="7554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Lessons Learned</a:t>
          </a:r>
          <a:endParaRPr lang="en-US" sz="1500" kern="1200" dirty="0"/>
        </a:p>
      </dsp:txBody>
      <dsp:txXfrm>
        <a:off x="5479952" y="1717914"/>
        <a:ext cx="1133112" cy="755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3/30/20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2" tIns="46581" rIns="93162" bIns="465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hyperlink" Target="mailto:NCSI@ERCOT.COM" TargetMode="Externa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9396" y="1981200"/>
            <a:ext cx="564603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chemeClr val="tx2"/>
                </a:solidFill>
              </a:rPr>
              <a:t>NPRR928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chemeClr val="tx2"/>
                </a:solidFill>
              </a:rPr>
              <a:t>Cybersecurity Incident Notification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dirty="0" smtClean="0">
                <a:solidFill>
                  <a:schemeClr val="tx2"/>
                </a:solidFill>
              </a:rPr>
              <a:t>Brandon Gleason, Senior Corporate Counsel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dirty="0" smtClean="0">
                <a:solidFill>
                  <a:schemeClr val="tx2"/>
                </a:solidFill>
              </a:rPr>
              <a:t>Mike Allgeier, Director of Critical Infrastructure Security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2"/>
                </a:solidFill>
              </a:rPr>
              <a:t>April 1,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10200"/>
          </a:xfrm>
        </p:spPr>
        <p:txBody>
          <a:bodyPr numCol="1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NPRR928 Summary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Implementation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Post-Cybersecurity Incident Analysis and Communication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Notifications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Areas to Examine for Reconnection Determination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Questions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3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NPRR928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en-US" sz="2000" dirty="0"/>
              <a:t>Requires Market Participants notify ERCOT in the event of a “Cybersecurity Incident” on a computer network or system that interfaces with an ERCOT network or system.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000" dirty="0"/>
          </a:p>
          <a:p>
            <a:pPr algn="just">
              <a:spcBef>
                <a:spcPts val="0"/>
              </a:spcBef>
            </a:pPr>
            <a:r>
              <a:rPr lang="en-US" sz="2000" dirty="0"/>
              <a:t>Defines Cybersecurity Incident as: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000" dirty="0"/>
              <a:t>	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000" dirty="0"/>
              <a:t>	“A malicious or suspicious act that compromises or disrupts a </a:t>
            </a:r>
            <a:r>
              <a:rPr lang="en-US" sz="2000" dirty="0" smtClean="0"/>
              <a:t>	computer </a:t>
            </a:r>
            <a:r>
              <a:rPr lang="en-US" sz="2000" dirty="0"/>
              <a:t>network </a:t>
            </a:r>
            <a:r>
              <a:rPr lang="en-US" sz="2000" dirty="0" smtClean="0"/>
              <a:t>or system </a:t>
            </a:r>
            <a:r>
              <a:rPr lang="en-US" sz="2000" dirty="0"/>
              <a:t>that could foreseeably jeopardize </a:t>
            </a:r>
            <a:r>
              <a:rPr lang="en-US" sz="2000" dirty="0" smtClean="0"/>
              <a:t>	the </a:t>
            </a:r>
            <a:r>
              <a:rPr lang="en-US" sz="2000" dirty="0"/>
              <a:t>reliability or integrity of the ERCOT 	</a:t>
            </a:r>
            <a:r>
              <a:rPr lang="en-US" sz="2000" dirty="0" smtClean="0"/>
              <a:t>System or </a:t>
            </a:r>
            <a:r>
              <a:rPr lang="en-US" sz="2000" dirty="0"/>
              <a:t>ERCOT’s </a:t>
            </a:r>
            <a:r>
              <a:rPr lang="en-US" sz="2000" dirty="0" smtClean="0"/>
              <a:t>	ability </a:t>
            </a:r>
            <a:r>
              <a:rPr lang="en-US" sz="2000" dirty="0"/>
              <a:t>to perform the functions of an independent organization 	under the Public Utility Regulatory Act (PURA).”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60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NPRR928 Summary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en-US" sz="2000" dirty="0"/>
              <a:t>Facilitates communication in the event of a Cybersecurity Incident </a:t>
            </a:r>
            <a:r>
              <a:rPr lang="en-US" sz="2000" dirty="0" smtClean="0"/>
              <a:t>by:</a:t>
            </a:r>
          </a:p>
          <a:p>
            <a:pPr lvl="1" algn="just">
              <a:spcBef>
                <a:spcPts val="0"/>
              </a:spcBef>
            </a:pPr>
            <a:endParaRPr lang="en-US" sz="2000" dirty="0" smtClean="0"/>
          </a:p>
          <a:p>
            <a:pPr lvl="1" algn="just">
              <a:spcBef>
                <a:spcPts val="0"/>
              </a:spcBef>
            </a:pPr>
            <a:r>
              <a:rPr lang="en-US" sz="2000" dirty="0" smtClean="0"/>
              <a:t>requiring </a:t>
            </a:r>
            <a:r>
              <a:rPr lang="en-US" sz="2000" dirty="0"/>
              <a:t>the designation of a Cybersecurity </a:t>
            </a:r>
            <a:r>
              <a:rPr lang="en-US" sz="2000" dirty="0" smtClean="0"/>
              <a:t>Contact;</a:t>
            </a:r>
          </a:p>
          <a:p>
            <a:pPr lvl="1" algn="just">
              <a:spcBef>
                <a:spcPts val="0"/>
              </a:spcBef>
            </a:pPr>
            <a:endParaRPr lang="en-US" sz="2000" dirty="0" smtClean="0"/>
          </a:p>
          <a:p>
            <a:pPr lvl="1" algn="just">
              <a:spcBef>
                <a:spcPts val="0"/>
              </a:spcBef>
            </a:pPr>
            <a:r>
              <a:rPr lang="en-US" sz="2000" dirty="0" smtClean="0"/>
              <a:t>promulgating </a:t>
            </a:r>
            <a:r>
              <a:rPr lang="en-US" sz="2000" dirty="0"/>
              <a:t>a Notice of Cybersecurity Incident reporting </a:t>
            </a:r>
            <a:r>
              <a:rPr lang="en-US" sz="2000" dirty="0" smtClean="0"/>
              <a:t>form;</a:t>
            </a:r>
          </a:p>
          <a:p>
            <a:pPr lvl="1" algn="just">
              <a:spcBef>
                <a:spcPts val="0"/>
              </a:spcBef>
            </a:pPr>
            <a:endParaRPr lang="en-US" sz="2000" dirty="0" smtClean="0"/>
          </a:p>
          <a:p>
            <a:pPr lvl="1" algn="just">
              <a:spcBef>
                <a:spcPts val="0"/>
              </a:spcBef>
            </a:pPr>
            <a:r>
              <a:rPr lang="en-US" sz="2000" dirty="0" smtClean="0"/>
              <a:t>mandating </a:t>
            </a:r>
            <a:r>
              <a:rPr lang="en-US" sz="2000" dirty="0"/>
              <a:t>Market Participants notify ERCOT in the event of a </a:t>
            </a:r>
            <a:r>
              <a:rPr lang="en-US" sz="2000" dirty="0" smtClean="0"/>
              <a:t>Cybersecurity </a:t>
            </a:r>
            <a:r>
              <a:rPr lang="en-US" sz="2000" dirty="0"/>
              <a:t>Incident </a:t>
            </a:r>
            <a:r>
              <a:rPr lang="en-US" sz="2000" dirty="0" smtClean="0"/>
              <a:t>on </a:t>
            </a:r>
            <a:r>
              <a:rPr lang="en-US" sz="2000" dirty="0"/>
              <a:t>a computer network or system that </a:t>
            </a:r>
            <a:r>
              <a:rPr lang="en-US" sz="2000" dirty="0" smtClean="0"/>
              <a:t>interfaces with </a:t>
            </a:r>
            <a:r>
              <a:rPr lang="en-US" sz="2000" dirty="0"/>
              <a:t>an ERCOT network or </a:t>
            </a:r>
            <a:r>
              <a:rPr lang="en-US" sz="2000" dirty="0" smtClean="0"/>
              <a:t>system upon determination by the MP; and</a:t>
            </a:r>
            <a:endParaRPr lang="en-US" sz="2000" dirty="0"/>
          </a:p>
          <a:p>
            <a:pPr lvl="1" algn="just">
              <a:spcBef>
                <a:spcPts val="0"/>
              </a:spcBef>
            </a:pPr>
            <a:endParaRPr lang="en-US" sz="2000" dirty="0" smtClean="0"/>
          </a:p>
          <a:p>
            <a:pPr lvl="1" algn="just">
              <a:spcBef>
                <a:spcPts val="0"/>
              </a:spcBef>
            </a:pPr>
            <a:r>
              <a:rPr lang="en-US" sz="2000" dirty="0" smtClean="0"/>
              <a:t>requiring </a:t>
            </a:r>
            <a:r>
              <a:rPr lang="en-US" sz="2000" dirty="0"/>
              <a:t>ERCOT issue a Market Notice to all Market </a:t>
            </a:r>
            <a:r>
              <a:rPr lang="en-US" sz="2000" dirty="0" smtClean="0"/>
              <a:t>Participants </a:t>
            </a:r>
            <a:r>
              <a:rPr lang="en-US" sz="2000" dirty="0"/>
              <a:t>if the </a:t>
            </a:r>
            <a:r>
              <a:rPr lang="en-US" sz="2000" dirty="0" smtClean="0"/>
              <a:t>computer networks </a:t>
            </a:r>
            <a:r>
              <a:rPr lang="en-US" sz="2000" dirty="0"/>
              <a:t>or systems of ERCOT or </a:t>
            </a:r>
            <a:r>
              <a:rPr lang="en-US" sz="2000" dirty="0" smtClean="0"/>
              <a:t>MPs </a:t>
            </a:r>
            <a:r>
              <a:rPr lang="en-US" sz="2000" dirty="0"/>
              <a:t>may be </a:t>
            </a:r>
            <a:r>
              <a:rPr lang="en-US" sz="2000" dirty="0" smtClean="0"/>
              <a:t>impacted</a:t>
            </a:r>
            <a:r>
              <a:rPr lang="en-US" sz="20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180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Market Notice issued March 2, 2020, notified Market Participants of two-phase implementation of NPRR928.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Partially implemented on March 13, 2020, in order to allow current Market Participants to submit Cybersecurity Contact information to ERCOT through a Notice of Change of Information (NCI).  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To be fully implemented on April 3, 2020, at which point notification of a Cybersecurity Incident within the scope of the requirement is required upon determination by a Market Participant.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6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Post-Cybersecurity Incident Analysis and Communication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28600" y="1371600"/>
            <a:ext cx="7848600" cy="4406682"/>
            <a:chOff x="269569" y="1371600"/>
            <a:chExt cx="7426631" cy="4406682"/>
          </a:xfrm>
        </p:grpSpPr>
        <p:graphicFrame>
          <p:nvGraphicFramePr>
            <p:cNvPr id="3" name="Diagram 2"/>
            <p:cNvGraphicFramePr/>
            <p:nvPr>
              <p:extLst/>
            </p:nvPr>
          </p:nvGraphicFramePr>
          <p:xfrm>
            <a:off x="702187" y="1371600"/>
            <a:ext cx="6994013" cy="419123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269569" y="3962401"/>
              <a:ext cx="2235200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 smtClean="0">
                  <a:solidFill>
                    <a:schemeClr val="tx2"/>
                  </a:solidFill>
                </a:rPr>
                <a:t>Receive notification via </a:t>
              </a:r>
              <a:r>
                <a:rPr lang="en-US" sz="1400" dirty="0" smtClean="0">
                  <a:solidFill>
                    <a:schemeClr val="tx2"/>
                  </a:solidFill>
                  <a:hlinkClick r:id="rId7"/>
                </a:rPr>
                <a:t>NCSI@ERCOT.COM</a:t>
              </a:r>
              <a:r>
                <a:rPr lang="en-US" sz="1400" dirty="0" smtClean="0">
                  <a:solidFill>
                    <a:schemeClr val="tx2"/>
                  </a:solidFill>
                </a:rPr>
                <a:t>, phone, or news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63142" y="3962400"/>
              <a:ext cx="1600200" cy="181588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 smtClean="0">
                  <a:solidFill>
                    <a:schemeClr val="tx2"/>
                  </a:solidFill>
                </a:rPr>
                <a:t>Remove risks associated with the incident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en-US" sz="1400" dirty="0" smtClean="0">
                <a:solidFill>
                  <a:schemeClr val="tx2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 smtClean="0">
                  <a:solidFill>
                    <a:schemeClr val="tx2"/>
                  </a:solidFill>
                </a:rPr>
                <a:t>Notifications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en-US" sz="1400" dirty="0">
                <a:solidFill>
                  <a:schemeClr val="tx2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>
                  <a:solidFill>
                    <a:schemeClr val="tx2"/>
                  </a:solidFill>
                </a:rPr>
                <a:t>Conduct post-event analysis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93619" y="3962400"/>
              <a:ext cx="1730478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 smtClean="0">
                  <a:solidFill>
                    <a:schemeClr val="tx2"/>
                  </a:solidFill>
                </a:rPr>
                <a:t>Reinstate the connectivity 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en-US" sz="1400" dirty="0" smtClean="0">
                <a:solidFill>
                  <a:schemeClr val="tx2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 smtClean="0">
                  <a:solidFill>
                    <a:schemeClr val="tx2"/>
                  </a:solidFill>
                </a:rPr>
                <a:t>Conduct lessons learned</a:t>
              </a:r>
              <a:endParaRPr lang="en-US" sz="1400" dirty="0">
                <a:solidFill>
                  <a:schemeClr val="tx2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32665" y="3962400"/>
              <a:ext cx="1730477" cy="181588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>
                  <a:solidFill>
                    <a:schemeClr val="tx2"/>
                  </a:solidFill>
                </a:rPr>
                <a:t>Evaluate the incident </a:t>
              </a:r>
              <a:r>
                <a:rPr lang="en-US" sz="1400" dirty="0" smtClean="0">
                  <a:solidFill>
                    <a:schemeClr val="tx2"/>
                  </a:solidFill>
                </a:rPr>
                <a:t>internally to </a:t>
              </a:r>
              <a:r>
                <a:rPr lang="en-US" sz="1400" dirty="0">
                  <a:solidFill>
                    <a:schemeClr val="tx2"/>
                  </a:solidFill>
                </a:rPr>
                <a:t>determine </a:t>
              </a:r>
              <a:r>
                <a:rPr lang="en-US" sz="1400" dirty="0" smtClean="0">
                  <a:solidFill>
                    <a:schemeClr val="tx2"/>
                  </a:solidFill>
                </a:rPr>
                <a:t>risks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en-US" sz="1400" dirty="0">
                <a:solidFill>
                  <a:schemeClr val="tx2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 smtClean="0">
                  <a:solidFill>
                    <a:schemeClr val="tx2"/>
                  </a:solidFill>
                </a:rPr>
                <a:t>Determine </a:t>
              </a:r>
              <a:r>
                <a:rPr lang="en-US" sz="1400" dirty="0">
                  <a:solidFill>
                    <a:schemeClr val="tx2"/>
                  </a:solidFill>
                </a:rPr>
                <a:t>if </a:t>
              </a:r>
              <a:r>
                <a:rPr lang="en-US" sz="1400" dirty="0" smtClean="0">
                  <a:solidFill>
                    <a:schemeClr val="tx2"/>
                  </a:solidFill>
                </a:rPr>
                <a:t>event impacts MPs or ERCOT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524000" y="1466419"/>
            <a:ext cx="5410200" cy="553998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500" b="1" dirty="0" smtClean="0">
                <a:solidFill>
                  <a:schemeClr val="bg1"/>
                </a:solidFill>
              </a:rPr>
              <a:t>ERCOT Execution Team, Market Participants, and Governmental Cybersecurity Oversight Agencies  </a:t>
            </a:r>
            <a:endParaRPr lang="en-US" sz="1500" b="1" dirty="0">
              <a:solidFill>
                <a:schemeClr val="bg1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 rot="16200000">
            <a:off x="5772150" y="2114550"/>
            <a:ext cx="571500" cy="381000"/>
          </a:xfrm>
          <a:prstGeom prst="rightArrow">
            <a:avLst/>
          </a:prstGeom>
          <a:solidFill>
            <a:schemeClr val="accent4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0" y="2590800"/>
            <a:ext cx="5410200" cy="323165"/>
          </a:xfrm>
          <a:prstGeom prst="rect">
            <a:avLst/>
          </a:prstGeom>
          <a:solidFill>
            <a:schemeClr val="accent4">
              <a:lumMod val="25000"/>
              <a:lumOff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500" b="1" dirty="0" smtClean="0">
                <a:solidFill>
                  <a:schemeClr val="bg1"/>
                </a:solidFill>
              </a:rPr>
              <a:t>Reporting &amp; Communication</a:t>
            </a:r>
            <a:endParaRPr lang="en-US" sz="1500" b="1" dirty="0">
              <a:solidFill>
                <a:schemeClr val="bg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 rot="16200000">
            <a:off x="3867150" y="2114550"/>
            <a:ext cx="571500" cy="381000"/>
          </a:xfrm>
          <a:prstGeom prst="rightArrow">
            <a:avLst/>
          </a:prstGeom>
          <a:solidFill>
            <a:schemeClr val="accent4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ight Arrow 21"/>
          <p:cNvSpPr/>
          <p:nvPr/>
        </p:nvSpPr>
        <p:spPr>
          <a:xfrm rot="16200000">
            <a:off x="2123259" y="2114550"/>
            <a:ext cx="571500" cy="381000"/>
          </a:xfrm>
          <a:prstGeom prst="rightArrow">
            <a:avLst/>
          </a:prstGeom>
          <a:solidFill>
            <a:schemeClr val="accent4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4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2578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dirty="0" smtClean="0"/>
              <a:t>Who may be notified of a Cybersecurity Incident?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All Market Participants get “general information” via Market </a:t>
            </a:r>
            <a:r>
              <a:rPr lang="en-US" sz="2000" dirty="0"/>
              <a:t>Notice </a:t>
            </a:r>
            <a:r>
              <a:rPr lang="en-US" sz="2000" dirty="0" smtClean="0"/>
              <a:t>if </a:t>
            </a:r>
            <a:r>
              <a:rPr lang="en-US" sz="2000" dirty="0"/>
              <a:t>the computer networks or systems of ERCOT or </a:t>
            </a:r>
            <a:r>
              <a:rPr lang="en-US" sz="2000" dirty="0" smtClean="0"/>
              <a:t>Market </a:t>
            </a:r>
            <a:r>
              <a:rPr lang="en-US" sz="2000" dirty="0"/>
              <a:t>Participants may be </a:t>
            </a:r>
            <a:r>
              <a:rPr lang="en-US" sz="2000" dirty="0" smtClean="0"/>
              <a:t>impacted by a Cybersecurity Incident.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0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Governmental Cybersecurity Oversight Agencies in accordance with the terms of the ERCOT Protocols.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0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Directly connected TSPs/DSPs when a Resource Entity or </a:t>
            </a:r>
            <a:r>
              <a:rPr lang="en-US" sz="2000" dirty="0"/>
              <a:t>QSE representing a Resource Entity submits </a:t>
            </a:r>
            <a:r>
              <a:rPr lang="en-US" sz="2000" dirty="0" smtClean="0"/>
              <a:t>a Notice of Cybersecurity Incident.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Under Protocol Section 1.3.6(1)(g) ERCOT may disclose Protected Information to TSPs/DSPs engaged in operating activities, provided a confidentiality agreement is in place. </a:t>
            </a:r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8818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888739"/>
          </a:xfrm>
        </p:spPr>
        <p:txBody>
          <a:bodyPr/>
          <a:lstStyle/>
          <a:p>
            <a:r>
              <a:rPr lang="en-US" dirty="0" smtClean="0"/>
              <a:t>Areas to Examine for Reconnection Determination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23470"/>
            <a:ext cx="4038600" cy="4953000"/>
          </a:xfrm>
        </p:spPr>
        <p:txBody>
          <a:bodyPr/>
          <a:lstStyle/>
          <a:p>
            <a:r>
              <a:rPr lang="en-US" sz="2000" dirty="0"/>
              <a:t>Type of Cybersecurity Incident</a:t>
            </a:r>
          </a:p>
          <a:p>
            <a:pPr lvl="1"/>
            <a:r>
              <a:rPr lang="en-US" sz="2000" dirty="0"/>
              <a:t>Denial of </a:t>
            </a:r>
            <a:r>
              <a:rPr lang="en-US" sz="2000" dirty="0" smtClean="0"/>
              <a:t>service </a:t>
            </a:r>
            <a:r>
              <a:rPr lang="en-US" sz="2000" dirty="0"/>
              <a:t>attack</a:t>
            </a:r>
          </a:p>
          <a:p>
            <a:pPr lvl="1"/>
            <a:r>
              <a:rPr lang="en-US" sz="2000" dirty="0"/>
              <a:t>Control </a:t>
            </a:r>
            <a:r>
              <a:rPr lang="en-US" sz="2000" dirty="0" smtClean="0"/>
              <a:t>system ransomware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Impact</a:t>
            </a:r>
          </a:p>
          <a:p>
            <a:pPr lvl="1"/>
            <a:r>
              <a:rPr lang="en-US" sz="2000" dirty="0"/>
              <a:t>WAN firewall outage</a:t>
            </a:r>
          </a:p>
          <a:p>
            <a:pPr lvl="1"/>
            <a:r>
              <a:rPr lang="en-US" sz="2000" dirty="0"/>
              <a:t>Loss of one redundant </a:t>
            </a:r>
            <a:r>
              <a:rPr lang="en-US" sz="2000" dirty="0" smtClean="0"/>
              <a:t>server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Resolution</a:t>
            </a:r>
          </a:p>
          <a:p>
            <a:pPr lvl="1"/>
            <a:r>
              <a:rPr lang="en-US" sz="2000" dirty="0" smtClean="0"/>
              <a:t>Temporarily </a:t>
            </a:r>
            <a:r>
              <a:rPr lang="en-US" sz="2000" dirty="0"/>
              <a:t>loss of access</a:t>
            </a:r>
          </a:p>
          <a:p>
            <a:pPr lvl="1"/>
            <a:r>
              <a:rPr lang="en-US" sz="2000" dirty="0"/>
              <a:t>Restore server from backup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14800" y="2052813"/>
            <a:ext cx="4876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220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5738021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8000" b="1" dirty="0" smtClean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306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ailTo xmlns="http://schemas.microsoft.com/sharepoint/v3" xsi:nil="true"/>
    <EmailHeaders xmlns="http://schemas.microsoft.com/sharepoint/v4" xsi:nil="true"/>
    <IconOverlay xmlns="http://schemas.microsoft.com/sharepoint/v4" xsi:nil="true"/>
    <EmailSender xmlns="http://schemas.microsoft.com/sharepoint/v3" xsi:nil="true"/>
    <EmailFrom xmlns="http://schemas.microsoft.com/sharepoint/v3" xsi:nil="true"/>
    <EmailSubject xmlns="http://schemas.microsoft.com/sharepoint/v3" xsi:nil="true"/>
    <EmailCc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6CF97E76ACE1499DF8744740EDBBC2" ma:contentTypeVersion="11" ma:contentTypeDescription="Create a new document." ma:contentTypeScope="" ma:versionID="92e75e67d2c37c7dc7f43b8b4055e93c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4" targetNamespace="http://schemas.microsoft.com/office/2006/metadata/properties" ma:root="true" ma:fieldsID="eb4dad4b98fcac8c67ab5cbaac4683dd" ns1:_="" ns2:_="">
    <xsd:import namespace="http://schemas.microsoft.com/sharepoint/v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  <xsd:element ref="ns2:EmailHeaders" minOccurs="0"/>
                <xsd:element ref="ns2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mailSender" ma:index="8" nillable="true" ma:displayName="E-Mail Sender" ma:hidden="true" ma:internalName="EmailSender">
      <xsd:simpleType>
        <xsd:restriction base="dms:Note">
          <xsd:maxLength value="255"/>
        </xsd:restriction>
      </xsd:simpleType>
    </xsd:element>
    <xsd:element name="EmailTo" ma:index="9" nillable="true" ma:displayName="E-Mail To" ma:hidden="true" ma:internalName="EmailTo">
      <xsd:simpleType>
        <xsd:restriction base="dms:Note">
          <xsd:maxLength value="255"/>
        </xsd:restriction>
      </xsd:simpleType>
    </xsd:element>
    <xsd:element name="EmailCc" ma:index="10" nillable="true" ma:displayName="E-Mail Cc" ma:hidden="true" ma:internalName="EmailCc">
      <xsd:simpleType>
        <xsd:restriction base="dms:Note">
          <xsd:maxLength value="255"/>
        </xsd:restriction>
      </xsd:simpleType>
    </xsd:element>
    <xsd:element name="EmailFrom" ma:index="11" nillable="true" ma:displayName="E-Mail From" ma:hidden="true" ma:internalName="EmailFrom">
      <xsd:simpleType>
        <xsd:restriction base="dms:Text"/>
      </xsd:simpleType>
    </xsd:element>
    <xsd:element name="EmailSubject" ma:index="12" nillable="true" ma:displayName="E-Mail Subject" ma:hidden="true" ma:internalName="EmailSubject">
      <xsd:simpleType>
        <xsd:restriction base="dms:Text"/>
      </xsd:simpleType>
    </xsd:element>
    <xsd:element name="_vti_ItemDeclaredRecord" ma:index="15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16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EmailHeaders" ma:index="13" nillable="true" ma:displayName="E-Mail Headers" ma:hidden="true" ma:internalName="EmailHeaders">
      <xsd:simpleType>
        <xsd:restriction base="dms:Note"/>
      </xsd:simpleType>
    </xsd:element>
    <xsd:element name="IconOverlay" ma:index="1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schemas.microsoft.com/sharepoint/v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81180BE-3BE1-4A6F-9507-EC61016543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5113</TotalTime>
  <Words>461</Words>
  <Application>Microsoft Macintosh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Wingdings</vt:lpstr>
      <vt:lpstr>Arial</vt:lpstr>
      <vt:lpstr>1_Custom Design</vt:lpstr>
      <vt:lpstr>Office Theme</vt:lpstr>
      <vt:lpstr>PowerPoint Presentation</vt:lpstr>
      <vt:lpstr>Overview</vt:lpstr>
      <vt:lpstr>NPRR928 Summary</vt:lpstr>
      <vt:lpstr>NPRR928 Summary Cont.</vt:lpstr>
      <vt:lpstr>Implementation</vt:lpstr>
      <vt:lpstr>Post-Cybersecurity Incident Analysis and Communication</vt:lpstr>
      <vt:lpstr>Notifications</vt:lpstr>
      <vt:lpstr>Areas to Examine for Reconnection Determination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Microsoft Office User</cp:lastModifiedBy>
  <cp:revision>186</cp:revision>
  <cp:lastPrinted>2019-06-20T20:15:24Z</cp:lastPrinted>
  <dcterms:created xsi:type="dcterms:W3CDTF">2016-01-21T15:20:31Z</dcterms:created>
  <dcterms:modified xsi:type="dcterms:W3CDTF">2020-03-30T23:13:46Z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0x010100156CF97E76ACE1499DF8744740EDBBC2</vt:lpwstr>
  </property>
</Properties>
</file>