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267" r:id="rId7"/>
    <p:sldId id="269" r:id="rId8"/>
    <p:sldId id="270" r:id="rId9"/>
    <p:sldId id="287" r:id="rId10"/>
    <p:sldId id="288" r:id="rId11"/>
    <p:sldId id="292" r:id="rId12"/>
    <p:sldId id="291" r:id="rId13"/>
    <p:sldId id="272" r:id="rId14"/>
    <p:sldId id="294" r:id="rId15"/>
    <p:sldId id="295" r:id="rId16"/>
    <p:sldId id="285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5" d="100"/>
          <a:sy n="145" d="100"/>
        </p:scale>
        <p:origin x="114" y="3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87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35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1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00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8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09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98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7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Interim Solution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Testing 3/24/2020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Mario Alberto de la Garza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3/24/2020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Interim </a:t>
            </a:r>
            <a:r>
              <a:rPr lang="en-US" b="1" dirty="0" smtClean="0">
                <a:solidFill>
                  <a:schemeClr val="accent1"/>
                </a:solidFill>
              </a:rPr>
              <a:t>Solution DGR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304800" y="1219200"/>
            <a:ext cx="8534400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2286000" y="1066800"/>
            <a:ext cx="5017526" cy="4907522"/>
            <a:chOff x="628014" y="182537"/>
            <a:chExt cx="5781447" cy="5654696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3033393" y="2690862"/>
              <a:ext cx="2959100" cy="0"/>
            </a:xfrm>
            <a:prstGeom prst="line">
              <a:avLst/>
            </a:prstGeom>
            <a:ln w="38100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46" idx="3"/>
            </p:cNvCxnSpPr>
            <p:nvPr/>
          </p:nvCxnSpPr>
          <p:spPr>
            <a:xfrm flipH="1">
              <a:off x="3492095" y="2690862"/>
              <a:ext cx="6436" cy="1479550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5217793" y="2690862"/>
              <a:ext cx="0" cy="2164037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Isosceles Triangle 45"/>
            <p:cNvSpPr/>
            <p:nvPr/>
          </p:nvSpPr>
          <p:spPr>
            <a:xfrm rot="10800000">
              <a:off x="3160625" y="4170412"/>
              <a:ext cx="662940" cy="571500"/>
            </a:xfrm>
            <a:prstGeom prst="triangle">
              <a:avLst/>
            </a:prstGeom>
            <a:noFill/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5217792" y="4328440"/>
              <a:ext cx="0" cy="972803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5036817" y="4261472"/>
              <a:ext cx="361950" cy="361950"/>
            </a:xfrm>
            <a:prstGeom prst="rect">
              <a:avLst/>
            </a:prstGeom>
            <a:solidFill>
              <a:srgbClr val="0071CB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9" name="Oval 48"/>
            <p:cNvSpPr/>
            <p:nvPr/>
          </p:nvSpPr>
          <p:spPr>
            <a:xfrm>
              <a:off x="4948367" y="5298383"/>
              <a:ext cx="538850" cy="538850"/>
            </a:xfrm>
            <a:prstGeom prst="ellipse">
              <a:avLst/>
            </a:prstGeom>
            <a:noFill/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DGR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5076083" y="2989719"/>
              <a:ext cx="259896" cy="936383"/>
              <a:chOff x="5215885" y="5465088"/>
              <a:chExt cx="259896" cy="936383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5215885" y="5465088"/>
                <a:ext cx="259896" cy="936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1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 flipV="1">
                <a:off x="5337173" y="5532120"/>
                <a:ext cx="0" cy="780747"/>
              </a:xfrm>
              <a:prstGeom prst="straightConnector1">
                <a:avLst/>
              </a:prstGeom>
              <a:ln w="57150">
                <a:solidFill>
                  <a:srgbClr val="0071C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5378347" y="3159174"/>
              <a:ext cx="608784" cy="5851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Unit EPS Meter</a:t>
              </a:r>
              <a:endParaRPr lang="en-US" sz="9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396860" y="4315064"/>
              <a:ext cx="1012601" cy="265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DGR_BKR</a:t>
              </a:r>
              <a:endParaRPr lang="en-US" sz="9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28014" y="2436023"/>
              <a:ext cx="1630680" cy="5096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ResourceNode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/>
            <p:cNvCxnSpPr>
              <a:stCxn id="55" idx="3"/>
            </p:cNvCxnSpPr>
            <p:nvPr/>
          </p:nvCxnSpPr>
          <p:spPr>
            <a:xfrm flipV="1">
              <a:off x="2258694" y="2690861"/>
              <a:ext cx="675006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4354944" y="1211311"/>
              <a:ext cx="6436" cy="1479550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4180405" y="1589136"/>
              <a:ext cx="361950" cy="361950"/>
            </a:xfrm>
            <a:prstGeom prst="rect">
              <a:avLst/>
            </a:prstGeom>
            <a:solidFill>
              <a:srgbClr val="0071CB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9" name="Cloud 58"/>
            <p:cNvSpPr/>
            <p:nvPr/>
          </p:nvSpPr>
          <p:spPr>
            <a:xfrm>
              <a:off x="2741816" y="182537"/>
              <a:ext cx="3161345" cy="1184857"/>
            </a:xfrm>
            <a:prstGeom prst="cloud">
              <a:avLst/>
            </a:prstGeom>
            <a:solidFill>
              <a:schemeClr val="bg1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597570" y="450117"/>
              <a:ext cx="1449837" cy="531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Transmission Network</a:t>
              </a:r>
              <a:endParaRPr lang="en-US" sz="12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216700" y="5403280"/>
              <a:ext cx="1246705" cy="433953"/>
            </a:xfrm>
            <a:prstGeom prst="rect">
              <a:avLst/>
            </a:prstGeom>
            <a:solidFill>
              <a:srgbClr val="D179B8"/>
            </a:solidFill>
            <a:ln>
              <a:solidFill>
                <a:srgbClr val="D179B8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DGR</a:t>
              </a:r>
              <a:endParaRPr lang="en-US" sz="1200" dirty="0"/>
            </a:p>
          </p:txBody>
        </p:sp>
        <p:cxnSp>
          <p:nvCxnSpPr>
            <p:cNvPr id="62" name="Straight Arrow Connector 61"/>
            <p:cNvCxnSpPr>
              <a:stCxn id="61" idx="0"/>
              <a:endCxn id="46" idx="5"/>
            </p:cNvCxnSpPr>
            <p:nvPr/>
          </p:nvCxnSpPr>
          <p:spPr>
            <a:xfrm flipV="1">
              <a:off x="1840053" y="4456162"/>
              <a:ext cx="1486307" cy="947118"/>
            </a:xfrm>
            <a:prstGeom prst="straightConnector1">
              <a:avLst/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733417" y="4710997"/>
              <a:ext cx="1356351" cy="425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/>
                <a:t>CIM Load where DGR is located at</a:t>
              </a:r>
              <a:endParaRPr lang="en-US" sz="900" dirty="0"/>
            </a:p>
          </p:txBody>
        </p:sp>
        <p:cxnSp>
          <p:nvCxnSpPr>
            <p:cNvPr id="64" name="Straight Arrow Connector 63"/>
            <p:cNvCxnSpPr>
              <a:stCxn id="61" idx="3"/>
              <a:endCxn id="49" idx="2"/>
            </p:cNvCxnSpPr>
            <p:nvPr/>
          </p:nvCxnSpPr>
          <p:spPr>
            <a:xfrm flipV="1">
              <a:off x="2463405" y="5567808"/>
              <a:ext cx="2484962" cy="52449"/>
            </a:xfrm>
            <a:prstGeom prst="straightConnector1">
              <a:avLst/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1" idx="3"/>
              <a:endCxn id="48" idx="1"/>
            </p:cNvCxnSpPr>
            <p:nvPr/>
          </p:nvCxnSpPr>
          <p:spPr>
            <a:xfrm flipV="1">
              <a:off x="2463405" y="4442447"/>
              <a:ext cx="2573412" cy="1177810"/>
            </a:xfrm>
            <a:prstGeom prst="straightConnector1">
              <a:avLst/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3216904" y="4775056"/>
              <a:ext cx="1356351" cy="265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/>
                <a:t>DGR Equipment</a:t>
              </a:r>
              <a:endParaRPr lang="en-US" sz="9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16903" y="5444817"/>
              <a:ext cx="1356351" cy="265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/>
                <a:t>DGR Equipment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5944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Interim </a:t>
            </a:r>
            <a:r>
              <a:rPr lang="en-US" b="1" dirty="0" smtClean="0">
                <a:solidFill>
                  <a:schemeClr val="accent1"/>
                </a:solidFill>
              </a:rPr>
              <a:t>Solution DESR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304800" y="1219200"/>
            <a:ext cx="8534400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2449643" y="1202436"/>
            <a:ext cx="4320914" cy="4910328"/>
            <a:chOff x="628014" y="182537"/>
            <a:chExt cx="5781447" cy="6572345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033393" y="2690862"/>
              <a:ext cx="2959100" cy="0"/>
            </a:xfrm>
            <a:prstGeom prst="line">
              <a:avLst/>
            </a:prstGeom>
            <a:ln w="38100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endCxn id="34" idx="3"/>
            </p:cNvCxnSpPr>
            <p:nvPr/>
          </p:nvCxnSpPr>
          <p:spPr>
            <a:xfrm flipH="1">
              <a:off x="3492095" y="2690862"/>
              <a:ext cx="6436" cy="1479550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217793" y="2690862"/>
              <a:ext cx="0" cy="2164037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Isosceles Triangle 33"/>
            <p:cNvSpPr/>
            <p:nvPr/>
          </p:nvSpPr>
          <p:spPr>
            <a:xfrm rot="10800000">
              <a:off x="3160625" y="4170412"/>
              <a:ext cx="662940" cy="571500"/>
            </a:xfrm>
            <a:prstGeom prst="triangle">
              <a:avLst/>
            </a:prstGeom>
            <a:noFill/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5217792" y="4328440"/>
              <a:ext cx="0" cy="972803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5036817" y="4261472"/>
              <a:ext cx="361950" cy="361950"/>
            </a:xfrm>
            <a:prstGeom prst="rect">
              <a:avLst/>
            </a:prstGeom>
            <a:solidFill>
              <a:srgbClr val="0071CB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37" name="Oval 36"/>
            <p:cNvSpPr/>
            <p:nvPr/>
          </p:nvSpPr>
          <p:spPr>
            <a:xfrm>
              <a:off x="4948367" y="5298383"/>
              <a:ext cx="538850" cy="538850"/>
            </a:xfrm>
            <a:prstGeom prst="ellipse">
              <a:avLst/>
            </a:prstGeom>
            <a:noFill/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 dirty="0">
                <a:solidFill>
                  <a:schemeClr val="tx1"/>
                </a:solidFill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076083" y="2989719"/>
              <a:ext cx="259896" cy="936383"/>
              <a:chOff x="5215885" y="5465088"/>
              <a:chExt cx="259896" cy="93638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5215885" y="5465088"/>
                <a:ext cx="259896" cy="936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1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41" name="Straight Arrow Connector 40"/>
              <p:cNvCxnSpPr/>
              <p:nvPr/>
            </p:nvCxnSpPr>
            <p:spPr>
              <a:xfrm flipV="1">
                <a:off x="5337173" y="5532120"/>
                <a:ext cx="0" cy="780747"/>
              </a:xfrm>
              <a:prstGeom prst="straightConnector1">
                <a:avLst/>
              </a:prstGeom>
              <a:ln w="57150">
                <a:solidFill>
                  <a:srgbClr val="0071C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5378346" y="3159175"/>
              <a:ext cx="608782" cy="5845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Unit EPS Meter</a:t>
              </a:r>
              <a:endParaRPr lang="en-US" sz="6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396861" y="4315063"/>
              <a:ext cx="1012600" cy="292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DGR_BKR</a:t>
              </a:r>
              <a:endParaRPr lang="en-US" sz="6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28014" y="2436023"/>
              <a:ext cx="1630680" cy="5096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ResourceNode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70" name="Straight Arrow Connector 69"/>
            <p:cNvCxnSpPr>
              <a:stCxn id="69" idx="3"/>
            </p:cNvCxnSpPr>
            <p:nvPr/>
          </p:nvCxnSpPr>
          <p:spPr>
            <a:xfrm flipV="1">
              <a:off x="2258694" y="2690861"/>
              <a:ext cx="675006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4354944" y="1211311"/>
              <a:ext cx="6436" cy="1479550"/>
            </a:xfrm>
            <a:prstGeom prst="line">
              <a:avLst/>
            </a:prstGeom>
            <a:ln w="28575">
              <a:solidFill>
                <a:srgbClr val="007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180405" y="1589136"/>
              <a:ext cx="361950" cy="361950"/>
            </a:xfrm>
            <a:prstGeom prst="rect">
              <a:avLst/>
            </a:prstGeom>
            <a:solidFill>
              <a:srgbClr val="0071CB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3" name="Cloud 72"/>
            <p:cNvSpPr/>
            <p:nvPr/>
          </p:nvSpPr>
          <p:spPr>
            <a:xfrm>
              <a:off x="2741816" y="182537"/>
              <a:ext cx="3161345" cy="1184857"/>
            </a:xfrm>
            <a:prstGeom prst="cloud">
              <a:avLst/>
            </a:prstGeom>
            <a:solidFill>
              <a:schemeClr val="bg1"/>
            </a:solidFill>
            <a:ln>
              <a:solidFill>
                <a:srgbClr val="007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597571" y="450117"/>
              <a:ext cx="1449836" cy="6332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Transmission Network</a:t>
              </a:r>
              <a:endParaRPr lang="en-US" sz="1000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216700" y="5403280"/>
              <a:ext cx="1246705" cy="433953"/>
            </a:xfrm>
            <a:prstGeom prst="rect">
              <a:avLst/>
            </a:prstGeom>
            <a:solidFill>
              <a:srgbClr val="D179B8"/>
            </a:solidFill>
            <a:ln>
              <a:solidFill>
                <a:srgbClr val="D179B8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DGR</a:t>
              </a:r>
              <a:endParaRPr lang="en-US" sz="1000" dirty="0"/>
            </a:p>
          </p:txBody>
        </p:sp>
        <p:cxnSp>
          <p:nvCxnSpPr>
            <p:cNvPr id="76" name="Straight Arrow Connector 75"/>
            <p:cNvCxnSpPr>
              <a:stCxn id="75" idx="0"/>
              <a:endCxn id="34" idx="5"/>
            </p:cNvCxnSpPr>
            <p:nvPr/>
          </p:nvCxnSpPr>
          <p:spPr>
            <a:xfrm flipV="1">
              <a:off x="1840053" y="4456162"/>
              <a:ext cx="1486307" cy="947118"/>
            </a:xfrm>
            <a:prstGeom prst="straightConnector1">
              <a:avLst/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1733418" y="4710999"/>
              <a:ext cx="1356350" cy="4383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 smtClean="0"/>
                <a:t>CIM Load where DGR is located at</a:t>
              </a:r>
              <a:endParaRPr lang="en-US" sz="600" dirty="0"/>
            </a:p>
          </p:txBody>
        </p:sp>
        <p:cxnSp>
          <p:nvCxnSpPr>
            <p:cNvPr id="78" name="Elbow Connector 77"/>
            <p:cNvCxnSpPr>
              <a:stCxn id="75" idx="2"/>
              <a:endCxn id="37" idx="4"/>
            </p:cNvCxnSpPr>
            <p:nvPr/>
          </p:nvCxnSpPr>
          <p:spPr>
            <a:xfrm rot="16200000" flipH="1">
              <a:off x="3528922" y="4148363"/>
              <a:ext cx="12700" cy="3377739"/>
            </a:xfrm>
            <a:prstGeom prst="bentConnector3">
              <a:avLst>
                <a:gd name="adj1" fmla="val 2715252"/>
              </a:avLst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3186005" y="6029072"/>
              <a:ext cx="1356350" cy="2922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 smtClean="0"/>
                <a:t>DGR Equipment</a:t>
              </a:r>
              <a:endParaRPr lang="en-US" sz="600" dirty="0"/>
            </a:p>
          </p:txBody>
        </p:sp>
        <p:cxnSp>
          <p:nvCxnSpPr>
            <p:cNvPr id="80" name="Elbow Connector 79"/>
            <p:cNvCxnSpPr/>
            <p:nvPr/>
          </p:nvCxnSpPr>
          <p:spPr>
            <a:xfrm flipV="1">
              <a:off x="1840052" y="4588162"/>
              <a:ext cx="3556809" cy="2032036"/>
            </a:xfrm>
            <a:prstGeom prst="bentConnector3">
              <a:avLst>
                <a:gd name="adj1" fmla="val 116668"/>
              </a:avLst>
            </a:prstGeom>
            <a:ln>
              <a:solidFill>
                <a:srgbClr val="D179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846402" y="6159879"/>
              <a:ext cx="0" cy="460319"/>
            </a:xfrm>
            <a:prstGeom prst="line">
              <a:avLst/>
            </a:prstGeom>
            <a:ln>
              <a:solidFill>
                <a:srgbClr val="D179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3213272" y="6462624"/>
              <a:ext cx="1356350" cy="2922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 smtClean="0"/>
                <a:t>DGR Equipment</a:t>
              </a:r>
              <a:endParaRPr lang="en-US" sz="600" dirty="0"/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480498" y="4756463"/>
              <a:ext cx="6436" cy="226934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endCxn id="85" idx="1"/>
            </p:cNvCxnSpPr>
            <p:nvPr/>
          </p:nvCxnSpPr>
          <p:spPr>
            <a:xfrm flipV="1">
              <a:off x="3457766" y="4946374"/>
              <a:ext cx="428733" cy="37022"/>
            </a:xfrm>
            <a:prstGeom prst="straightConnector1">
              <a:avLst/>
            </a:prstGeom>
            <a:ln>
              <a:solidFill>
                <a:schemeClr val="accent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3886499" y="4745447"/>
              <a:ext cx="781620" cy="401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CLR</a:t>
              </a:r>
              <a:endParaRPr lang="en-US" sz="1050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471682" y="5432991"/>
              <a:ext cx="989211" cy="2987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ESR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87" name="Straight Arrow Connector 86"/>
            <p:cNvCxnSpPr>
              <a:stCxn id="86" idx="0"/>
              <a:endCxn id="85" idx="2"/>
            </p:cNvCxnSpPr>
            <p:nvPr/>
          </p:nvCxnSpPr>
          <p:spPr>
            <a:xfrm flipV="1">
              <a:off x="3966289" y="5147302"/>
              <a:ext cx="311020" cy="285690"/>
            </a:xfrm>
            <a:prstGeom prst="straightConnector1">
              <a:avLst/>
            </a:prstGeom>
            <a:ln>
              <a:solidFill>
                <a:schemeClr val="accent1"/>
              </a:solidFill>
              <a:prstDash val="lgDash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6" idx="3"/>
            </p:cNvCxnSpPr>
            <p:nvPr/>
          </p:nvCxnSpPr>
          <p:spPr>
            <a:xfrm>
              <a:off x="4460893" y="5582359"/>
              <a:ext cx="475877" cy="0"/>
            </a:xfrm>
            <a:prstGeom prst="straightConnector1">
              <a:avLst/>
            </a:prstGeom>
            <a:ln>
              <a:solidFill>
                <a:schemeClr val="accent1"/>
              </a:solidFill>
              <a:prstDash val="dash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" name="Group 88"/>
            <p:cNvGrpSpPr/>
            <p:nvPr/>
          </p:nvGrpSpPr>
          <p:grpSpPr>
            <a:xfrm>
              <a:off x="3367807" y="2964073"/>
              <a:ext cx="259896" cy="936383"/>
              <a:chOff x="5215885" y="5465088"/>
              <a:chExt cx="259896" cy="936383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5215885" y="5465088"/>
                <a:ext cx="259896" cy="936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1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91" name="Straight Arrow Connector 90"/>
              <p:cNvCxnSpPr/>
              <p:nvPr/>
            </p:nvCxnSpPr>
            <p:spPr>
              <a:xfrm flipV="1">
                <a:off x="5337173" y="5532120"/>
                <a:ext cx="0" cy="780747"/>
              </a:xfrm>
              <a:prstGeom prst="straightConnector1">
                <a:avLst/>
              </a:prstGeom>
              <a:ln w="57150">
                <a:solidFill>
                  <a:srgbClr val="0071C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" name="TextBox 91"/>
            <p:cNvSpPr txBox="1"/>
            <p:nvPr/>
          </p:nvSpPr>
          <p:spPr>
            <a:xfrm>
              <a:off x="3670069" y="3133530"/>
              <a:ext cx="608782" cy="5845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CLR</a:t>
              </a:r>
              <a:br>
                <a:rPr lang="en-US" sz="600" dirty="0" smtClean="0"/>
              </a:br>
              <a:r>
                <a:rPr lang="en-US" sz="600" dirty="0" smtClean="0"/>
                <a:t>EPS Meter</a:t>
              </a:r>
              <a:endParaRPr lang="en-US" sz="600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63046" y="5139705"/>
            <a:ext cx="75679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DESR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66619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 &amp; A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14400"/>
            <a:ext cx="3657600" cy="3657600"/>
          </a:xfrm>
          <a:prstGeom prst="rect">
            <a:avLst/>
          </a:prstGeom>
        </p:spPr>
      </p:pic>
      <p:sp>
        <p:nvSpPr>
          <p:cNvPr id="13" name="Content Placeholder 5"/>
          <p:cNvSpPr txBox="1">
            <a:spLocks/>
          </p:cNvSpPr>
          <p:nvPr/>
        </p:nvSpPr>
        <p:spPr>
          <a:xfrm>
            <a:off x="628650" y="4419600"/>
            <a:ext cx="7886700" cy="203050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200" b="1" dirty="0" smtClean="0">
                <a:solidFill>
                  <a:schemeClr val="accent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3191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DGR Interim Solution Testing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Background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Current Modeling Example #1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Current Modeling Example </a:t>
            </a:r>
            <a:r>
              <a:rPr lang="en-US" sz="2000" dirty="0" smtClean="0"/>
              <a:t>#2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Current Status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Interim Solution DGR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Interim Solution DESR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</a:t>
            </a:r>
            <a:endParaRPr lang="en-US" b="1" dirty="0">
              <a:solidFill>
                <a:schemeClr val="accent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48353" y="1752600"/>
            <a:ext cx="3123494" cy="4620132"/>
            <a:chOff x="5715706" y="1752600"/>
            <a:chExt cx="3123494" cy="462013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6095184" y="3333566"/>
              <a:ext cx="1143000" cy="0"/>
            </a:xfrm>
            <a:prstGeom prst="line">
              <a:avLst/>
            </a:prstGeom>
            <a:ln w="38100">
              <a:solidFill>
                <a:schemeClr val="accent4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6285684" y="2571566"/>
              <a:ext cx="0" cy="762000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7047684" y="2571566"/>
              <a:ext cx="0" cy="762000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399984" y="3836826"/>
              <a:ext cx="533400" cy="533400"/>
            </a:xfrm>
            <a:prstGeom prst="ellipse">
              <a:avLst/>
            </a:prstGeom>
            <a:noFill/>
            <a:ln>
              <a:solidFill>
                <a:schemeClr val="accent4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399984" y="4045832"/>
              <a:ext cx="533400" cy="533400"/>
            </a:xfrm>
            <a:prstGeom prst="ellipse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13" idx="0"/>
            </p:cNvCxnSpPr>
            <p:nvPr/>
          </p:nvCxnSpPr>
          <p:spPr>
            <a:xfrm flipV="1">
              <a:off x="6666684" y="3333566"/>
              <a:ext cx="0" cy="503260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6666684" y="4590866"/>
              <a:ext cx="0" cy="342900"/>
            </a:xfrm>
            <a:prstGeom prst="straightConnector1">
              <a:avLst/>
            </a:prstGeom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loud 16"/>
            <p:cNvSpPr/>
            <p:nvPr/>
          </p:nvSpPr>
          <p:spPr>
            <a:xfrm>
              <a:off x="5999934" y="4821574"/>
              <a:ext cx="1333500" cy="83820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905750" y="4973974"/>
              <a:ext cx="533400" cy="533400"/>
            </a:xfrm>
            <a:prstGeom prst="ellipse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91633" y="5063864"/>
              <a:ext cx="1333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Stuff</a:t>
              </a:r>
              <a:endParaRPr lang="en-US" sz="14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05700" y="5086785"/>
              <a:ext cx="1333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DGR</a:t>
              </a:r>
              <a:endParaRPr lang="en-US" sz="1400" b="1" dirty="0"/>
            </a:p>
          </p:txBody>
        </p:sp>
        <p:cxnSp>
          <p:nvCxnSpPr>
            <p:cNvPr id="21" name="Straight Arrow Connector 20"/>
            <p:cNvCxnSpPr>
              <a:stCxn id="17" idx="0"/>
            </p:cNvCxnSpPr>
            <p:nvPr/>
          </p:nvCxnSpPr>
          <p:spPr>
            <a:xfrm flipV="1">
              <a:off x="7332323" y="5240673"/>
              <a:ext cx="573427" cy="1"/>
            </a:xfrm>
            <a:prstGeom prst="straightConnector1">
              <a:avLst/>
            </a:prstGeom>
            <a:ln w="28575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5715707" y="2275820"/>
              <a:ext cx="1905000" cy="1857371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15706" y="1752600"/>
              <a:ext cx="19050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Transmission Network</a:t>
              </a:r>
              <a:endParaRPr lang="en-US" sz="1400" b="1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5715706" y="4289067"/>
              <a:ext cx="2894078" cy="152896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10244" y="5849512"/>
              <a:ext cx="19050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Distribution Network</a:t>
              </a:r>
              <a:endParaRPr lang="en-US" sz="1400" b="1" dirty="0"/>
            </a:p>
          </p:txBody>
        </p:sp>
      </p:grp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113984" cy="4876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Currently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00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Background, </a:t>
            </a:r>
            <a:r>
              <a:rPr lang="en-US" b="1" dirty="0" err="1" smtClean="0">
                <a:solidFill>
                  <a:schemeClr val="accent1"/>
                </a:solidFill>
              </a:rPr>
              <a:t>Con’t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Pros Current Approach: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Can participate in ERCOT Market</a:t>
            </a:r>
            <a:endParaRPr lang="en-US" sz="18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Cons Current Approach: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TSPs modeling distribution network adds complexity for the State Estimator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Data quality of distribution networks is questionable (more complexity to the State Estimator)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TSPs may not be able to provide telemetry on the distribution network (bad visibility)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Hard for downstream systems to distinguish between GRs and DGRs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128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Current Modeling Example </a:t>
            </a:r>
            <a:r>
              <a:rPr lang="en-US" dirty="0" smtClean="0"/>
              <a:t>#1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304800" y="1219200"/>
            <a:ext cx="3116718" cy="5181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 smtClean="0"/>
              <a:t>DESR</a:t>
            </a:r>
            <a:r>
              <a:rPr lang="en-US" sz="2000" dirty="0" smtClean="0"/>
              <a:t>* Operational</a:t>
            </a:r>
            <a:br>
              <a:rPr lang="en-US" sz="2000" dirty="0" smtClean="0"/>
            </a:br>
            <a:r>
              <a:rPr lang="en-US" sz="2000" dirty="0" smtClean="0"/>
              <a:t>One-line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100" dirty="0" smtClean="0"/>
              <a:t>*Only existing Distributed Generation type.</a:t>
            </a:r>
            <a:br>
              <a:rPr lang="en-US" sz="1100" dirty="0" smtClean="0"/>
            </a:br>
            <a:endParaRPr lang="en-US" sz="1100" dirty="0" smtClean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785554" y="3082639"/>
            <a:ext cx="1435282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68" idx="0"/>
          </p:cNvCxnSpPr>
          <p:nvPr/>
        </p:nvCxnSpPr>
        <p:spPr>
          <a:xfrm flipH="1">
            <a:off x="4519399" y="2265039"/>
            <a:ext cx="2" cy="1097175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419393" y="2473825"/>
            <a:ext cx="200014" cy="200014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9" name="Cloud 58"/>
          <p:cNvSpPr/>
          <p:nvPr/>
        </p:nvSpPr>
        <p:spPr>
          <a:xfrm>
            <a:off x="3624428" y="1696538"/>
            <a:ext cx="1746960" cy="654752"/>
          </a:xfrm>
          <a:prstGeom prst="cloud">
            <a:avLst/>
          </a:prstGeom>
          <a:solidFill>
            <a:schemeClr val="bg1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0" name="TextBox 59"/>
          <p:cNvSpPr txBox="1"/>
          <p:nvPr/>
        </p:nvSpPr>
        <p:spPr>
          <a:xfrm>
            <a:off x="4118809" y="1823573"/>
            <a:ext cx="801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Transmission Network</a:t>
            </a:r>
            <a:endParaRPr lang="en-US" sz="800" dirty="0"/>
          </a:p>
        </p:txBody>
      </p:sp>
      <p:sp>
        <p:nvSpPr>
          <p:cNvPr id="68" name="Oval 67"/>
          <p:cNvSpPr/>
          <p:nvPr/>
        </p:nvSpPr>
        <p:spPr>
          <a:xfrm>
            <a:off x="4294382" y="3362213"/>
            <a:ext cx="450034" cy="45003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9" name="Oval 68"/>
          <p:cNvSpPr/>
          <p:nvPr/>
        </p:nvSpPr>
        <p:spPr>
          <a:xfrm>
            <a:off x="4294382" y="3538554"/>
            <a:ext cx="450034" cy="450034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1" name="Rectangle 70"/>
          <p:cNvSpPr/>
          <p:nvPr/>
        </p:nvSpPr>
        <p:spPr>
          <a:xfrm>
            <a:off x="4419393" y="4549979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78" name="Straight Connector 77"/>
          <p:cNvCxnSpPr/>
          <p:nvPr/>
        </p:nvCxnSpPr>
        <p:spPr>
          <a:xfrm>
            <a:off x="3309226" y="4332452"/>
            <a:ext cx="1906322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519399" y="3982853"/>
            <a:ext cx="0" cy="1079903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3918795" y="4549979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81" name="Straight Connector 80"/>
          <p:cNvCxnSpPr/>
          <p:nvPr/>
        </p:nvCxnSpPr>
        <p:spPr>
          <a:xfrm>
            <a:off x="4018801" y="4332452"/>
            <a:ext cx="0" cy="730304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3381653" y="4549979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83" name="Straight Connector 82"/>
          <p:cNvCxnSpPr/>
          <p:nvPr/>
        </p:nvCxnSpPr>
        <p:spPr>
          <a:xfrm>
            <a:off x="3481659" y="4332452"/>
            <a:ext cx="0" cy="730304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481659" y="5336946"/>
            <a:ext cx="103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Feeders</a:t>
            </a:r>
            <a:endParaRPr lang="en-US" sz="1400" dirty="0"/>
          </a:p>
        </p:txBody>
      </p:sp>
      <p:sp>
        <p:nvSpPr>
          <p:cNvPr id="25" name="Right Brace 24"/>
          <p:cNvSpPr/>
          <p:nvPr/>
        </p:nvSpPr>
        <p:spPr>
          <a:xfrm rot="5400000">
            <a:off x="3843688" y="4609538"/>
            <a:ext cx="321453" cy="122998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8" name="Rounded Rectangle 87"/>
          <p:cNvSpPr/>
          <p:nvPr/>
        </p:nvSpPr>
        <p:spPr>
          <a:xfrm>
            <a:off x="2971800" y="1648657"/>
            <a:ext cx="2764495" cy="3999897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/>
          <p:cNvSpPr/>
          <p:nvPr/>
        </p:nvSpPr>
        <p:spPr>
          <a:xfrm>
            <a:off x="4927834" y="4558736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93" name="Elbow Connector 92"/>
          <p:cNvCxnSpPr/>
          <p:nvPr/>
        </p:nvCxnSpPr>
        <p:spPr>
          <a:xfrm>
            <a:off x="5045072" y="4332452"/>
            <a:ext cx="3346356" cy="655798"/>
          </a:xfrm>
          <a:prstGeom prst="bentConnector3">
            <a:avLst>
              <a:gd name="adj1" fmla="val -912"/>
            </a:avLst>
          </a:prstGeom>
          <a:ln w="28575">
            <a:solidFill>
              <a:srgbClr val="D179B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ight Brace 94"/>
          <p:cNvSpPr/>
          <p:nvPr/>
        </p:nvSpPr>
        <p:spPr>
          <a:xfrm rot="5400000">
            <a:off x="6037785" y="4786765"/>
            <a:ext cx="324177" cy="72714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6" name="TextBox 95"/>
          <p:cNvSpPr txBox="1"/>
          <p:nvPr/>
        </p:nvSpPr>
        <p:spPr>
          <a:xfrm>
            <a:off x="5675423" y="5268402"/>
            <a:ext cx="1034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Line</a:t>
            </a:r>
            <a:endParaRPr lang="en-US" sz="1050" dirty="0"/>
          </a:p>
        </p:txBody>
      </p:sp>
      <p:sp>
        <p:nvSpPr>
          <p:cNvPr id="97" name="Rounded Rectangle 96"/>
          <p:cNvSpPr/>
          <p:nvPr/>
        </p:nvSpPr>
        <p:spPr>
          <a:xfrm>
            <a:off x="6631267" y="2941167"/>
            <a:ext cx="2020853" cy="2714085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/>
          <p:cNvSpPr/>
          <p:nvPr/>
        </p:nvSpPr>
        <p:spPr>
          <a:xfrm>
            <a:off x="7515958" y="4545810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02" name="Group 101"/>
          <p:cNvGrpSpPr/>
          <p:nvPr/>
        </p:nvGrpSpPr>
        <p:grpSpPr>
          <a:xfrm>
            <a:off x="7467600" y="3946709"/>
            <a:ext cx="296743" cy="413016"/>
            <a:chOff x="7570496" y="3222245"/>
            <a:chExt cx="533402" cy="742406"/>
          </a:xfrm>
          <a:noFill/>
        </p:grpSpPr>
        <p:sp>
          <p:nvSpPr>
            <p:cNvPr id="100" name="Oval 99"/>
            <p:cNvSpPr/>
            <p:nvPr/>
          </p:nvSpPr>
          <p:spPr>
            <a:xfrm>
              <a:off x="7570500" y="3222245"/>
              <a:ext cx="533398" cy="533401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1" name="Oval 100"/>
            <p:cNvSpPr/>
            <p:nvPr/>
          </p:nvSpPr>
          <p:spPr>
            <a:xfrm>
              <a:off x="7570496" y="3431250"/>
              <a:ext cx="533398" cy="533401"/>
            </a:xfrm>
            <a:prstGeom prst="ellipse">
              <a:avLst/>
            </a:prstGeom>
            <a:grpFill/>
            <a:ln>
              <a:solidFill>
                <a:srgbClr val="D179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7615964" y="4359725"/>
            <a:ext cx="0" cy="628525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6935849" y="3185019"/>
            <a:ext cx="739875" cy="3766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Inverter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57" name="Straight Connector 156"/>
          <p:cNvCxnSpPr>
            <a:endCxn id="100" idx="0"/>
          </p:cNvCxnSpPr>
          <p:nvPr/>
        </p:nvCxnSpPr>
        <p:spPr>
          <a:xfrm>
            <a:off x="7615964" y="3763571"/>
            <a:ext cx="9" cy="18313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3812342" y="1295400"/>
            <a:ext cx="1371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TSP Station</a:t>
            </a:r>
            <a:endParaRPr lang="en-US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6981465" y="2558508"/>
            <a:ext cx="1371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DESR Station</a:t>
            </a:r>
            <a:endParaRPr lang="en-US" sz="1400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6935849" y="3763570"/>
            <a:ext cx="1553762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7749736" y="3189854"/>
            <a:ext cx="739875" cy="3766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Inverter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>
            <a:off x="7328245" y="3545494"/>
            <a:ext cx="0" cy="20900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125558" y="3554563"/>
            <a:ext cx="0" cy="20900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010400" y="3218373"/>
            <a:ext cx="0" cy="320181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8391428" y="3227797"/>
            <a:ext cx="0" cy="310757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4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ontent Placeholder 2"/>
          <p:cNvSpPr txBox="1">
            <a:spLocks/>
          </p:cNvSpPr>
          <p:nvPr/>
        </p:nvSpPr>
        <p:spPr>
          <a:xfrm>
            <a:off x="304800" y="1219200"/>
            <a:ext cx="8534400" cy="5181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 smtClean="0"/>
              <a:t>DESR</a:t>
            </a:r>
            <a:r>
              <a:rPr lang="en-US" sz="2000" dirty="0" smtClean="0"/>
              <a:t>* Simplified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Modeling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100" dirty="0" smtClean="0"/>
              <a:t>*Only existing Distributed Generation type.</a:t>
            </a:r>
            <a:br>
              <a:rPr lang="en-US" sz="1100" dirty="0" smtClean="0"/>
            </a:br>
            <a:endParaRPr lang="en-US" sz="11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Current Modeling Example #1</a:t>
            </a:r>
            <a:r>
              <a:rPr lang="en-US" b="1" dirty="0" smtClean="0">
                <a:solidFill>
                  <a:schemeClr val="accent1"/>
                </a:solidFill>
              </a:rPr>
              <a:t>, </a:t>
            </a:r>
            <a:r>
              <a:rPr lang="en-US" b="1" dirty="0" err="1" smtClean="0">
                <a:solidFill>
                  <a:schemeClr val="accent1"/>
                </a:solidFill>
              </a:rPr>
              <a:t>Con’t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67953" y="3000366"/>
            <a:ext cx="1423806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68" idx="0"/>
          </p:cNvCxnSpPr>
          <p:nvPr/>
        </p:nvCxnSpPr>
        <p:spPr>
          <a:xfrm flipH="1">
            <a:off x="4395931" y="2226274"/>
            <a:ext cx="2" cy="1038790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296724" y="2423950"/>
            <a:ext cx="198414" cy="189370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9" name="Cloud 58"/>
          <p:cNvSpPr/>
          <p:nvPr/>
        </p:nvSpPr>
        <p:spPr>
          <a:xfrm>
            <a:off x="3508116" y="1688025"/>
            <a:ext cx="1732991" cy="619910"/>
          </a:xfrm>
          <a:prstGeom prst="cloud">
            <a:avLst/>
          </a:prstGeom>
          <a:solidFill>
            <a:schemeClr val="bg1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0" name="TextBox 59"/>
          <p:cNvSpPr txBox="1"/>
          <p:nvPr/>
        </p:nvSpPr>
        <p:spPr>
          <a:xfrm>
            <a:off x="3998544" y="1808300"/>
            <a:ext cx="794774" cy="50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Transmission Network</a:t>
            </a:r>
            <a:endParaRPr lang="en-US" sz="800" dirty="0"/>
          </a:p>
        </p:txBody>
      </p:sp>
      <p:sp>
        <p:nvSpPr>
          <p:cNvPr id="68" name="Oval 67"/>
          <p:cNvSpPr/>
          <p:nvPr/>
        </p:nvSpPr>
        <p:spPr>
          <a:xfrm>
            <a:off x="4172713" y="3265064"/>
            <a:ext cx="446436" cy="426086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9" name="Oval 68"/>
          <p:cNvSpPr/>
          <p:nvPr/>
        </p:nvSpPr>
        <p:spPr>
          <a:xfrm>
            <a:off x="4172713" y="3432020"/>
            <a:ext cx="446436" cy="426086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1" name="Rectangle 70"/>
          <p:cNvSpPr/>
          <p:nvPr/>
        </p:nvSpPr>
        <p:spPr>
          <a:xfrm>
            <a:off x="4296724" y="4389623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78" name="Straight Connector 77"/>
          <p:cNvCxnSpPr/>
          <p:nvPr/>
        </p:nvCxnSpPr>
        <p:spPr>
          <a:xfrm>
            <a:off x="3998544" y="4183672"/>
            <a:ext cx="1087970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395930" y="3852677"/>
            <a:ext cx="0" cy="1022437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30154" y="5080448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CIM Load</a:t>
            </a:r>
            <a:endParaRPr lang="en-US" sz="1400" dirty="0"/>
          </a:p>
        </p:txBody>
      </p:sp>
      <p:sp>
        <p:nvSpPr>
          <p:cNvPr id="88" name="Rounded Rectangle 87"/>
          <p:cNvSpPr/>
          <p:nvPr/>
        </p:nvSpPr>
        <p:spPr>
          <a:xfrm>
            <a:off x="2860706" y="1642693"/>
            <a:ext cx="2742391" cy="3787047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/>
          <p:cNvSpPr/>
          <p:nvPr/>
        </p:nvSpPr>
        <p:spPr>
          <a:xfrm>
            <a:off x="4801100" y="4397914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93" name="Elbow Connector 92"/>
          <p:cNvCxnSpPr/>
          <p:nvPr/>
        </p:nvCxnSpPr>
        <p:spPr>
          <a:xfrm>
            <a:off x="4917400" y="4183672"/>
            <a:ext cx="3319599" cy="620900"/>
          </a:xfrm>
          <a:prstGeom prst="bentConnector3">
            <a:avLst>
              <a:gd name="adj1" fmla="val -912"/>
            </a:avLst>
          </a:prstGeom>
          <a:ln w="28575">
            <a:solidFill>
              <a:srgbClr val="D179B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ight Brace 94"/>
          <p:cNvSpPr/>
          <p:nvPr/>
        </p:nvSpPr>
        <p:spPr>
          <a:xfrm rot="5400000">
            <a:off x="5909505" y="4597370"/>
            <a:ext cx="306927" cy="7213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6" name="TextBox 95"/>
          <p:cNvSpPr txBox="1"/>
          <p:nvPr/>
        </p:nvSpPr>
        <p:spPr>
          <a:xfrm>
            <a:off x="5542711" y="5069817"/>
            <a:ext cx="1026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Line</a:t>
            </a:r>
            <a:endParaRPr lang="en-US" sz="1050" dirty="0"/>
          </a:p>
        </p:txBody>
      </p:sp>
      <p:sp>
        <p:nvSpPr>
          <p:cNvPr id="97" name="Rounded Rectangle 96"/>
          <p:cNvSpPr/>
          <p:nvPr/>
        </p:nvSpPr>
        <p:spPr>
          <a:xfrm>
            <a:off x="6490912" y="1649034"/>
            <a:ext cx="2004695" cy="3787047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/>
          <p:cNvSpPr/>
          <p:nvPr/>
        </p:nvSpPr>
        <p:spPr>
          <a:xfrm>
            <a:off x="7503529" y="4374406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7602735" y="4198223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3602901" y="1295400"/>
            <a:ext cx="1360167" cy="33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TSP Station</a:t>
            </a:r>
            <a:endParaRPr lang="en-US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6956010" y="1338888"/>
            <a:ext cx="1360167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DESR Station</a:t>
            </a:r>
            <a:endParaRPr lang="en-US" sz="1400" dirty="0"/>
          </a:p>
        </p:txBody>
      </p:sp>
      <p:sp>
        <p:nvSpPr>
          <p:cNvPr id="5" name="Isosceles Triangle 4"/>
          <p:cNvSpPr/>
          <p:nvPr/>
        </p:nvSpPr>
        <p:spPr>
          <a:xfrm rot="10800000">
            <a:off x="4200674" y="4722873"/>
            <a:ext cx="406599" cy="334539"/>
          </a:xfrm>
          <a:prstGeom prst="triangle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74" name="Straight Connector 73"/>
          <p:cNvCxnSpPr/>
          <p:nvPr/>
        </p:nvCxnSpPr>
        <p:spPr>
          <a:xfrm>
            <a:off x="7058750" y="4207446"/>
            <a:ext cx="1087970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203117" y="3612368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7985394" y="3622532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6979899" y="3185269"/>
            <a:ext cx="446436" cy="426086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85" name="Isosceles Triangle 84"/>
          <p:cNvSpPr/>
          <p:nvPr/>
        </p:nvSpPr>
        <p:spPr>
          <a:xfrm>
            <a:off x="7782094" y="3276106"/>
            <a:ext cx="406599" cy="334539"/>
          </a:xfrm>
          <a:prstGeom prst="triangle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TextBox 88"/>
          <p:cNvSpPr txBox="1"/>
          <p:nvPr/>
        </p:nvSpPr>
        <p:spPr>
          <a:xfrm>
            <a:off x="6689804" y="2729052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Hydro Unit</a:t>
            </a:r>
            <a:endParaRPr lang="en-US" sz="1400" dirty="0"/>
          </a:p>
        </p:txBody>
      </p:sp>
      <p:sp>
        <p:nvSpPr>
          <p:cNvPr id="91" name="TextBox 90"/>
          <p:cNvSpPr txBox="1"/>
          <p:nvPr/>
        </p:nvSpPr>
        <p:spPr>
          <a:xfrm>
            <a:off x="7512505" y="3043385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CIM Load</a:t>
            </a:r>
            <a:endParaRPr lang="en-US" sz="1400" dirty="0"/>
          </a:p>
        </p:txBody>
      </p:sp>
      <p:sp>
        <p:nvSpPr>
          <p:cNvPr id="103" name="Rectangle 102"/>
          <p:cNvSpPr/>
          <p:nvPr/>
        </p:nvSpPr>
        <p:spPr>
          <a:xfrm>
            <a:off x="7070878" y="2103884"/>
            <a:ext cx="618776" cy="17828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ESR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4" name="Elbow Connector 13"/>
          <p:cNvCxnSpPr>
            <a:stCxn id="103" idx="1"/>
            <a:endCxn id="77" idx="2"/>
          </p:cNvCxnSpPr>
          <p:nvPr/>
        </p:nvCxnSpPr>
        <p:spPr>
          <a:xfrm rot="10800000" flipV="1">
            <a:off x="6979900" y="2193028"/>
            <a:ext cx="90979" cy="1205284"/>
          </a:xfrm>
          <a:prstGeom prst="bentConnector3">
            <a:avLst>
              <a:gd name="adj1" fmla="val 310302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462892" y="2509387"/>
            <a:ext cx="1026625" cy="33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CLR</a:t>
            </a:r>
            <a:endParaRPr lang="en-US" sz="1400" dirty="0"/>
          </a:p>
        </p:txBody>
      </p:sp>
      <p:cxnSp>
        <p:nvCxnSpPr>
          <p:cNvPr id="108" name="Elbow Connector 107"/>
          <p:cNvCxnSpPr/>
          <p:nvPr/>
        </p:nvCxnSpPr>
        <p:spPr>
          <a:xfrm rot="16200000" flipV="1">
            <a:off x="7711868" y="3002578"/>
            <a:ext cx="547054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103" idx="3"/>
            <a:endCxn id="107" idx="0"/>
          </p:cNvCxnSpPr>
          <p:nvPr/>
        </p:nvCxnSpPr>
        <p:spPr>
          <a:xfrm>
            <a:off x="7689654" y="2193028"/>
            <a:ext cx="286551" cy="316359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0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Current Modeling Example #2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304800" y="1219200"/>
            <a:ext cx="3116718" cy="5181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 smtClean="0"/>
              <a:t>DESR</a:t>
            </a:r>
            <a:r>
              <a:rPr lang="en-US" sz="2000" dirty="0" smtClean="0"/>
              <a:t>* Operational</a:t>
            </a:r>
            <a:br>
              <a:rPr lang="en-US" sz="2000" dirty="0" smtClean="0"/>
            </a:br>
            <a:r>
              <a:rPr lang="en-US" sz="2000" dirty="0" smtClean="0"/>
              <a:t>One-line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100" dirty="0" smtClean="0"/>
              <a:t>*Only existing Distributed Generation type.</a:t>
            </a:r>
            <a:br>
              <a:rPr lang="en-US" sz="1100" dirty="0" smtClean="0"/>
            </a:br>
            <a:endParaRPr lang="en-US" sz="1100" dirty="0" smtClean="0"/>
          </a:p>
        </p:txBody>
      </p:sp>
      <p:sp>
        <p:nvSpPr>
          <p:cNvPr id="95" name="Right Brace 94"/>
          <p:cNvSpPr/>
          <p:nvPr/>
        </p:nvSpPr>
        <p:spPr>
          <a:xfrm rot="5400000">
            <a:off x="6037785" y="4903916"/>
            <a:ext cx="324177" cy="72714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6" name="TextBox 95"/>
          <p:cNvSpPr txBox="1"/>
          <p:nvPr/>
        </p:nvSpPr>
        <p:spPr>
          <a:xfrm>
            <a:off x="5675423" y="5385553"/>
            <a:ext cx="1034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Line</a:t>
            </a:r>
            <a:endParaRPr lang="en-US" sz="1050" dirty="0"/>
          </a:p>
        </p:txBody>
      </p:sp>
      <p:sp>
        <p:nvSpPr>
          <p:cNvPr id="97" name="Rounded Rectangle 96"/>
          <p:cNvSpPr/>
          <p:nvPr/>
        </p:nvSpPr>
        <p:spPr>
          <a:xfrm>
            <a:off x="6631267" y="2941167"/>
            <a:ext cx="2020853" cy="2714085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/>
          <p:cNvSpPr/>
          <p:nvPr/>
        </p:nvSpPr>
        <p:spPr>
          <a:xfrm>
            <a:off x="7515958" y="4545810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02" name="Group 101"/>
          <p:cNvGrpSpPr/>
          <p:nvPr/>
        </p:nvGrpSpPr>
        <p:grpSpPr>
          <a:xfrm>
            <a:off x="7467600" y="3946709"/>
            <a:ext cx="296743" cy="413016"/>
            <a:chOff x="7570496" y="3222245"/>
            <a:chExt cx="533402" cy="742406"/>
          </a:xfrm>
          <a:noFill/>
        </p:grpSpPr>
        <p:sp>
          <p:nvSpPr>
            <p:cNvPr id="100" name="Oval 99"/>
            <p:cNvSpPr/>
            <p:nvPr/>
          </p:nvSpPr>
          <p:spPr>
            <a:xfrm>
              <a:off x="7570500" y="3222245"/>
              <a:ext cx="533398" cy="533401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1" name="Oval 100"/>
            <p:cNvSpPr/>
            <p:nvPr/>
          </p:nvSpPr>
          <p:spPr>
            <a:xfrm>
              <a:off x="7570496" y="3431250"/>
              <a:ext cx="533398" cy="533401"/>
            </a:xfrm>
            <a:prstGeom prst="ellipse">
              <a:avLst/>
            </a:prstGeom>
            <a:grpFill/>
            <a:ln>
              <a:solidFill>
                <a:srgbClr val="D179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7615964" y="4359725"/>
            <a:ext cx="0" cy="691092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6935849" y="3185019"/>
            <a:ext cx="739875" cy="3766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Inverter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57" name="Straight Connector 156"/>
          <p:cNvCxnSpPr>
            <a:endCxn id="100" idx="0"/>
          </p:cNvCxnSpPr>
          <p:nvPr/>
        </p:nvCxnSpPr>
        <p:spPr>
          <a:xfrm>
            <a:off x="7615964" y="3763571"/>
            <a:ext cx="9" cy="18313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6981465" y="2558508"/>
            <a:ext cx="1371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DESR Station</a:t>
            </a:r>
            <a:endParaRPr lang="en-US" sz="1400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6935849" y="3763570"/>
            <a:ext cx="1553762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7749736" y="3189854"/>
            <a:ext cx="739875" cy="3766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Inverter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>
            <a:off x="7328245" y="3545494"/>
            <a:ext cx="0" cy="20900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125558" y="3554563"/>
            <a:ext cx="0" cy="209007"/>
          </a:xfrm>
          <a:prstGeom prst="line">
            <a:avLst/>
          </a:prstGeom>
          <a:ln w="2857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010400" y="3218373"/>
            <a:ext cx="0" cy="320181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8391428" y="3227797"/>
            <a:ext cx="0" cy="310757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209807" y="3188534"/>
            <a:ext cx="685800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48" idx="0"/>
          </p:cNvCxnSpPr>
          <p:nvPr/>
        </p:nvCxnSpPr>
        <p:spPr>
          <a:xfrm flipH="1">
            <a:off x="4572886" y="2370934"/>
            <a:ext cx="2" cy="1097175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472880" y="2579720"/>
            <a:ext cx="200014" cy="200014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6" name="Cloud 45"/>
          <p:cNvSpPr/>
          <p:nvPr/>
        </p:nvSpPr>
        <p:spPr>
          <a:xfrm>
            <a:off x="2381007" y="1802433"/>
            <a:ext cx="3043868" cy="654752"/>
          </a:xfrm>
          <a:prstGeom prst="cloud">
            <a:avLst/>
          </a:prstGeom>
          <a:solidFill>
            <a:schemeClr val="bg1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7" name="TextBox 46"/>
          <p:cNvSpPr txBox="1"/>
          <p:nvPr/>
        </p:nvSpPr>
        <p:spPr>
          <a:xfrm>
            <a:off x="3535146" y="1949355"/>
            <a:ext cx="801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Transmission Network</a:t>
            </a:r>
            <a:endParaRPr lang="en-US" sz="800" dirty="0"/>
          </a:p>
        </p:txBody>
      </p:sp>
      <p:sp>
        <p:nvSpPr>
          <p:cNvPr id="48" name="Oval 47"/>
          <p:cNvSpPr/>
          <p:nvPr/>
        </p:nvSpPr>
        <p:spPr>
          <a:xfrm>
            <a:off x="4347869" y="3468108"/>
            <a:ext cx="450034" cy="45003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49" name="Oval 48"/>
          <p:cNvSpPr/>
          <p:nvPr/>
        </p:nvSpPr>
        <p:spPr>
          <a:xfrm>
            <a:off x="4347869" y="3644449"/>
            <a:ext cx="450034" cy="450034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0" name="Rectangle 49"/>
          <p:cNvSpPr/>
          <p:nvPr/>
        </p:nvSpPr>
        <p:spPr>
          <a:xfrm>
            <a:off x="4472880" y="4655874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51" name="Straight Connector 50"/>
          <p:cNvCxnSpPr/>
          <p:nvPr/>
        </p:nvCxnSpPr>
        <p:spPr>
          <a:xfrm>
            <a:off x="2533407" y="4438347"/>
            <a:ext cx="2735628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572886" y="4088748"/>
            <a:ext cx="0" cy="1079903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972282" y="4655874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072288" y="4438347"/>
            <a:ext cx="0" cy="730304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243280" y="4655874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56" name="Straight Connector 55"/>
          <p:cNvCxnSpPr/>
          <p:nvPr/>
        </p:nvCxnSpPr>
        <p:spPr>
          <a:xfrm>
            <a:off x="3343286" y="4438347"/>
            <a:ext cx="0" cy="730304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535146" y="5442841"/>
            <a:ext cx="103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Feeders</a:t>
            </a:r>
            <a:endParaRPr lang="en-US" sz="1400" dirty="0"/>
          </a:p>
        </p:txBody>
      </p:sp>
      <p:sp>
        <p:nvSpPr>
          <p:cNvPr id="62" name="Right Brace 61"/>
          <p:cNvSpPr/>
          <p:nvPr/>
        </p:nvSpPr>
        <p:spPr>
          <a:xfrm rot="5400000">
            <a:off x="3554296" y="4372555"/>
            <a:ext cx="321453" cy="191574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3" name="Rounded Rectangle 62"/>
          <p:cNvSpPr/>
          <p:nvPr/>
        </p:nvSpPr>
        <p:spPr>
          <a:xfrm>
            <a:off x="1923807" y="1754552"/>
            <a:ext cx="3865975" cy="3999897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4" name="Rectangle 63"/>
          <p:cNvSpPr/>
          <p:nvPr/>
        </p:nvSpPr>
        <p:spPr>
          <a:xfrm>
            <a:off x="4981321" y="4664630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5" name="TextBox 64"/>
          <p:cNvSpPr txBox="1"/>
          <p:nvPr/>
        </p:nvSpPr>
        <p:spPr>
          <a:xfrm>
            <a:off x="3865829" y="1401295"/>
            <a:ext cx="1371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TSP Station</a:t>
            </a:r>
            <a:endParaRPr lang="en-US" sz="1400" dirty="0"/>
          </a:p>
        </p:txBody>
      </p:sp>
      <p:sp>
        <p:nvSpPr>
          <p:cNvPr id="66" name="Oval 65"/>
          <p:cNvSpPr/>
          <p:nvPr/>
        </p:nvSpPr>
        <p:spPr>
          <a:xfrm>
            <a:off x="2838207" y="3461679"/>
            <a:ext cx="450034" cy="45003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7" name="Oval 66"/>
          <p:cNvSpPr/>
          <p:nvPr/>
        </p:nvSpPr>
        <p:spPr>
          <a:xfrm>
            <a:off x="2838207" y="3638020"/>
            <a:ext cx="450034" cy="450034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74" name="Straight Connector 73"/>
          <p:cNvCxnSpPr>
            <a:stCxn id="67" idx="4"/>
          </p:cNvCxnSpPr>
          <p:nvPr/>
        </p:nvCxnSpPr>
        <p:spPr>
          <a:xfrm>
            <a:off x="3063224" y="4088054"/>
            <a:ext cx="8126" cy="366003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3055329" y="2382594"/>
            <a:ext cx="2" cy="1097175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685807" y="3188534"/>
            <a:ext cx="685800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2955322" y="2575933"/>
            <a:ext cx="200014" cy="200014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85" name="Rectangle 84"/>
          <p:cNvSpPr/>
          <p:nvPr/>
        </p:nvSpPr>
        <p:spPr>
          <a:xfrm>
            <a:off x="2757153" y="4649445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86" name="Straight Connector 85"/>
          <p:cNvCxnSpPr/>
          <p:nvPr/>
        </p:nvCxnSpPr>
        <p:spPr>
          <a:xfrm>
            <a:off x="2857159" y="4431918"/>
            <a:ext cx="0" cy="730304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3614155" y="4338340"/>
            <a:ext cx="200014" cy="200014"/>
          </a:xfrm>
          <a:prstGeom prst="rect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89" name="Elbow Connector 88"/>
          <p:cNvCxnSpPr/>
          <p:nvPr/>
        </p:nvCxnSpPr>
        <p:spPr>
          <a:xfrm>
            <a:off x="5090552" y="4429917"/>
            <a:ext cx="3319599" cy="620900"/>
          </a:xfrm>
          <a:prstGeom prst="bentConnector3">
            <a:avLst>
              <a:gd name="adj1" fmla="val -912"/>
            </a:avLst>
          </a:prstGeom>
          <a:ln w="28575">
            <a:solidFill>
              <a:srgbClr val="D179B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62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Example #2, </a:t>
            </a:r>
            <a:r>
              <a:rPr lang="en-US" dirty="0" err="1" smtClean="0"/>
              <a:t>Con’t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304800" y="1219200"/>
            <a:ext cx="8534400" cy="5029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 smtClean="0"/>
              <a:t>DESR</a:t>
            </a:r>
            <a:r>
              <a:rPr lang="en-US" sz="2000" dirty="0" smtClean="0"/>
              <a:t>**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Simplified</a:t>
            </a:r>
            <a:br>
              <a:rPr lang="en-US" sz="2000" dirty="0" smtClean="0"/>
            </a:br>
            <a:r>
              <a:rPr lang="en-US" sz="2000" dirty="0" smtClean="0"/>
              <a:t>     Modeling</a:t>
            </a: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267200" y="2881782"/>
            <a:ext cx="685800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68" idx="0"/>
          </p:cNvCxnSpPr>
          <p:nvPr/>
        </p:nvCxnSpPr>
        <p:spPr>
          <a:xfrm flipH="1">
            <a:off x="4630280" y="2064182"/>
            <a:ext cx="2" cy="1097175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530273" y="2272968"/>
            <a:ext cx="200014" cy="200014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9" name="Cloud 58"/>
          <p:cNvSpPr/>
          <p:nvPr/>
        </p:nvSpPr>
        <p:spPr>
          <a:xfrm>
            <a:off x="2438400" y="1495681"/>
            <a:ext cx="3043868" cy="654752"/>
          </a:xfrm>
          <a:prstGeom prst="cloud">
            <a:avLst/>
          </a:prstGeom>
          <a:solidFill>
            <a:schemeClr val="bg1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0" name="TextBox 59"/>
          <p:cNvSpPr txBox="1"/>
          <p:nvPr/>
        </p:nvSpPr>
        <p:spPr>
          <a:xfrm>
            <a:off x="3592539" y="1642603"/>
            <a:ext cx="801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Transmission Network</a:t>
            </a:r>
            <a:endParaRPr lang="en-US" sz="800" dirty="0"/>
          </a:p>
        </p:txBody>
      </p:sp>
      <p:sp>
        <p:nvSpPr>
          <p:cNvPr id="68" name="Oval 67"/>
          <p:cNvSpPr/>
          <p:nvPr/>
        </p:nvSpPr>
        <p:spPr>
          <a:xfrm>
            <a:off x="4405262" y="3161357"/>
            <a:ext cx="450034" cy="45003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9" name="Oval 68"/>
          <p:cNvSpPr/>
          <p:nvPr/>
        </p:nvSpPr>
        <p:spPr>
          <a:xfrm>
            <a:off x="4405262" y="3337697"/>
            <a:ext cx="450034" cy="450034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78" name="Straight Connector 77"/>
          <p:cNvCxnSpPr/>
          <p:nvPr/>
        </p:nvCxnSpPr>
        <p:spPr>
          <a:xfrm>
            <a:off x="2590800" y="4131595"/>
            <a:ext cx="2735628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le 87"/>
          <p:cNvSpPr/>
          <p:nvPr/>
        </p:nvSpPr>
        <p:spPr>
          <a:xfrm>
            <a:off x="1981200" y="1447800"/>
            <a:ext cx="3865975" cy="3999898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/>
          <p:cNvSpPr/>
          <p:nvPr/>
        </p:nvSpPr>
        <p:spPr>
          <a:xfrm>
            <a:off x="5038715" y="4357879"/>
            <a:ext cx="200014" cy="200014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95" name="Right Brace 94"/>
          <p:cNvSpPr/>
          <p:nvPr/>
        </p:nvSpPr>
        <p:spPr>
          <a:xfrm rot="5400000">
            <a:off x="6148666" y="4666954"/>
            <a:ext cx="324177" cy="72714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6" name="TextBox 95"/>
          <p:cNvSpPr txBox="1"/>
          <p:nvPr/>
        </p:nvSpPr>
        <p:spPr>
          <a:xfrm>
            <a:off x="5786303" y="5148590"/>
            <a:ext cx="1034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Line</a:t>
            </a:r>
            <a:endParaRPr lang="en-US" sz="1050" dirty="0"/>
          </a:p>
        </p:txBody>
      </p:sp>
      <p:sp>
        <p:nvSpPr>
          <p:cNvPr id="161" name="TextBox 160"/>
          <p:cNvSpPr txBox="1"/>
          <p:nvPr/>
        </p:nvSpPr>
        <p:spPr>
          <a:xfrm>
            <a:off x="3146358" y="1140023"/>
            <a:ext cx="1371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TSP Station</a:t>
            </a:r>
            <a:endParaRPr lang="en-US" sz="1400" dirty="0"/>
          </a:p>
        </p:txBody>
      </p:sp>
      <p:sp>
        <p:nvSpPr>
          <p:cNvPr id="67" name="Oval 66"/>
          <p:cNvSpPr/>
          <p:nvPr/>
        </p:nvSpPr>
        <p:spPr>
          <a:xfrm>
            <a:off x="2895600" y="3154927"/>
            <a:ext cx="450034" cy="45003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0" name="Oval 69"/>
          <p:cNvSpPr/>
          <p:nvPr/>
        </p:nvSpPr>
        <p:spPr>
          <a:xfrm>
            <a:off x="2895600" y="3331268"/>
            <a:ext cx="450034" cy="450034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73" name="Straight Connector 72"/>
          <p:cNvCxnSpPr>
            <a:stCxn id="70" idx="4"/>
          </p:cNvCxnSpPr>
          <p:nvPr/>
        </p:nvCxnSpPr>
        <p:spPr>
          <a:xfrm>
            <a:off x="3120617" y="3781302"/>
            <a:ext cx="8126" cy="366003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3112722" y="2075842"/>
            <a:ext cx="2" cy="1097175"/>
          </a:xfrm>
          <a:prstGeom prst="line">
            <a:avLst/>
          </a:prstGeom>
          <a:ln w="28575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2743200" y="2881782"/>
            <a:ext cx="685800" cy="0"/>
          </a:xfrm>
          <a:prstGeom prst="line">
            <a:avLst/>
          </a:prstGeom>
          <a:ln w="38100">
            <a:solidFill>
              <a:srgbClr val="0071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3012715" y="2269181"/>
            <a:ext cx="200014" cy="200014"/>
          </a:xfrm>
          <a:prstGeom prst="rect">
            <a:avLst/>
          </a:prstGeom>
          <a:solidFill>
            <a:srgbClr val="0071CB"/>
          </a:solidFill>
          <a:ln>
            <a:solidFill>
              <a:srgbClr val="007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89" name="Rectangle 88"/>
          <p:cNvSpPr/>
          <p:nvPr/>
        </p:nvSpPr>
        <p:spPr>
          <a:xfrm>
            <a:off x="3671548" y="4031588"/>
            <a:ext cx="200014" cy="200014"/>
          </a:xfrm>
          <a:prstGeom prst="rect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119" name="Elbow Connector 118"/>
          <p:cNvCxnSpPr/>
          <p:nvPr/>
        </p:nvCxnSpPr>
        <p:spPr>
          <a:xfrm>
            <a:off x="5102026" y="4125166"/>
            <a:ext cx="3363573" cy="715087"/>
          </a:xfrm>
          <a:prstGeom prst="bentConnector3">
            <a:avLst>
              <a:gd name="adj1" fmla="val 948"/>
            </a:avLst>
          </a:prstGeom>
          <a:ln w="28575">
            <a:solidFill>
              <a:srgbClr val="D179B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ounded Rectangle 119"/>
          <p:cNvSpPr/>
          <p:nvPr/>
        </p:nvSpPr>
        <p:spPr>
          <a:xfrm>
            <a:off x="6719512" y="1684715"/>
            <a:ext cx="2004695" cy="3787047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Rectangle 121"/>
          <p:cNvSpPr/>
          <p:nvPr/>
        </p:nvSpPr>
        <p:spPr>
          <a:xfrm>
            <a:off x="7732129" y="4410087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125" name="Straight Connector 124"/>
          <p:cNvCxnSpPr/>
          <p:nvPr/>
        </p:nvCxnSpPr>
        <p:spPr>
          <a:xfrm>
            <a:off x="7287350" y="4243127"/>
            <a:ext cx="1087970" cy="0"/>
          </a:xfrm>
          <a:prstGeom prst="line">
            <a:avLst/>
          </a:prstGeom>
          <a:ln w="38100">
            <a:solidFill>
              <a:srgbClr val="D179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7431717" y="3648049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8213994" y="3658213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/>
          <p:cNvSpPr/>
          <p:nvPr/>
        </p:nvSpPr>
        <p:spPr>
          <a:xfrm>
            <a:off x="7208499" y="3220950"/>
            <a:ext cx="446436" cy="426086"/>
          </a:xfrm>
          <a:prstGeom prst="ellipse">
            <a:avLst/>
          </a:prstGeom>
          <a:noFill/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918404" y="2764733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Hydro Unit</a:t>
            </a:r>
            <a:endParaRPr lang="en-US" sz="1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741105" y="3079066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CIM Load</a:t>
            </a:r>
            <a:endParaRPr lang="en-US" sz="1400" dirty="0"/>
          </a:p>
        </p:txBody>
      </p:sp>
      <p:sp>
        <p:nvSpPr>
          <p:cNvPr id="133" name="Rectangle 132"/>
          <p:cNvSpPr/>
          <p:nvPr/>
        </p:nvSpPr>
        <p:spPr>
          <a:xfrm>
            <a:off x="7299478" y="2139565"/>
            <a:ext cx="618776" cy="17828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ESR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36" name="Elbow Connector 135"/>
          <p:cNvCxnSpPr>
            <a:stCxn id="133" idx="1"/>
            <a:endCxn id="128" idx="2"/>
          </p:cNvCxnSpPr>
          <p:nvPr/>
        </p:nvCxnSpPr>
        <p:spPr>
          <a:xfrm rot="10800000" flipV="1">
            <a:off x="7208500" y="2228709"/>
            <a:ext cx="90979" cy="1205284"/>
          </a:xfrm>
          <a:prstGeom prst="bentConnector3">
            <a:avLst>
              <a:gd name="adj1" fmla="val 310302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7691492" y="2545068"/>
            <a:ext cx="1026625" cy="33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CLR</a:t>
            </a:r>
            <a:endParaRPr lang="en-US" sz="1400" dirty="0"/>
          </a:p>
        </p:txBody>
      </p:sp>
      <p:cxnSp>
        <p:nvCxnSpPr>
          <p:cNvPr id="138" name="Elbow Connector 137"/>
          <p:cNvCxnSpPr>
            <a:stCxn id="159" idx="0"/>
            <a:endCxn id="137" idx="2"/>
          </p:cNvCxnSpPr>
          <p:nvPr/>
        </p:nvCxnSpPr>
        <p:spPr>
          <a:xfrm rot="16200000" flipV="1">
            <a:off x="7995641" y="3093433"/>
            <a:ext cx="427518" cy="91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>
            <a:stCxn id="133" idx="3"/>
            <a:endCxn id="137" idx="0"/>
          </p:cNvCxnSpPr>
          <p:nvPr/>
        </p:nvCxnSpPr>
        <p:spPr>
          <a:xfrm>
            <a:off x="7918254" y="2228709"/>
            <a:ext cx="286551" cy="316359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7831335" y="4250540"/>
            <a:ext cx="0" cy="595079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Isosceles Triangle 158"/>
          <p:cNvSpPr/>
          <p:nvPr/>
        </p:nvSpPr>
        <p:spPr>
          <a:xfrm>
            <a:off x="8010694" y="3311787"/>
            <a:ext cx="406599" cy="334539"/>
          </a:xfrm>
          <a:prstGeom prst="triangle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3" name="Rectangle 162"/>
          <p:cNvSpPr/>
          <p:nvPr/>
        </p:nvSpPr>
        <p:spPr>
          <a:xfrm>
            <a:off x="3034755" y="4386383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64" name="TextBox 163"/>
          <p:cNvSpPr txBox="1"/>
          <p:nvPr/>
        </p:nvSpPr>
        <p:spPr>
          <a:xfrm>
            <a:off x="2668185" y="5077208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CIM Load</a:t>
            </a:r>
            <a:endParaRPr lang="en-US" sz="1400" dirty="0"/>
          </a:p>
        </p:txBody>
      </p:sp>
      <p:sp>
        <p:nvSpPr>
          <p:cNvPr id="165" name="Isosceles Triangle 164"/>
          <p:cNvSpPr/>
          <p:nvPr/>
        </p:nvSpPr>
        <p:spPr>
          <a:xfrm rot="10800000">
            <a:off x="2938705" y="4719633"/>
            <a:ext cx="406599" cy="334539"/>
          </a:xfrm>
          <a:prstGeom prst="triangle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66" name="Straight Connector 165"/>
          <p:cNvCxnSpPr/>
          <p:nvPr/>
        </p:nvCxnSpPr>
        <p:spPr>
          <a:xfrm>
            <a:off x="4642222" y="3781302"/>
            <a:ext cx="8126" cy="366003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endCxn id="165" idx="3"/>
          </p:cNvCxnSpPr>
          <p:nvPr/>
        </p:nvCxnSpPr>
        <p:spPr>
          <a:xfrm>
            <a:off x="3131629" y="4115065"/>
            <a:ext cx="10375" cy="604568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4445257" y="4425226"/>
            <a:ext cx="198414" cy="189370"/>
          </a:xfrm>
          <a:prstGeom prst="rect">
            <a:avLst/>
          </a:prstGeom>
          <a:solidFill>
            <a:srgbClr val="D179B8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69" name="TextBox 168"/>
          <p:cNvSpPr txBox="1"/>
          <p:nvPr/>
        </p:nvSpPr>
        <p:spPr>
          <a:xfrm>
            <a:off x="4078687" y="5116051"/>
            <a:ext cx="1026625" cy="576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CIM Load</a:t>
            </a:r>
            <a:endParaRPr lang="en-US" sz="1400" dirty="0"/>
          </a:p>
        </p:txBody>
      </p:sp>
      <p:sp>
        <p:nvSpPr>
          <p:cNvPr id="170" name="Isosceles Triangle 169"/>
          <p:cNvSpPr/>
          <p:nvPr/>
        </p:nvSpPr>
        <p:spPr>
          <a:xfrm rot="10800000">
            <a:off x="4349207" y="4758476"/>
            <a:ext cx="406599" cy="334539"/>
          </a:xfrm>
          <a:prstGeom prst="triangle">
            <a:avLst/>
          </a:prstGeom>
          <a:solidFill>
            <a:schemeClr val="bg1"/>
          </a:solidFill>
          <a:ln>
            <a:solidFill>
              <a:srgbClr val="D17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71" name="Straight Connector 170"/>
          <p:cNvCxnSpPr>
            <a:endCxn id="170" idx="3"/>
          </p:cNvCxnSpPr>
          <p:nvPr/>
        </p:nvCxnSpPr>
        <p:spPr>
          <a:xfrm>
            <a:off x="4536422" y="4115065"/>
            <a:ext cx="16084" cy="643411"/>
          </a:xfrm>
          <a:prstGeom prst="line">
            <a:avLst/>
          </a:prstGeom>
          <a:ln w="28575">
            <a:solidFill>
              <a:srgbClr val="D179B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304800" y="5555017"/>
            <a:ext cx="6687796" cy="84723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100" dirty="0" smtClean="0"/>
              <a:t>*Only existing Distributed Generation type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100" dirty="0" smtClean="0"/>
              <a:t>**Only applicable if the DGR could potentially serve through the 2</a:t>
            </a:r>
            <a:r>
              <a:rPr lang="en-US" sz="1100" baseline="30000" dirty="0" smtClean="0"/>
              <a:t>nd</a:t>
            </a:r>
            <a:r>
              <a:rPr lang="en-US" sz="1100" dirty="0" smtClean="0"/>
              <a:t> transformer (based off studies, </a:t>
            </a:r>
            <a:r>
              <a:rPr lang="en-US" sz="1100" dirty="0" err="1" smtClean="0"/>
              <a:t>etc</a:t>
            </a:r>
            <a:r>
              <a:rPr lang="en-US" sz="1100" dirty="0" smtClean="0"/>
              <a:t>)</a:t>
            </a:r>
            <a:br>
              <a:rPr lang="en-US" sz="1100" dirty="0" smtClean="0"/>
            </a:b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33261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Current Status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ERCOT finalized testing for interim solution for DGRs and DESRs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IA has been completed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Estimated Implementation: TBD</a:t>
            </a:r>
            <a:endParaRPr lang="en-US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914400" y="3048000"/>
            <a:ext cx="7620000" cy="2866239"/>
            <a:chOff x="533400" y="2667000"/>
            <a:chExt cx="8305800" cy="3124200"/>
          </a:xfrm>
        </p:grpSpPr>
        <p:grpSp>
          <p:nvGrpSpPr>
            <p:cNvPr id="12" name="Group 11"/>
            <p:cNvGrpSpPr/>
            <p:nvPr/>
          </p:nvGrpSpPr>
          <p:grpSpPr>
            <a:xfrm>
              <a:off x="7581900" y="3563898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990600" y="3657600"/>
                <a:ext cx="1257300" cy="1073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5</a:t>
                </a:r>
              </a:p>
              <a:p>
                <a:pPr algn="ctr"/>
                <a:r>
                  <a:rPr lang="en-US" sz="1100" dirty="0" smtClean="0"/>
                  <a:t>Document System Impacts and Changes</a:t>
                </a:r>
              </a:p>
            </p:txBody>
          </p:sp>
        </p:grpSp>
        <p:sp>
          <p:nvSpPr>
            <p:cNvPr id="13" name="Right Arrow 12"/>
            <p:cNvSpPr/>
            <p:nvPr/>
          </p:nvSpPr>
          <p:spPr>
            <a:xfrm rot="19737640">
              <a:off x="6907431" y="4490660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" name="Right Arrow 13"/>
            <p:cNvSpPr/>
            <p:nvPr/>
          </p:nvSpPr>
          <p:spPr>
            <a:xfrm rot="1935872">
              <a:off x="6858026" y="336567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5943600" y="26670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6" name="Rounded Rectangle 35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90600" y="3657600"/>
                <a:ext cx="1257300" cy="738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4A</a:t>
                </a:r>
              </a:p>
              <a:p>
                <a:pPr algn="ctr"/>
                <a:r>
                  <a:rPr lang="en-US" sz="1200" dirty="0" smtClean="0"/>
                  <a:t>EMS ITEST Testing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943600" y="4491071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990600" y="3657600"/>
                <a:ext cx="1257300" cy="738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4B</a:t>
                </a:r>
              </a:p>
              <a:p>
                <a:pPr algn="ctr"/>
                <a:r>
                  <a:rPr lang="en-US" sz="1200" dirty="0" smtClean="0"/>
                  <a:t>MMS ITEST Testing</a:t>
                </a:r>
              </a:p>
            </p:txBody>
          </p:sp>
        </p:grpSp>
        <p:sp>
          <p:nvSpPr>
            <p:cNvPr id="17" name="Right Arrow 16"/>
            <p:cNvSpPr/>
            <p:nvPr/>
          </p:nvSpPr>
          <p:spPr>
            <a:xfrm>
              <a:off x="5200650" y="3014025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5200650" y="4872689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038600" y="44958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2" name="Rounded Rectangle 31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990600" y="3657600"/>
                <a:ext cx="1257300" cy="93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3B</a:t>
                </a:r>
              </a:p>
              <a:p>
                <a:pPr algn="ctr"/>
                <a:r>
                  <a:rPr lang="en-US" sz="1200" dirty="0" smtClean="0"/>
                  <a:t>Loading CIM to MMS ITEST</a:t>
                </a:r>
              </a:p>
            </p:txBody>
          </p:sp>
        </p:grpSp>
        <p:sp>
          <p:nvSpPr>
            <p:cNvPr id="20" name="Right Arrow 19"/>
            <p:cNvSpPr/>
            <p:nvPr/>
          </p:nvSpPr>
          <p:spPr>
            <a:xfrm rot="1453561">
              <a:off x="3307624" y="471184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038600" y="26670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990600" y="3657600"/>
                <a:ext cx="1257300" cy="93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3A</a:t>
                </a:r>
              </a:p>
              <a:p>
                <a:pPr algn="ctr"/>
                <a:r>
                  <a:rPr lang="en-US" sz="1200" dirty="0" smtClean="0"/>
                  <a:t>Loading CIM to EMS ITEST</a:t>
                </a:r>
              </a:p>
            </p:txBody>
          </p:sp>
        </p:grpSp>
        <p:sp>
          <p:nvSpPr>
            <p:cNvPr id="22" name="Right Arrow 21"/>
            <p:cNvSpPr/>
            <p:nvPr/>
          </p:nvSpPr>
          <p:spPr>
            <a:xfrm rot="19534369">
              <a:off x="3307624" y="342603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2247900" y="36576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28" name="Rounded Rectangle 27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990600" y="3657600"/>
                <a:ext cx="1257300" cy="738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2</a:t>
                </a:r>
              </a:p>
              <a:p>
                <a:pPr algn="ctr"/>
                <a:r>
                  <a:rPr lang="en-US" sz="1200" dirty="0" smtClean="0"/>
                  <a:t>Model Building</a:t>
                </a:r>
              </a:p>
            </p:txBody>
          </p:sp>
        </p:grpSp>
        <p:sp>
          <p:nvSpPr>
            <p:cNvPr id="24" name="Right Arrow 23"/>
            <p:cNvSpPr/>
            <p:nvPr/>
          </p:nvSpPr>
          <p:spPr>
            <a:xfrm>
              <a:off x="1562100" y="4034489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33400" y="36576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90600" y="3657600"/>
                <a:ext cx="1257300" cy="1140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Phase 1</a:t>
                </a:r>
              </a:p>
              <a:p>
                <a:pPr algn="ctr"/>
                <a:r>
                  <a:rPr lang="en-US" sz="1200" dirty="0" smtClean="0"/>
                  <a:t>Define</a:t>
                </a:r>
              </a:p>
              <a:p>
                <a:pPr algn="ctr"/>
                <a:r>
                  <a:rPr lang="en-US" sz="1200" dirty="0" smtClean="0"/>
                  <a:t>Interim Modeling Approach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59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366</Words>
  <Application>Microsoft Office PowerPoint</Application>
  <PresentationFormat>On-screen Show (4:3)</PresentationFormat>
  <Paragraphs>165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1_Custom Design</vt:lpstr>
      <vt:lpstr>Office Theme</vt:lpstr>
      <vt:lpstr>PowerPoint Presentation</vt:lpstr>
      <vt:lpstr>DGR Interim Solution Testing</vt:lpstr>
      <vt:lpstr>Background</vt:lpstr>
      <vt:lpstr>Background, Con’t</vt:lpstr>
      <vt:lpstr>Current Modeling Example #1</vt:lpstr>
      <vt:lpstr>Current Modeling Example #1, Con’t</vt:lpstr>
      <vt:lpstr>Current Modeling Example #2</vt:lpstr>
      <vt:lpstr>Example #2, Con’t</vt:lpstr>
      <vt:lpstr>Current Status</vt:lpstr>
      <vt:lpstr>Interim Solution DGR</vt:lpstr>
      <vt:lpstr>Interim Solution DESR</vt:lpstr>
      <vt:lpstr>Q &amp; A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De La Garza, Mario</cp:lastModifiedBy>
  <cp:revision>59</cp:revision>
  <cp:lastPrinted>2016-01-21T20:53:15Z</cp:lastPrinted>
  <dcterms:created xsi:type="dcterms:W3CDTF">2016-01-21T15:20:31Z</dcterms:created>
  <dcterms:modified xsi:type="dcterms:W3CDTF">2020-03-23T16:34:19Z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