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rawings/drawing1.xml" ContentType="application/vnd.openxmlformats-officedocument.drawingml.chartshapes+xml"/>
  <Override PartName="/ppt/notesSlides/notesSlide2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22"/>
  </p:notesMasterIdLst>
  <p:handoutMasterIdLst>
    <p:handoutMasterId r:id="rId23"/>
  </p:handoutMasterIdLst>
  <p:sldIdLst>
    <p:sldId id="260" r:id="rId6"/>
    <p:sldId id="285" r:id="rId7"/>
    <p:sldId id="293" r:id="rId8"/>
    <p:sldId id="343" r:id="rId9"/>
    <p:sldId id="348" r:id="rId10"/>
    <p:sldId id="345" r:id="rId11"/>
    <p:sldId id="346" r:id="rId12"/>
    <p:sldId id="349" r:id="rId13"/>
    <p:sldId id="350" r:id="rId14"/>
    <p:sldId id="322" r:id="rId15"/>
    <p:sldId id="314" r:id="rId16"/>
    <p:sldId id="341" r:id="rId17"/>
    <p:sldId id="351" r:id="rId18"/>
    <p:sldId id="333" r:id="rId19"/>
    <p:sldId id="334" r:id="rId20"/>
    <p:sldId id="337" r:id="rId21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Fohn, Doug" initials="FD" lastIdx="1" clrIdx="0">
    <p:extLst>
      <p:ext uri="{19B8F6BF-5375-455C-9EA6-DF929625EA0E}">
        <p15:presenceInfo xmlns:p15="http://schemas.microsoft.com/office/powerpoint/2012/main" userId="S-1-5-21-639947351-343809578-3807592339-50397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32" d="100"/>
          <a:sy n="132" d="100"/>
        </p:scale>
        <p:origin x="762" y="13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26" Type="http://schemas.openxmlformats.org/officeDocument/2006/relationships/viewProps" Target="viewProps.xml"/><Relationship Id="rId3" Type="http://schemas.openxmlformats.org/officeDocument/2006/relationships/customXml" Target="../customXml/item3.xml"/><Relationship Id="rId21" Type="http://schemas.openxmlformats.org/officeDocument/2006/relationships/slide" Target="slides/slide16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5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0" Type="http://schemas.openxmlformats.org/officeDocument/2006/relationships/slide" Target="slides/slide15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4" Type="http://schemas.openxmlformats.org/officeDocument/2006/relationships/commentAuthors" Target="commentAuthors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10.xml"/><Relationship Id="rId23" Type="http://schemas.openxmlformats.org/officeDocument/2006/relationships/handoutMaster" Target="handoutMasters/handoutMaster1.xml"/><Relationship Id="rId28" Type="http://schemas.openxmlformats.org/officeDocument/2006/relationships/tableStyles" Target="tableStyles.xml"/><Relationship Id="rId10" Type="http://schemas.openxmlformats.org/officeDocument/2006/relationships/slide" Target="slides/slide5.xml"/><Relationship Id="rId19" Type="http://schemas.openxmlformats.org/officeDocument/2006/relationships/slide" Target="slides/slide1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notesMaster" Target="notesMasters/notesMaster1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chartUserShapes" Target="../drawings/drawing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9380285797608631E-2"/>
          <c:y val="0.13763481269386782"/>
          <c:w val="0.86976537023781131"/>
          <c:h val="0.6344955460112941"/>
        </c:manualLayout>
      </c:layout>
      <c:barChart>
        <c:barDir val="bar"/>
        <c:grouping val="stacke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Meeting 1</c:v>
                </c:pt>
              </c:strCache>
            </c:strRef>
          </c:tx>
          <c:spPr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Sheet1!$C$2:$C$16</c:f>
              <c:numCache>
                <c:formatCode>General</c:formatCode>
                <c:ptCount val="15"/>
                <c:pt idx="6">
                  <c:v>1</c:v>
                </c:pt>
                <c:pt idx="7">
                  <c:v>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Meeting 2</c:v>
                </c:pt>
              </c:strCache>
            </c:strRef>
          </c:tx>
          <c:spPr>
            <a:solidFill>
              <a:srgbClr val="FFFF0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bg1">
                        <a:lumMod val="50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Sheet1!$D$2:$D$16</c:f>
              <c:numCache>
                <c:formatCode>General</c:formatCode>
                <c:ptCount val="15"/>
              </c:numCache>
            </c:numRef>
          </c:val>
        </c:ser>
        <c:ser>
          <c:idx val="0"/>
          <c:order val="0"/>
          <c:tx>
            <c:strRef>
              <c:f>Sheet1!$B$1</c:f>
              <c:strCache>
                <c:ptCount val="1"/>
                <c:pt idx="0">
                  <c:v>Not Started</c:v>
                </c:pt>
              </c:strCache>
            </c:strRef>
          </c:tx>
          <c:spPr>
            <a:solidFill>
              <a:srgbClr val="C0000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Sheet1!$B$2:$B$16</c:f>
              <c:numCache>
                <c:formatCode>General</c:formatCode>
                <c:ptCount val="15"/>
                <c:pt idx="6">
                  <c:v>1</c:v>
                </c:pt>
                <c:pt idx="8">
                  <c:v>1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Meeting 3</c:v>
                </c:pt>
              </c:strCache>
            </c:strRef>
          </c:tx>
          <c:spPr>
            <a:solidFill>
              <a:srgbClr val="FF9900"/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Sheet1!$E$2:$E$16</c:f>
              <c:numCache>
                <c:formatCode>General</c:formatCode>
                <c:ptCount val="15"/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BESTF Consensus</c:v>
                </c:pt>
              </c:strCache>
            </c:strRef>
          </c:tx>
          <c:spPr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6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Sheet1!$F$2:$F$16</c:f>
              <c:numCache>
                <c:formatCode>General</c:formatCode>
                <c:ptCount val="15"/>
                <c:pt idx="10">
                  <c:v>14</c:v>
                </c:pt>
                <c:pt idx="11">
                  <c:v>7</c:v>
                </c:pt>
                <c:pt idx="12">
                  <c:v>11</c:v>
                </c:pt>
                <c:pt idx="14">
                  <c:v>1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Approved by TAC</c:v>
                </c:pt>
              </c:strCache>
            </c:strRef>
          </c:tx>
          <c:spPr>
            <a:solidFill>
              <a:srgbClr val="00B05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Sheet1!$G$2:$G$16</c:f>
              <c:numCache>
                <c:formatCode>General</c:formatCode>
                <c:ptCount val="15"/>
                <c:pt idx="4">
                  <c:v>1</c:v>
                </c:pt>
                <c:pt idx="5">
                  <c:v>1</c:v>
                </c:pt>
                <c:pt idx="6">
                  <c:v>3</c:v>
                </c:pt>
                <c:pt idx="7">
                  <c:v>1</c:v>
                </c:pt>
                <c:pt idx="9">
                  <c:v>5</c:v>
                </c:pt>
              </c:numCache>
            </c:numRef>
          </c:val>
        </c:ser>
        <c:ser>
          <c:idx val="6"/>
          <c:order val="6"/>
          <c:tx>
            <c:strRef>
              <c:f>Sheet1!$H$1</c:f>
              <c:strCache>
                <c:ptCount val="1"/>
                <c:pt idx="0">
                  <c:v>Revision Request In Progress</c:v>
                </c:pt>
              </c:strCache>
            </c:strRef>
          </c:tx>
          <c:spPr>
            <a:solidFill>
              <a:schemeClr val="accent4">
                <a:lumMod val="75000"/>
                <a:lumOff val="2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Sheet1!$H$2:$H$16</c:f>
              <c:numCache>
                <c:formatCode>General</c:formatCode>
                <c:ptCount val="15"/>
                <c:pt idx="0">
                  <c:v>1</c:v>
                </c:pt>
                <c:pt idx="1">
                  <c:v>2</c:v>
                </c:pt>
                <c:pt idx="2">
                  <c:v>1</c:v>
                </c:pt>
                <c:pt idx="3">
                  <c:v>4</c:v>
                </c:pt>
              </c:numCache>
            </c:numRef>
          </c:val>
        </c:ser>
        <c:ser>
          <c:idx val="7"/>
          <c:order val="7"/>
          <c:tx>
            <c:strRef>
              <c:f>Sheet1!$I$1</c:f>
              <c:strCache>
                <c:ptCount val="1"/>
                <c:pt idx="0">
                  <c:v>Revision Request Approved</c:v>
                </c:pt>
              </c:strCache>
            </c:strRef>
          </c:tx>
          <c:spPr>
            <a:solidFill>
              <a:srgbClr val="7030A0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Sheet1!$I$2:$I$16</c:f>
              <c:numCache>
                <c:formatCode>General</c:formatCode>
                <c:ptCount val="15"/>
                <c:pt idx="2">
                  <c:v>3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</c:numCache>
            </c:numRef>
          </c:val>
        </c:ser>
        <c:ser>
          <c:idx val="8"/>
          <c:order val="8"/>
          <c:tx>
            <c:strRef>
              <c:f>Sheet1!$J$1</c:f>
              <c:strCache>
                <c:ptCount val="1"/>
                <c:pt idx="0">
                  <c:v>Closed</c:v>
                </c:pt>
              </c:strCache>
            </c:strRef>
          </c:tx>
          <c:spPr>
            <a:solidFill>
              <a:schemeClr val="tx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Sheet1!$J$2:$J$16</c:f>
              <c:numCache>
                <c:formatCode>General</c:formatCode>
                <c:ptCount val="15"/>
                <c:pt idx="6">
                  <c:v>1</c:v>
                </c:pt>
                <c:pt idx="9">
                  <c:v>1</c:v>
                </c:pt>
                <c:pt idx="11">
                  <c:v>1</c:v>
                </c:pt>
                <c:pt idx="13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overlap val="100"/>
        <c:axId val="245120064"/>
        <c:axId val="245122808"/>
      </c:barChart>
      <c:catAx>
        <c:axId val="245120064"/>
        <c:scaling>
          <c:orientation val="maxMin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5122808"/>
        <c:crosses val="autoZero"/>
        <c:auto val="1"/>
        <c:lblAlgn val="ctr"/>
        <c:lblOffset val="100"/>
        <c:noMultiLvlLbl val="0"/>
      </c:catAx>
      <c:valAx>
        <c:axId val="245122808"/>
        <c:scaling>
          <c:orientation val="minMax"/>
        </c:scaling>
        <c:delete val="0"/>
        <c:axPos val="t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2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sz="1200" dirty="0" smtClean="0"/>
                  <a:t>#</a:t>
                </a:r>
                <a:r>
                  <a:rPr lang="en-US" sz="1200" baseline="0" dirty="0" smtClean="0"/>
                  <a:t> Items</a:t>
                </a:r>
                <a:endParaRPr lang="en-US" sz="1200" dirty="0"/>
              </a:p>
            </c:rich>
          </c:tx>
          <c:layout>
            <c:manualLayout>
              <c:xMode val="edge"/>
              <c:yMode val="edge"/>
              <c:x val="0.44416607015032217"/>
              <c:y val="4.4848484848484853E-2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2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512006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6.5836895388076508E-2"/>
          <c:y val="0.78982840213155181"/>
          <c:w val="0.90254193225846768"/>
          <c:h val="0.1672423049391553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solidFill>
        <a:schemeClr val="accent1"/>
      </a:solidFill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  <c:userShapes r:id="rId4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8.713496961528458E-2"/>
          <c:y val="0.16764753837588484"/>
          <c:w val="0.88135974557234398"/>
          <c:h val="0.64748091147697451"/>
        </c:manualLayout>
      </c:layout>
      <c:barChart>
        <c:barDir val="bar"/>
        <c:grouping val="stacke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Meeting 1</c:v>
                </c:pt>
              </c:strCache>
            </c:strRef>
          </c:tx>
          <c:spPr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Sheet1!$C$2:$C$16</c:f>
              <c:numCache>
                <c:formatCode>General</c:formatCode>
                <c:ptCount val="15"/>
                <c:pt idx="6">
                  <c:v>14</c:v>
                </c:pt>
                <c:pt idx="7">
                  <c:v>50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Meeting 2</c:v>
                </c:pt>
              </c:strCache>
            </c:strRef>
          </c:tx>
          <c:spPr>
            <a:solidFill>
              <a:srgbClr val="FFFF00"/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Sheet1!$D$2:$D$16</c:f>
              <c:numCache>
                <c:formatCode>General</c:formatCode>
                <c:ptCount val="15"/>
              </c:numCache>
            </c:numRef>
          </c:val>
        </c:ser>
        <c:ser>
          <c:idx val="0"/>
          <c:order val="0"/>
          <c:tx>
            <c:strRef>
              <c:f>Sheet1!$B$1</c:f>
              <c:strCache>
                <c:ptCount val="1"/>
                <c:pt idx="0">
                  <c:v>Not Started</c:v>
                </c:pt>
              </c:strCache>
            </c:strRef>
          </c:tx>
          <c:spPr>
            <a:solidFill>
              <a:srgbClr val="C00000"/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Sheet1!$B$2:$B$16</c:f>
              <c:numCache>
                <c:formatCode>General</c:formatCode>
                <c:ptCount val="15"/>
                <c:pt idx="6">
                  <c:v>14</c:v>
                </c:pt>
                <c:pt idx="8">
                  <c:v>100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Meeting 3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Sheet1!$E$2:$E$16</c:f>
              <c:numCache>
                <c:formatCode>General</c:formatCode>
                <c:ptCount val="15"/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BESTF Consensus</c:v>
                </c:pt>
              </c:strCache>
            </c:strRef>
          </c:tx>
          <c:spPr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Sheet1!$F$2:$F$16</c:f>
              <c:numCache>
                <c:formatCode>General</c:formatCode>
                <c:ptCount val="15"/>
                <c:pt idx="10">
                  <c:v>100</c:v>
                </c:pt>
                <c:pt idx="11">
                  <c:v>87</c:v>
                </c:pt>
                <c:pt idx="12">
                  <c:v>100</c:v>
                </c:pt>
                <c:pt idx="14">
                  <c:v>100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Approved by TAC</c:v>
                </c:pt>
              </c:strCache>
            </c:strRef>
          </c:tx>
          <c:spPr>
            <a:solidFill>
              <a:srgbClr val="00B050"/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Sheet1!$G$2:$G$16</c:f>
              <c:numCache>
                <c:formatCode>General</c:formatCode>
                <c:ptCount val="15"/>
                <c:pt idx="4">
                  <c:v>50</c:v>
                </c:pt>
                <c:pt idx="5">
                  <c:v>50</c:v>
                </c:pt>
                <c:pt idx="6">
                  <c:v>43</c:v>
                </c:pt>
                <c:pt idx="7">
                  <c:v>50</c:v>
                </c:pt>
                <c:pt idx="9">
                  <c:v>86</c:v>
                </c:pt>
              </c:numCache>
            </c:numRef>
          </c:val>
        </c:ser>
        <c:ser>
          <c:idx val="6"/>
          <c:order val="6"/>
          <c:tx>
            <c:strRef>
              <c:f>Sheet1!$H$1</c:f>
              <c:strCache>
                <c:ptCount val="1"/>
                <c:pt idx="0">
                  <c:v>Revision Request In Progress</c:v>
                </c:pt>
              </c:strCache>
            </c:strRef>
          </c:tx>
          <c:spPr>
            <a:solidFill>
              <a:srgbClr val="0070C0"/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Sheet1!$H$2:$H$16</c:f>
              <c:numCache>
                <c:formatCode>General</c:formatCode>
                <c:ptCount val="15"/>
                <c:pt idx="0">
                  <c:v>100</c:v>
                </c:pt>
                <c:pt idx="1">
                  <c:v>100</c:v>
                </c:pt>
                <c:pt idx="2">
                  <c:v>25</c:v>
                </c:pt>
                <c:pt idx="3">
                  <c:v>100</c:v>
                </c:pt>
              </c:numCache>
            </c:numRef>
          </c:val>
        </c:ser>
        <c:ser>
          <c:idx val="7"/>
          <c:order val="7"/>
          <c:tx>
            <c:strRef>
              <c:f>Sheet1!$I$1</c:f>
              <c:strCache>
                <c:ptCount val="1"/>
                <c:pt idx="0">
                  <c:v>Revision Request Approved</c:v>
                </c:pt>
              </c:strCache>
            </c:strRef>
          </c:tx>
          <c:spPr>
            <a:solidFill>
              <a:srgbClr val="7030A0"/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Sheet1!$I$2:$I$16</c:f>
              <c:numCache>
                <c:formatCode>General</c:formatCode>
                <c:ptCount val="15"/>
                <c:pt idx="2">
                  <c:v>75</c:v>
                </c:pt>
                <c:pt idx="4">
                  <c:v>50</c:v>
                </c:pt>
                <c:pt idx="5">
                  <c:v>50</c:v>
                </c:pt>
                <c:pt idx="6">
                  <c:v>14</c:v>
                </c:pt>
              </c:numCache>
            </c:numRef>
          </c:val>
        </c:ser>
        <c:ser>
          <c:idx val="8"/>
          <c:order val="8"/>
          <c:tx>
            <c:strRef>
              <c:f>Sheet1!$J$1</c:f>
              <c:strCache>
                <c:ptCount val="1"/>
                <c:pt idx="0">
                  <c:v>Closed</c:v>
                </c:pt>
              </c:strCache>
            </c:strRef>
          </c:tx>
          <c:spPr>
            <a:solidFill>
              <a:schemeClr val="tx1"/>
            </a:solidFill>
            <a:ln>
              <a:noFill/>
            </a:ln>
            <a:effectLst/>
          </c:spPr>
          <c:invertIfNegative val="0"/>
          <c:cat>
            <c:strRef>
              <c:f>Sheet1!$A$2:$A$16</c:f>
              <c:strCache>
                <c:ptCount val="15"/>
                <c:pt idx="0">
                  <c:v>KTC-1</c:v>
                </c:pt>
                <c:pt idx="1">
                  <c:v>KTC-2</c:v>
                </c:pt>
                <c:pt idx="2">
                  <c:v>KTC-3</c:v>
                </c:pt>
                <c:pt idx="3">
                  <c:v>KTC-4</c:v>
                </c:pt>
                <c:pt idx="4">
                  <c:v>KTC-5</c:v>
                </c:pt>
                <c:pt idx="5">
                  <c:v>KTC-6</c:v>
                </c:pt>
                <c:pt idx="6">
                  <c:v>KTC-7</c:v>
                </c:pt>
                <c:pt idx="7">
                  <c:v>KTC-8</c:v>
                </c:pt>
                <c:pt idx="8">
                  <c:v>KTC-9</c:v>
                </c:pt>
                <c:pt idx="9">
                  <c:v>KTC-10</c:v>
                </c:pt>
                <c:pt idx="10">
                  <c:v>KTC-11</c:v>
                </c:pt>
                <c:pt idx="11">
                  <c:v>KTC-12</c:v>
                </c:pt>
                <c:pt idx="12">
                  <c:v>KTC-13</c:v>
                </c:pt>
                <c:pt idx="13">
                  <c:v>KTC-14</c:v>
                </c:pt>
                <c:pt idx="14">
                  <c:v>KTC-15</c:v>
                </c:pt>
              </c:strCache>
            </c:strRef>
          </c:cat>
          <c:val>
            <c:numRef>
              <c:f>Sheet1!$J$2:$J$16</c:f>
              <c:numCache>
                <c:formatCode>General</c:formatCode>
                <c:ptCount val="15"/>
                <c:pt idx="6">
                  <c:v>15</c:v>
                </c:pt>
                <c:pt idx="9">
                  <c:v>14</c:v>
                </c:pt>
                <c:pt idx="11">
                  <c:v>13</c:v>
                </c:pt>
                <c:pt idx="13">
                  <c:v>100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245118496"/>
        <c:axId val="245123592"/>
      </c:barChart>
      <c:catAx>
        <c:axId val="245118496"/>
        <c:scaling>
          <c:orientation val="maxMin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5123592"/>
        <c:crosses val="autoZero"/>
        <c:auto val="0"/>
        <c:lblAlgn val="ctr"/>
        <c:lblOffset val="100"/>
        <c:noMultiLvlLbl val="0"/>
      </c:catAx>
      <c:valAx>
        <c:axId val="245123592"/>
        <c:scaling>
          <c:orientation val="minMax"/>
          <c:max val="100"/>
        </c:scaling>
        <c:delete val="0"/>
        <c:axPos val="t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33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dirty="0" smtClean="0"/>
                  <a:t>% Items </a:t>
                </a:r>
                <a:endParaRPr lang="en-US" dirty="0"/>
              </a:p>
            </c:rich>
          </c:tx>
          <c:layout>
            <c:manualLayout>
              <c:xMode val="edge"/>
              <c:yMode val="edge"/>
              <c:x val="0.44951526329479086"/>
              <c:y val="4.5454545454545456E-2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33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511849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9.0237048071693735E-2"/>
          <c:y val="0.85100751610594128"/>
          <c:w val="0.87357995791066645"/>
          <c:h val="0.13384096874254356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solidFill>
        <a:schemeClr val="accent1"/>
      </a:solidFill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0.2</cdr:x>
      <cdr:y>0.69697</cdr:y>
    </cdr:from>
    <cdr:to>
      <cdr:x>0.31429</cdr:x>
      <cdr:y>0.72727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1600200" y="3505200"/>
          <a:ext cx="914400" cy="152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endParaRPr lang="en-US" sz="1100" dirty="0"/>
        </a:p>
      </cdr:txBody>
    </cdr:sp>
  </cdr:relSizeAnchor>
  <cdr:relSizeAnchor xmlns:cdr="http://schemas.openxmlformats.org/drawingml/2006/chartDrawing">
    <cdr:from>
      <cdr:x>0.69524</cdr:x>
      <cdr:y>0.63636</cdr:y>
    </cdr:from>
    <cdr:to>
      <cdr:x>0.8776</cdr:x>
      <cdr:y>0.68685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5562600" y="3200400"/>
          <a:ext cx="1459054" cy="253916"/>
        </a:xfrm>
        <a:prstGeom xmlns:a="http://schemas.openxmlformats.org/drawingml/2006/main" prst="rect">
          <a:avLst/>
        </a:prstGeom>
        <a:noFill xmlns:a="http://schemas.openxmlformats.org/drawingml/2006/main"/>
      </cdr:spPr>
      <cdr:txBody>
        <a:bodyPr xmlns:a="http://schemas.openxmlformats.org/drawingml/2006/main" wrap="none" rtlCol="0">
          <a:spAutoFit/>
        </a:bodyPr>
        <a:lstStyle xmlns:a="http://schemas.openxmlformats.org/drawingml/2006/main">
          <a:defPPr>
            <a:defRPr lang="en-US"/>
          </a:defPPr>
          <a:lvl1pPr marL="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1pPr>
          <a:lvl2pPr marL="4572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2pPr>
          <a:lvl3pPr marL="9144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3pPr>
          <a:lvl4pPr marL="13716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4pPr>
          <a:lvl5pPr marL="18288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5pPr>
          <a:lvl6pPr marL="22860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6pPr>
          <a:lvl7pPr marL="27432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7pPr>
          <a:lvl8pPr marL="32004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8pPr>
          <a:lvl9pPr marL="3657600" algn="l" defTabSz="9144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en-US" sz="1050" dirty="0" smtClean="0"/>
            <a:t>11 new items @ TAC</a:t>
          </a:r>
          <a:endParaRPr lang="en-US" sz="1050" dirty="0"/>
        </a:p>
      </cdr:txBody>
    </cdr:sp>
  </cdr:relSizeAnchor>
  <cdr:relSizeAnchor xmlns:cdr="http://schemas.openxmlformats.org/drawingml/2006/chartDrawing">
    <cdr:from>
      <cdr:x>0.7962</cdr:x>
      <cdr:y>0.57576</cdr:y>
    </cdr:from>
    <cdr:to>
      <cdr:x>0.97856</cdr:x>
      <cdr:y>0.62625</cdr:y>
    </cdr:to>
    <cdr:sp macro="" textlink="">
      <cdr:nvSpPr>
        <cdr:cNvPr id="4" name="TextBox 1"/>
        <cdr:cNvSpPr txBox="1"/>
      </cdr:nvSpPr>
      <cdr:spPr>
        <a:xfrm xmlns:a="http://schemas.openxmlformats.org/drawingml/2006/main">
          <a:off x="6370425" y="2895612"/>
          <a:ext cx="1459054" cy="253916"/>
        </a:xfrm>
        <a:prstGeom xmlns:a="http://schemas.openxmlformats.org/drawingml/2006/main" prst="rect">
          <a:avLst/>
        </a:prstGeom>
        <a:noFill xmlns:a="http://schemas.openxmlformats.org/drawingml/2006/main"/>
      </cdr:spPr>
      <cdr:txBody>
        <a:bodyPr xmlns:a="http://schemas.openxmlformats.org/drawingml/2006/main" wrap="none" rtlCol="0">
          <a:spAutoFit/>
        </a:bodyPr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en-US" sz="1050" dirty="0" smtClean="0"/>
            <a:t>14 new items @ TAC</a:t>
          </a:r>
          <a:endParaRPr lang="en-US" sz="1050" dirty="0"/>
        </a:p>
      </cdr:txBody>
    </cdr:sp>
  </cdr:relSizeAnchor>
  <cdr:relSizeAnchor xmlns:cdr="http://schemas.openxmlformats.org/drawingml/2006/chartDrawing">
    <cdr:from>
      <cdr:x>0.52963</cdr:x>
      <cdr:y>0.60606</cdr:y>
    </cdr:from>
    <cdr:to>
      <cdr:x>0.70257</cdr:x>
      <cdr:y>0.65655</cdr:y>
    </cdr:to>
    <cdr:sp macro="" textlink="">
      <cdr:nvSpPr>
        <cdr:cNvPr id="5" name="TextBox 1"/>
        <cdr:cNvSpPr txBox="1"/>
      </cdr:nvSpPr>
      <cdr:spPr>
        <a:xfrm xmlns:a="http://schemas.openxmlformats.org/drawingml/2006/main">
          <a:off x="4237567" y="3048000"/>
          <a:ext cx="1383712" cy="253916"/>
        </a:xfrm>
        <a:prstGeom xmlns:a="http://schemas.openxmlformats.org/drawingml/2006/main" prst="rect">
          <a:avLst/>
        </a:prstGeom>
        <a:noFill xmlns:a="http://schemas.openxmlformats.org/drawingml/2006/main"/>
      </cdr:spPr>
      <cdr:txBody>
        <a:bodyPr xmlns:a="http://schemas.openxmlformats.org/drawingml/2006/main" wrap="none" rtlCol="0">
          <a:spAutoFit/>
        </a:bodyPr>
        <a:lstStyle xmlns:a="http://schemas.openxmlformats.org/drawingml/2006/main">
          <a:lvl1pPr marL="0" indent="0">
            <a:defRPr sz="1100">
              <a:latin typeface="+mn-lt"/>
              <a:ea typeface="+mn-ea"/>
              <a:cs typeface="+mn-cs"/>
            </a:defRPr>
          </a:lvl1pPr>
          <a:lvl2pPr marL="457200" indent="0">
            <a:defRPr sz="1100">
              <a:latin typeface="+mn-lt"/>
              <a:ea typeface="+mn-ea"/>
              <a:cs typeface="+mn-cs"/>
            </a:defRPr>
          </a:lvl2pPr>
          <a:lvl3pPr marL="914400" indent="0">
            <a:defRPr sz="1100">
              <a:latin typeface="+mn-lt"/>
              <a:ea typeface="+mn-ea"/>
              <a:cs typeface="+mn-cs"/>
            </a:defRPr>
          </a:lvl3pPr>
          <a:lvl4pPr marL="1371600" indent="0">
            <a:defRPr sz="1100">
              <a:latin typeface="+mn-lt"/>
              <a:ea typeface="+mn-ea"/>
              <a:cs typeface="+mn-cs"/>
            </a:defRPr>
          </a:lvl4pPr>
          <a:lvl5pPr marL="1828800" indent="0">
            <a:defRPr sz="1100">
              <a:latin typeface="+mn-lt"/>
              <a:ea typeface="+mn-ea"/>
              <a:cs typeface="+mn-cs"/>
            </a:defRPr>
          </a:lvl5pPr>
          <a:lvl6pPr marL="2286000" indent="0">
            <a:defRPr sz="1100">
              <a:latin typeface="+mn-lt"/>
              <a:ea typeface="+mn-ea"/>
              <a:cs typeface="+mn-cs"/>
            </a:defRPr>
          </a:lvl6pPr>
          <a:lvl7pPr marL="2743200" indent="0">
            <a:defRPr sz="1100">
              <a:latin typeface="+mn-lt"/>
              <a:ea typeface="+mn-ea"/>
              <a:cs typeface="+mn-cs"/>
            </a:defRPr>
          </a:lvl7pPr>
          <a:lvl8pPr marL="3200400" indent="0">
            <a:defRPr sz="1100">
              <a:latin typeface="+mn-lt"/>
              <a:ea typeface="+mn-ea"/>
              <a:cs typeface="+mn-cs"/>
            </a:defRPr>
          </a:lvl8pPr>
          <a:lvl9pPr marL="3657600" indent="0">
            <a:defRPr sz="1100"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en-US" sz="1050" dirty="0"/>
            <a:t>7</a:t>
          </a:r>
          <a:r>
            <a:rPr lang="en-US" sz="1050" dirty="0" smtClean="0"/>
            <a:t> new items @ TAC</a:t>
          </a:r>
          <a:endParaRPr lang="en-US" sz="1050" dirty="0"/>
        </a:p>
      </cdr:txBody>
    </cdr:sp>
  </cdr:relSizeAnchor>
</c:userShape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3/24/2020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3/24/2020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63754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7027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Footer text goes here.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5052221"/>
          </a:xfrm>
          <a:prstGeom prst="rect">
            <a:avLst/>
          </a:prstGeom>
        </p:spPr>
        <p:txBody>
          <a:bodyPr/>
          <a:lstStyle>
            <a:lvl1pPr>
              <a:defRPr sz="2600">
                <a:solidFill>
                  <a:schemeClr val="tx2"/>
                </a:solidFill>
              </a:defRPr>
            </a:lvl1pPr>
            <a:lvl2pPr>
              <a:defRPr sz="2400">
                <a:solidFill>
                  <a:schemeClr val="tx2"/>
                </a:solidFill>
              </a:defRPr>
            </a:lvl2pPr>
            <a:lvl3pPr>
              <a:defRPr sz="2200">
                <a:solidFill>
                  <a:schemeClr val="tx2"/>
                </a:solidFill>
              </a:defRPr>
            </a:lvl3pPr>
            <a:lvl4pPr>
              <a:defRPr sz="2100">
                <a:solidFill>
                  <a:schemeClr val="tx2"/>
                </a:solidFill>
              </a:defRPr>
            </a:lvl4pPr>
            <a:lvl5pPr>
              <a:defRPr sz="200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dirty="0" smtClean="0"/>
              <a:t>Footer text goes here.</a:t>
            </a:r>
            <a:endParaRPr lang="en-US" dirty="0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Footer text goes here.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6286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46291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8" name="Rectangle 7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7647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Footer text goes here.</a:t>
            </a:r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1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committee/bestf" TargetMode="Externa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657600" y="2286000"/>
            <a:ext cx="4953000" cy="2185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tx2"/>
                </a:solidFill>
                <a:latin typeface="Arial Rounded MT Bold" panose="020F0704030504030204" pitchFamily="34" charset="0"/>
              </a:rPr>
              <a:t>Battery Energy Storage Task Force (BESTF) Update to TAC</a:t>
            </a:r>
          </a:p>
          <a:p>
            <a:endParaRPr lang="en-US" sz="2400" dirty="0" smtClean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Kenneth Ragsdale	</a:t>
            </a:r>
            <a:endParaRPr lang="en-US" dirty="0">
              <a:solidFill>
                <a:schemeClr val="tx2"/>
              </a:solidFill>
            </a:endParaRPr>
          </a:p>
          <a:p>
            <a:endParaRPr lang="en-US" dirty="0">
              <a:solidFill>
                <a:schemeClr val="tx2"/>
              </a:solidFill>
            </a:endParaRPr>
          </a:p>
          <a:p>
            <a:r>
              <a:rPr lang="en-US" dirty="0" smtClean="0">
                <a:solidFill>
                  <a:schemeClr val="tx2"/>
                </a:solidFill>
              </a:rPr>
              <a:t>April 1, 2020</a:t>
            </a:r>
            <a:endParaRPr lang="en-US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2900" y="914400"/>
            <a:ext cx="8534400" cy="5052221"/>
          </a:xfrm>
        </p:spPr>
        <p:txBody>
          <a:bodyPr/>
          <a:lstStyle/>
          <a:p>
            <a:r>
              <a:rPr lang="en-US" sz="2400" dirty="0" smtClean="0"/>
              <a:t>The next BESTF meeting is scheduled for April 10.</a:t>
            </a:r>
          </a:p>
          <a:p>
            <a:endParaRPr lang="en-US" sz="2400" dirty="0" smtClean="0"/>
          </a:p>
          <a:p>
            <a:r>
              <a:rPr lang="en-US" sz="2400" dirty="0" smtClean="0"/>
              <a:t>Continue to work the items on the Discussion Points and Issue Tracking Spreadsheet</a:t>
            </a:r>
          </a:p>
          <a:p>
            <a:pPr lvl="1"/>
            <a:r>
              <a:rPr lang="en-US" dirty="0"/>
              <a:t>Posted on BESTF page: </a:t>
            </a:r>
            <a:r>
              <a:rPr lang="en-US" dirty="0">
                <a:hlinkClick r:id="rId2"/>
              </a:rPr>
              <a:t>http://</a:t>
            </a:r>
            <a:r>
              <a:rPr lang="en-US" dirty="0" smtClean="0">
                <a:hlinkClick r:id="rId2"/>
              </a:rPr>
              <a:t>www.ercot.com/committee/bestf</a:t>
            </a:r>
            <a:endParaRPr lang="en-US" dirty="0" smtClean="0"/>
          </a:p>
          <a:p>
            <a:pPr lvl="1"/>
            <a:endParaRPr lang="en-US" dirty="0"/>
          </a:p>
          <a:p>
            <a:r>
              <a:rPr lang="en-US" dirty="0" smtClean="0"/>
              <a:t>As additional items receive consensus by BESTF, they will be brought to TAC for voting.</a:t>
            </a:r>
          </a:p>
          <a:p>
            <a:endParaRPr lang="en-US" dirty="0"/>
          </a:p>
          <a:p>
            <a:r>
              <a:rPr lang="en-US" sz="2800" dirty="0"/>
              <a:t>Work through NPRRs submitted to PRS</a:t>
            </a:r>
          </a:p>
          <a:p>
            <a:endParaRPr lang="en-US" dirty="0" smtClean="0"/>
          </a:p>
          <a:p>
            <a:pPr lvl="1"/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91705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			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sz="3600" dirty="0" smtClean="0"/>
              <a:t>			Questions? </a:t>
            </a:r>
            <a:endParaRPr lang="en-US" sz="3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19024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			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sz="3600" dirty="0" smtClean="0"/>
              <a:t>			APPENDIX</a:t>
            </a:r>
          </a:p>
          <a:p>
            <a:pPr marL="0" indent="0" algn="ctr">
              <a:buNone/>
            </a:pPr>
            <a:endParaRPr lang="en-US" sz="2800" dirty="0" smtClean="0"/>
          </a:p>
          <a:p>
            <a:pPr marL="0" indent="0" algn="ctr">
              <a:buNone/>
            </a:pPr>
            <a:r>
              <a:rPr lang="en-US" sz="2800" dirty="0" smtClean="0"/>
              <a:t>Review Schedule</a:t>
            </a:r>
          </a:p>
          <a:p>
            <a:pPr marL="0" indent="0" algn="ctr">
              <a:buNone/>
            </a:pPr>
            <a:r>
              <a:rPr lang="en-US" sz="2800" dirty="0" smtClean="0"/>
              <a:t>Review </a:t>
            </a:r>
            <a:r>
              <a:rPr lang="en-US" sz="2800" dirty="0"/>
              <a:t>processes for </a:t>
            </a:r>
            <a:r>
              <a:rPr lang="en-US" sz="2800" dirty="0" smtClean="0"/>
              <a:t>BESTF</a:t>
            </a:r>
            <a:r>
              <a:rPr lang="en-US" sz="2800" dirty="0"/>
              <a:t> </a:t>
            </a:r>
            <a:r>
              <a:rPr lang="en-US" sz="2800" dirty="0" smtClean="0"/>
              <a:t>and TAC</a:t>
            </a:r>
            <a:endParaRPr lang="en-US" sz="2800" dirty="0"/>
          </a:p>
          <a:p>
            <a:pPr marL="0" indent="0">
              <a:buNone/>
            </a:pPr>
            <a:endParaRPr lang="en-US" sz="3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890911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13</a:t>
            </a:fld>
            <a:endParaRPr lang="en-US" dirty="0"/>
          </a:p>
        </p:txBody>
      </p:sp>
      <p:sp>
        <p:nvSpPr>
          <p:cNvPr id="5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sz="1800" b="1" dirty="0">
                <a:solidFill>
                  <a:schemeClr val="accent4">
                    <a:lumMod val="90000"/>
                    <a:lumOff val="10000"/>
                  </a:schemeClr>
                </a:solidFill>
              </a:rPr>
              <a:t>GR</a:t>
            </a:r>
            <a:r>
              <a:rPr lang="en-US" sz="1800" dirty="0">
                <a:solidFill>
                  <a:schemeClr val="accent4">
                    <a:lumMod val="90000"/>
                    <a:lumOff val="10000"/>
                  </a:schemeClr>
                </a:solidFill>
              </a:rPr>
              <a:t> –  Generation Resource 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CLR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 – Controllable Load Resource 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>
                <a:solidFill>
                  <a:schemeClr val="accent4">
                    <a:lumMod val="90000"/>
                    <a:lumOff val="10000"/>
                  </a:schemeClr>
                </a:solidFill>
              </a:rPr>
              <a:t>ESR</a:t>
            </a:r>
            <a:r>
              <a:rPr lang="en-US" sz="1800" dirty="0">
                <a:solidFill>
                  <a:schemeClr val="accent4">
                    <a:lumMod val="90000"/>
                    <a:lumOff val="10000"/>
                  </a:schemeClr>
                </a:solidFill>
              </a:rPr>
              <a:t> – Energy Storage Resource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MMS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 – Market Management System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EMS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 – Energy Management System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NMMS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 </a:t>
            </a:r>
            <a:r>
              <a:rPr lang="en-US" sz="1800" dirty="0">
                <a:solidFill>
                  <a:schemeClr val="accent4">
                    <a:lumMod val="90000"/>
                    <a:lumOff val="10000"/>
                  </a:schemeClr>
                </a:solidFill>
              </a:rPr>
              <a:t>– 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Network Model Management System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RARF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 – Resource Asset Registration Form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RIOO</a:t>
            </a:r>
            <a:r>
              <a:rPr lang="en-US" sz="1800" dirty="0">
                <a:solidFill>
                  <a:schemeClr val="accent4">
                    <a:lumMod val="90000"/>
                    <a:lumOff val="10000"/>
                  </a:schemeClr>
                </a:solidFill>
              </a:rPr>
              <a:t> – 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Resource Integration and On-Going Operations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“Combo </a:t>
            </a:r>
            <a:r>
              <a:rPr lang="en-US" sz="1800" b="1" dirty="0">
                <a:solidFill>
                  <a:schemeClr val="accent4">
                    <a:lumMod val="90000"/>
                    <a:lumOff val="10000"/>
                  </a:schemeClr>
                </a:solidFill>
              </a:rPr>
              <a:t>Model” 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– Current approach of representing a battery as a GR and a CLR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“Single Model”</a:t>
            </a:r>
            <a:r>
              <a:rPr lang="en-US" sz="1800" b="1" dirty="0">
                <a:solidFill>
                  <a:schemeClr val="accent4">
                    <a:lumMod val="90000"/>
                    <a:lumOff val="10000"/>
                  </a:schemeClr>
                </a:solidFill>
              </a:rPr>
              <a:t> 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– Future approach of representing a battery as a single resource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“KTC Recommendation” 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– Key Topic/Concept Recommendation   (this is a “principle” to be used in writing the NPRRs)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“</a:t>
            </a:r>
            <a:r>
              <a:rPr lang="en-US" sz="1800" b="1" u="sng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Before</a:t>
            </a: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 the EMS Upgrade and RTC Implementation”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“</a:t>
            </a:r>
            <a:r>
              <a:rPr lang="en-US" sz="1800" b="1" u="sng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With</a:t>
            </a: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 the </a:t>
            </a:r>
            <a:r>
              <a:rPr lang="en-US" sz="1800" b="1" dirty="0">
                <a:solidFill>
                  <a:schemeClr val="accent4">
                    <a:lumMod val="90000"/>
                    <a:lumOff val="10000"/>
                  </a:schemeClr>
                </a:solidFill>
              </a:rPr>
              <a:t>EMS Upgrade and RTC I</a:t>
            </a:r>
            <a:r>
              <a:rPr lang="en-US" sz="1800" b="1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mplementation”</a:t>
            </a:r>
            <a:r>
              <a:rPr lang="en-US" sz="1800" dirty="0" smtClean="0">
                <a:solidFill>
                  <a:schemeClr val="accent4">
                    <a:lumMod val="90000"/>
                    <a:lumOff val="10000"/>
                  </a:schemeClr>
                </a:solidFill>
              </a:rPr>
              <a:t>  </a:t>
            </a:r>
            <a:endParaRPr lang="en-US" sz="1800" dirty="0">
              <a:solidFill>
                <a:schemeClr val="accent4">
                  <a:lumMod val="90000"/>
                  <a:lumOff val="10000"/>
                </a:schemeClr>
              </a:solidFill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4800" y="228600"/>
            <a:ext cx="8553429" cy="6462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902579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>
                <a:solidFill>
                  <a:srgbClr val="00AEC7"/>
                </a:solidFill>
              </a:rPr>
              <a:t>Energy Storage Roadmap</a:t>
            </a:r>
            <a:endParaRPr lang="en-US" sz="2400" dirty="0">
              <a:solidFill>
                <a:srgbClr val="00AEC7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14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207986" y="1409021"/>
            <a:ext cx="8476936" cy="4763179"/>
            <a:chOff x="207986" y="1409021"/>
            <a:chExt cx="8476936" cy="4763179"/>
          </a:xfrm>
        </p:grpSpPr>
        <p:cxnSp>
          <p:nvCxnSpPr>
            <p:cNvPr id="38" name="Elbow Connector 37"/>
            <p:cNvCxnSpPr>
              <a:stCxn id="49" idx="3"/>
              <a:endCxn id="45" idx="0"/>
            </p:cNvCxnSpPr>
            <p:nvPr/>
          </p:nvCxnSpPr>
          <p:spPr>
            <a:xfrm>
              <a:off x="2730341" y="2291125"/>
              <a:ext cx="3620969" cy="1394948"/>
            </a:xfrm>
            <a:prstGeom prst="bentConnector2">
              <a:avLst/>
            </a:prstGeom>
            <a:ln w="28575">
              <a:solidFill>
                <a:schemeClr val="accent3">
                  <a:lumMod val="75000"/>
                </a:schemeClr>
              </a:solidFill>
              <a:tailEnd type="triangle"/>
            </a:ln>
          </p:spPr>
          <p:style>
            <a:lnRef idx="1">
              <a:schemeClr val="accent3"/>
            </a:lnRef>
            <a:fillRef idx="0">
              <a:schemeClr val="accent3"/>
            </a:fillRef>
            <a:effectRef idx="0">
              <a:schemeClr val="accent3"/>
            </a:effectRef>
            <a:fontRef idx="minor">
              <a:schemeClr val="tx1"/>
            </a:fontRef>
          </p:style>
        </p:cxnSp>
        <p:sp>
          <p:nvSpPr>
            <p:cNvPr id="10" name="Bent-Up Arrow 9"/>
            <p:cNvSpPr/>
            <p:nvPr/>
          </p:nvSpPr>
          <p:spPr>
            <a:xfrm rot="10800000" flipH="1">
              <a:off x="207986" y="2030377"/>
              <a:ext cx="6380228" cy="1665379"/>
            </a:xfrm>
            <a:prstGeom prst="bentUpArrow">
              <a:avLst>
                <a:gd name="adj1" fmla="val 20182"/>
                <a:gd name="adj2" fmla="val 14483"/>
                <a:gd name="adj3" fmla="val 16310"/>
              </a:avLst>
            </a:prstGeom>
            <a:solidFill>
              <a:srgbClr val="00B050">
                <a:alpha val="28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20" name="Straight Connector 19"/>
            <p:cNvCxnSpPr>
              <a:stCxn id="23" idx="2"/>
            </p:cNvCxnSpPr>
            <p:nvPr/>
          </p:nvCxnSpPr>
          <p:spPr>
            <a:xfrm>
              <a:off x="779280" y="1716798"/>
              <a:ext cx="299" cy="2024130"/>
            </a:xfrm>
            <a:prstGeom prst="line">
              <a:avLst/>
            </a:prstGeom>
            <a:ln w="2857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>
              <a:stCxn id="24" idx="2"/>
            </p:cNvCxnSpPr>
            <p:nvPr/>
          </p:nvCxnSpPr>
          <p:spPr>
            <a:xfrm flipH="1">
              <a:off x="2185955" y="1731584"/>
              <a:ext cx="42408" cy="2125287"/>
            </a:xfrm>
            <a:prstGeom prst="line">
              <a:avLst/>
            </a:prstGeom>
            <a:ln w="2857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>
              <a:stCxn id="25" idx="2"/>
            </p:cNvCxnSpPr>
            <p:nvPr/>
          </p:nvCxnSpPr>
          <p:spPr>
            <a:xfrm>
              <a:off x="5846164" y="1731584"/>
              <a:ext cx="18866" cy="2154616"/>
            </a:xfrm>
            <a:prstGeom prst="line">
              <a:avLst/>
            </a:prstGeom>
            <a:ln w="2857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TextBox 22"/>
            <p:cNvSpPr txBox="1"/>
            <p:nvPr/>
          </p:nvSpPr>
          <p:spPr>
            <a:xfrm>
              <a:off x="488174" y="1409021"/>
              <a:ext cx="582211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b="1" dirty="0" smtClean="0"/>
                <a:t>2020</a:t>
              </a:r>
              <a:endParaRPr lang="en-US" sz="1400" b="1" dirty="0"/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1413272" y="1423807"/>
              <a:ext cx="1630182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dirty="0" smtClean="0"/>
                <a:t>Jan 1, 2021</a:t>
              </a:r>
              <a:endParaRPr lang="en-US" sz="1400" b="1" dirty="0"/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5555058" y="1423807"/>
              <a:ext cx="582211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b="1" dirty="0" smtClean="0"/>
                <a:t>2024</a:t>
              </a:r>
              <a:endParaRPr lang="en-US" sz="1400" b="1" dirty="0"/>
            </a:p>
          </p:txBody>
        </p:sp>
        <p:sp>
          <p:nvSpPr>
            <p:cNvPr id="26" name="Rounded Rectangle 25"/>
            <p:cNvSpPr/>
            <p:nvPr/>
          </p:nvSpPr>
          <p:spPr>
            <a:xfrm>
              <a:off x="255189" y="3707011"/>
              <a:ext cx="6097547" cy="313674"/>
            </a:xfrm>
            <a:prstGeom prst="roundRect">
              <a:avLst/>
            </a:prstGeom>
            <a:solidFill>
              <a:schemeClr val="tx2">
                <a:lumMod val="20000"/>
                <a:lumOff val="80000"/>
              </a:schemeClr>
            </a:solidFill>
            <a:ln w="22225"/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>
                  <a:solidFill>
                    <a:schemeClr val="tx2"/>
                  </a:solidFill>
                </a:rPr>
                <a:t>Combination model for ES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  <p:cxnSp>
          <p:nvCxnSpPr>
            <p:cNvPr id="28" name="Straight Arrow Connector 27"/>
            <p:cNvCxnSpPr/>
            <p:nvPr/>
          </p:nvCxnSpPr>
          <p:spPr>
            <a:xfrm flipH="1" flipV="1">
              <a:off x="833906" y="4027418"/>
              <a:ext cx="4294" cy="576758"/>
            </a:xfrm>
            <a:prstGeom prst="straightConnector1">
              <a:avLst/>
            </a:prstGeom>
            <a:ln w="28575">
              <a:solidFill>
                <a:srgbClr val="00AEC7"/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Arrow Connector 28"/>
            <p:cNvCxnSpPr/>
            <p:nvPr/>
          </p:nvCxnSpPr>
          <p:spPr>
            <a:xfrm flipV="1">
              <a:off x="381000" y="4018958"/>
              <a:ext cx="3861" cy="576757"/>
            </a:xfrm>
            <a:prstGeom prst="straightConnector1">
              <a:avLst/>
            </a:prstGeom>
            <a:ln w="28575">
              <a:solidFill>
                <a:srgbClr val="00AEC7"/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Arrow Connector 30"/>
            <p:cNvCxnSpPr/>
            <p:nvPr/>
          </p:nvCxnSpPr>
          <p:spPr>
            <a:xfrm flipH="1" flipV="1">
              <a:off x="613461" y="4018958"/>
              <a:ext cx="4564" cy="585218"/>
            </a:xfrm>
            <a:prstGeom prst="straightConnector1">
              <a:avLst/>
            </a:prstGeom>
            <a:ln w="28575">
              <a:solidFill>
                <a:srgbClr val="00AEC7"/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TextBox 38"/>
            <p:cNvSpPr txBox="1"/>
            <p:nvPr/>
          </p:nvSpPr>
          <p:spPr>
            <a:xfrm>
              <a:off x="6557914" y="2487281"/>
              <a:ext cx="2127008" cy="523220"/>
            </a:xfrm>
            <a:prstGeom prst="rect">
              <a:avLst/>
            </a:prstGeom>
            <a:ln/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en-US" sz="1400" dirty="0" smtClean="0">
                  <a:solidFill>
                    <a:schemeClr val="tx2"/>
                  </a:solidFill>
                </a:rPr>
                <a:t>Single-Model  ES Improvement NPRRs</a:t>
              </a:r>
            </a:p>
          </p:txBody>
        </p:sp>
        <p:cxnSp>
          <p:nvCxnSpPr>
            <p:cNvPr id="40" name="Straight Arrow Connector 39"/>
            <p:cNvCxnSpPr/>
            <p:nvPr/>
          </p:nvCxnSpPr>
          <p:spPr>
            <a:xfrm flipH="1">
              <a:off x="7344946" y="3010501"/>
              <a:ext cx="9067" cy="641209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triangle"/>
            </a:ln>
          </p:spPr>
          <p:style>
            <a:lnRef idx="1">
              <a:schemeClr val="accent3"/>
            </a:lnRef>
            <a:fillRef idx="0">
              <a:schemeClr val="accent3"/>
            </a:fillRef>
            <a:effectRef idx="0">
              <a:schemeClr val="accent3"/>
            </a:effectRef>
            <a:fontRef idx="minor">
              <a:schemeClr val="tx1"/>
            </a:fontRef>
          </p:style>
        </p:cxnSp>
        <p:cxnSp>
          <p:nvCxnSpPr>
            <p:cNvPr id="42" name="Straight Arrow Connector 41"/>
            <p:cNvCxnSpPr/>
            <p:nvPr/>
          </p:nvCxnSpPr>
          <p:spPr>
            <a:xfrm flipH="1">
              <a:off x="7907552" y="3018911"/>
              <a:ext cx="9067" cy="641209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triangle"/>
            </a:ln>
          </p:spPr>
          <p:style>
            <a:lnRef idx="1">
              <a:schemeClr val="accent3"/>
            </a:lnRef>
            <a:fillRef idx="0">
              <a:schemeClr val="accent3"/>
            </a:fillRef>
            <a:effectRef idx="0">
              <a:schemeClr val="accent3"/>
            </a:effectRef>
            <a:fontRef idx="minor">
              <a:schemeClr val="tx1"/>
            </a:fontRef>
          </p:style>
        </p:cxnSp>
        <p:cxnSp>
          <p:nvCxnSpPr>
            <p:cNvPr id="84" name="Elbow Connector 83"/>
            <p:cNvCxnSpPr/>
            <p:nvPr/>
          </p:nvCxnSpPr>
          <p:spPr>
            <a:xfrm flipV="1">
              <a:off x="1905000" y="4078870"/>
              <a:ext cx="956997" cy="786917"/>
            </a:xfrm>
            <a:prstGeom prst="bentConnector3">
              <a:avLst>
                <a:gd name="adj1" fmla="val 100049"/>
              </a:avLst>
            </a:prstGeom>
            <a:ln w="28575">
              <a:solidFill>
                <a:srgbClr val="00AEC7"/>
              </a:solidFill>
              <a:tailEnd type="triangle"/>
            </a:ln>
          </p:spPr>
          <p:style>
            <a:lnRef idx="1">
              <a:schemeClr val="accent3"/>
            </a:lnRef>
            <a:fillRef idx="0">
              <a:schemeClr val="accent3"/>
            </a:fillRef>
            <a:effectRef idx="0">
              <a:schemeClr val="accent3"/>
            </a:effectRef>
            <a:fontRef idx="minor">
              <a:schemeClr val="tx1"/>
            </a:fontRef>
          </p:style>
        </p:cxnSp>
        <p:sp>
          <p:nvSpPr>
            <p:cNvPr id="30" name="TextBox 29"/>
            <p:cNvSpPr txBox="1"/>
            <p:nvPr/>
          </p:nvSpPr>
          <p:spPr>
            <a:xfrm>
              <a:off x="207986" y="4604176"/>
              <a:ext cx="1726756" cy="523220"/>
            </a:xfrm>
            <a:prstGeom prst="rect">
              <a:avLst/>
            </a:prstGeom>
            <a:ln/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rtlCol="0">
              <a:spAutoFit/>
            </a:bodyPr>
            <a:lstStyle/>
            <a:p>
              <a:pPr algn="ctr"/>
              <a:r>
                <a:rPr lang="en-US" sz="1400" dirty="0" smtClean="0">
                  <a:solidFill>
                    <a:schemeClr val="tx2"/>
                  </a:solidFill>
                </a:rPr>
                <a:t>Combination model</a:t>
              </a:r>
            </a:p>
            <a:p>
              <a:pPr algn="ctr"/>
              <a:r>
                <a:rPr lang="en-US" sz="1400" dirty="0" smtClean="0">
                  <a:solidFill>
                    <a:schemeClr val="tx2"/>
                  </a:solidFill>
                </a:rPr>
                <a:t>NPRRs</a:t>
              </a:r>
              <a:endParaRPr lang="en-US" sz="1400" dirty="0">
                <a:solidFill>
                  <a:schemeClr val="tx2"/>
                </a:solidFill>
              </a:endParaRPr>
            </a:p>
          </p:txBody>
        </p:sp>
        <p:sp>
          <p:nvSpPr>
            <p:cNvPr id="49" name="TextBox 48"/>
            <p:cNvSpPr txBox="1"/>
            <p:nvPr/>
          </p:nvSpPr>
          <p:spPr>
            <a:xfrm>
              <a:off x="1839901" y="1937182"/>
              <a:ext cx="890440" cy="707886"/>
            </a:xfrm>
            <a:prstGeom prst="rect">
              <a:avLst/>
            </a:prstGeom>
            <a:solidFill>
              <a:srgbClr val="26D07C"/>
            </a:solidFill>
            <a:ln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wrap="square" rtlCol="0">
              <a:spAutoFit/>
            </a:bodyPr>
            <a:lstStyle/>
            <a:p>
              <a:pPr algn="ctr"/>
              <a:r>
                <a:rPr lang="en-US" sz="1000" dirty="0" smtClean="0">
                  <a:solidFill>
                    <a:schemeClr val="tx2"/>
                  </a:solidFill>
                </a:rPr>
                <a:t>Single Model NPRR Approved</a:t>
              </a:r>
              <a:endParaRPr lang="en-US" sz="1000" dirty="0">
                <a:solidFill>
                  <a:schemeClr val="tx2"/>
                </a:solidFill>
              </a:endParaRPr>
            </a:p>
          </p:txBody>
        </p:sp>
        <p:sp>
          <p:nvSpPr>
            <p:cNvPr id="3" name="Right Arrow 2"/>
            <p:cNvSpPr/>
            <p:nvPr/>
          </p:nvSpPr>
          <p:spPr>
            <a:xfrm>
              <a:off x="6353225" y="3581400"/>
              <a:ext cx="2190426" cy="579332"/>
            </a:xfrm>
            <a:prstGeom prst="rightArrow">
              <a:avLst/>
            </a:prstGeom>
            <a:solidFill>
              <a:srgbClr val="26D07C">
                <a:alpha val="80000"/>
              </a:srgbClr>
            </a:solidFill>
            <a:ln>
              <a:solidFill>
                <a:schemeClr val="tx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>
                  <a:solidFill>
                    <a:schemeClr val="tx2"/>
                  </a:solidFill>
                </a:rPr>
                <a:t>  Single-unit model for ES</a:t>
              </a:r>
              <a:endParaRPr lang="en-US" sz="1200" dirty="0">
                <a:solidFill>
                  <a:schemeClr val="tx2"/>
                </a:solidFill>
              </a:endParaRPr>
            </a:p>
          </p:txBody>
        </p:sp>
        <p:sp>
          <p:nvSpPr>
            <p:cNvPr id="45" name="5-Point Star 44"/>
            <p:cNvSpPr/>
            <p:nvPr/>
          </p:nvSpPr>
          <p:spPr>
            <a:xfrm>
              <a:off x="6165442" y="3686073"/>
              <a:ext cx="371735" cy="396756"/>
            </a:xfrm>
            <a:prstGeom prst="star5">
              <a:avLst/>
            </a:prstGeom>
            <a:solidFill>
              <a:srgbClr val="FFD100"/>
            </a:solidFill>
            <a:ln>
              <a:solidFill>
                <a:srgbClr val="003865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 dirty="0">
                <a:solidFill>
                  <a:srgbClr val="FFFF00"/>
                </a:solidFill>
              </a:endParaRPr>
            </a:p>
          </p:txBody>
        </p:sp>
        <p:sp>
          <p:nvSpPr>
            <p:cNvPr id="48" name="TextBox 47"/>
            <p:cNvSpPr txBox="1"/>
            <p:nvPr/>
          </p:nvSpPr>
          <p:spPr>
            <a:xfrm>
              <a:off x="1896047" y="4646210"/>
              <a:ext cx="1037463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b="1" dirty="0" smtClean="0"/>
                <a:t>Implementation</a:t>
              </a:r>
              <a:endParaRPr lang="en-US" sz="900" b="1" dirty="0"/>
            </a:p>
          </p:txBody>
        </p:sp>
        <p:sp>
          <p:nvSpPr>
            <p:cNvPr id="54" name="TextBox 53"/>
            <p:cNvSpPr txBox="1"/>
            <p:nvPr/>
          </p:nvSpPr>
          <p:spPr>
            <a:xfrm>
              <a:off x="3888732" y="2082282"/>
              <a:ext cx="1326004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b="1" dirty="0" smtClean="0"/>
                <a:t>Implementation Goal</a:t>
              </a:r>
              <a:endParaRPr lang="en-US" sz="900" b="1" dirty="0"/>
            </a:p>
          </p:txBody>
        </p:sp>
        <p:sp>
          <p:nvSpPr>
            <p:cNvPr id="55" name="TextBox 54"/>
            <p:cNvSpPr txBox="1"/>
            <p:nvPr/>
          </p:nvSpPr>
          <p:spPr>
            <a:xfrm>
              <a:off x="5619632" y="4015596"/>
              <a:ext cx="1447799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 smtClean="0">
                  <a:solidFill>
                    <a:srgbClr val="890C58"/>
                  </a:solidFill>
                </a:rPr>
                <a:t>RTC and EMS 3.3 Go-Live</a:t>
              </a:r>
              <a:endParaRPr lang="en-US" sz="1400" dirty="0">
                <a:solidFill>
                  <a:srgbClr val="890C58"/>
                </a:solidFill>
              </a:endParaRPr>
            </a:p>
          </p:txBody>
        </p:sp>
        <p:sp>
          <p:nvSpPr>
            <p:cNvPr id="56" name="TextBox 55"/>
            <p:cNvSpPr txBox="1"/>
            <p:nvPr/>
          </p:nvSpPr>
          <p:spPr>
            <a:xfrm>
              <a:off x="838200" y="1941435"/>
              <a:ext cx="575071" cy="646331"/>
            </a:xfrm>
            <a:prstGeom prst="rect">
              <a:avLst/>
            </a:prstGeom>
            <a:solidFill>
              <a:srgbClr val="26D07C"/>
            </a:solidFill>
            <a:ln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wrap="square" rtlCol="0">
              <a:spAutoFit/>
            </a:bodyPr>
            <a:lstStyle>
              <a:defPPr>
                <a:defRPr lang="en-US"/>
              </a:defPPr>
              <a:lvl1pPr algn="ctr">
                <a:defRPr sz="1000">
                  <a:solidFill>
                    <a:schemeClr val="tx2"/>
                  </a:solidFill>
                </a:defRPr>
              </a:lvl1pPr>
            </a:lstStyle>
            <a:p>
              <a:r>
                <a:rPr lang="en-US" sz="900" dirty="0"/>
                <a:t>File Single Model NPRR</a:t>
              </a:r>
            </a:p>
          </p:txBody>
        </p:sp>
        <p:cxnSp>
          <p:nvCxnSpPr>
            <p:cNvPr id="57" name="Straight Arrow Connector 56"/>
            <p:cNvCxnSpPr/>
            <p:nvPr/>
          </p:nvCxnSpPr>
          <p:spPr>
            <a:xfrm flipH="1" flipV="1">
              <a:off x="2081875" y="4018039"/>
              <a:ext cx="4294" cy="576758"/>
            </a:xfrm>
            <a:prstGeom prst="straightConnector1">
              <a:avLst/>
            </a:prstGeom>
            <a:ln w="28575">
              <a:solidFill>
                <a:srgbClr val="00AEC7"/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Arrow Connector 57"/>
            <p:cNvCxnSpPr/>
            <p:nvPr/>
          </p:nvCxnSpPr>
          <p:spPr>
            <a:xfrm flipH="1" flipV="1">
              <a:off x="3357229" y="4030044"/>
              <a:ext cx="4294" cy="576758"/>
            </a:xfrm>
            <a:prstGeom prst="straightConnector1">
              <a:avLst/>
            </a:prstGeom>
            <a:ln w="28575">
              <a:solidFill>
                <a:srgbClr val="00AEC7"/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Rounded Rectangle 32"/>
            <p:cNvSpPr/>
            <p:nvPr/>
          </p:nvSpPr>
          <p:spPr>
            <a:xfrm>
              <a:off x="1187611" y="2783698"/>
              <a:ext cx="876854" cy="737201"/>
            </a:xfrm>
            <a:prstGeom prst="roundRect">
              <a:avLst/>
            </a:prstGeom>
            <a:solidFill>
              <a:schemeClr val="bg1">
                <a:lumMod val="65000"/>
              </a:schemeClr>
            </a:solidFill>
            <a:ln>
              <a:solidFill>
                <a:srgbClr val="5B6770"/>
              </a:solidFill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lnSpc>
                  <a:spcPct val="150000"/>
                </a:lnSpc>
              </a:pPr>
              <a:r>
                <a:rPr lang="en-US" sz="1000" b="1" dirty="0" smtClean="0">
                  <a:solidFill>
                    <a:schemeClr val="tx1"/>
                  </a:solidFill>
                </a:rPr>
                <a:t>MMS Change Freeze</a:t>
              </a:r>
              <a:endParaRPr lang="en-US" sz="1000" b="1" dirty="0">
                <a:solidFill>
                  <a:schemeClr val="tx1"/>
                </a:solidFill>
              </a:endParaRPr>
            </a:p>
          </p:txBody>
        </p:sp>
        <p:cxnSp>
          <p:nvCxnSpPr>
            <p:cNvPr id="50" name="Straight Arrow Connector 49"/>
            <p:cNvCxnSpPr/>
            <p:nvPr/>
          </p:nvCxnSpPr>
          <p:spPr>
            <a:xfrm flipH="1">
              <a:off x="1104916" y="2606927"/>
              <a:ext cx="2424" cy="1041707"/>
            </a:xfrm>
            <a:prstGeom prst="straightConnector1">
              <a:avLst/>
            </a:prstGeom>
            <a:ln w="28575">
              <a:solidFill>
                <a:schemeClr val="accent3">
                  <a:lumMod val="75000"/>
                </a:schemeClr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Arrow Connector 36"/>
            <p:cNvCxnSpPr/>
            <p:nvPr/>
          </p:nvCxnSpPr>
          <p:spPr>
            <a:xfrm flipH="1">
              <a:off x="2123384" y="2650203"/>
              <a:ext cx="3641" cy="963556"/>
            </a:xfrm>
            <a:prstGeom prst="straightConnector1">
              <a:avLst/>
            </a:prstGeom>
            <a:ln w="28575">
              <a:solidFill>
                <a:schemeClr val="accent3">
                  <a:lumMod val="75000"/>
                </a:schemeClr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Rounded Rectangle 43"/>
            <p:cNvSpPr/>
            <p:nvPr/>
          </p:nvSpPr>
          <p:spPr>
            <a:xfrm>
              <a:off x="4736620" y="2819654"/>
              <a:ext cx="1370169" cy="761622"/>
            </a:xfrm>
            <a:prstGeom prst="roundRect">
              <a:avLst/>
            </a:prstGeom>
            <a:solidFill>
              <a:schemeClr val="bg1">
                <a:lumMod val="65000"/>
              </a:schemeClr>
            </a:solidFill>
            <a:ln>
              <a:solidFill>
                <a:srgbClr val="5B6770"/>
              </a:solidFill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>
                <a:lnSpc>
                  <a:spcPct val="150000"/>
                </a:lnSpc>
              </a:pPr>
              <a:r>
                <a:rPr lang="en-US" sz="1100" b="1" dirty="0" smtClean="0">
                  <a:solidFill>
                    <a:schemeClr val="tx1"/>
                  </a:solidFill>
                </a:rPr>
                <a:t>EMS/MMS Change Freeze</a:t>
              </a:r>
              <a:endParaRPr lang="en-US" sz="1100" b="1" dirty="0">
                <a:solidFill>
                  <a:schemeClr val="tx1"/>
                </a:solidFill>
              </a:endParaRPr>
            </a:p>
          </p:txBody>
        </p:sp>
        <p:sp>
          <p:nvSpPr>
            <p:cNvPr id="5" name="Rectangular Callout 4"/>
            <p:cNvSpPr/>
            <p:nvPr/>
          </p:nvSpPr>
          <p:spPr>
            <a:xfrm>
              <a:off x="3276601" y="5181600"/>
              <a:ext cx="2569564" cy="990600"/>
            </a:xfrm>
            <a:prstGeom prst="wedgeRectCallout">
              <a:avLst>
                <a:gd name="adj1" fmla="val -112958"/>
                <a:gd name="adj2" fmla="val -69038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9525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3357229" y="5181600"/>
              <a:ext cx="2586371" cy="95410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 smtClean="0">
                  <a:solidFill>
                    <a:schemeClr val="tx2"/>
                  </a:solidFill>
                </a:rPr>
                <a:t>These include NPRRs 963 and 967, as well as several ERCOT-sponsored NPRRs under development </a:t>
              </a:r>
              <a:endParaRPr lang="en-US" sz="1400" dirty="0">
                <a:solidFill>
                  <a:schemeClr val="tx2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495008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Key Milestones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990600"/>
            <a:ext cx="7772400" cy="5334000"/>
          </a:xfrm>
        </p:spPr>
        <p:txBody>
          <a:bodyPr/>
          <a:lstStyle/>
          <a:p>
            <a:r>
              <a:rPr lang="en-US" sz="2000" dirty="0" smtClean="0"/>
              <a:t>File key NPRRs </a:t>
            </a:r>
            <a:r>
              <a:rPr lang="en-US" sz="2000" dirty="0"/>
              <a:t>needed to </a:t>
            </a:r>
            <a:r>
              <a:rPr lang="en-US" sz="2000" dirty="0" smtClean="0"/>
              <a:t>sustain/improve </a:t>
            </a:r>
            <a:r>
              <a:rPr lang="en-US" sz="2000" dirty="0"/>
              <a:t>the </a:t>
            </a:r>
            <a:r>
              <a:rPr lang="en-US" sz="2000" dirty="0" smtClean="0"/>
              <a:t>current “combo model”: </a:t>
            </a:r>
            <a:r>
              <a:rPr lang="en-US" sz="2000" b="1" dirty="0" smtClean="0">
                <a:solidFill>
                  <a:srgbClr val="FF0000"/>
                </a:solidFill>
              </a:rPr>
              <a:t>(before the </a:t>
            </a:r>
            <a:r>
              <a:rPr lang="en-US" sz="2000" b="1" dirty="0">
                <a:solidFill>
                  <a:srgbClr val="FF0000"/>
                </a:solidFill>
              </a:rPr>
              <a:t>end of Q1 </a:t>
            </a:r>
            <a:r>
              <a:rPr lang="en-US" sz="2000" b="1" dirty="0" smtClean="0">
                <a:solidFill>
                  <a:srgbClr val="FF0000"/>
                </a:solidFill>
              </a:rPr>
              <a:t>2020)</a:t>
            </a:r>
            <a:endParaRPr lang="en-US" sz="2000" b="1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sz="2000" dirty="0"/>
              <a:t> </a:t>
            </a:r>
            <a:endParaRPr lang="en-US" sz="2000" dirty="0" smtClean="0"/>
          </a:p>
          <a:p>
            <a:r>
              <a:rPr lang="en-US" sz="2000" dirty="0" smtClean="0"/>
              <a:t>File NPRRs related to Single Model (and RTC):  </a:t>
            </a:r>
            <a:r>
              <a:rPr lang="en-US" sz="2000" b="1" dirty="0" smtClean="0">
                <a:solidFill>
                  <a:srgbClr val="FF0000"/>
                </a:solidFill>
              </a:rPr>
              <a:t>(before the end of Q1 2020)</a:t>
            </a:r>
            <a:endParaRPr lang="en-US" sz="2000" b="1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 smtClean="0"/>
              <a:t>Single Model (and RTC) NPRRs BOD approved:  </a:t>
            </a:r>
            <a:r>
              <a:rPr lang="en-US" sz="2000" b="1" dirty="0" smtClean="0">
                <a:solidFill>
                  <a:srgbClr val="FF0000"/>
                </a:solidFill>
              </a:rPr>
              <a:t>(before January 1, 2021)</a:t>
            </a:r>
            <a:endParaRPr lang="en-US" sz="2000" dirty="0"/>
          </a:p>
          <a:p>
            <a:pPr marL="0" indent="0">
              <a:buNone/>
            </a:pPr>
            <a:r>
              <a:rPr lang="en-US" sz="2000" dirty="0"/>
              <a:t> </a:t>
            </a:r>
          </a:p>
          <a:p>
            <a:r>
              <a:rPr lang="en-US" sz="2000" dirty="0" smtClean="0"/>
              <a:t>Start discussion on the integration of </a:t>
            </a:r>
            <a:r>
              <a:rPr lang="en-US" sz="2000" dirty="0"/>
              <a:t>hybrid (battery and </a:t>
            </a:r>
            <a:r>
              <a:rPr lang="en-US" sz="2000" dirty="0" smtClean="0"/>
              <a:t>thermal), </a:t>
            </a:r>
            <a:r>
              <a:rPr lang="en-US" sz="2000" dirty="0"/>
              <a:t>and DC-coupled (battery and solar behind the inverter) </a:t>
            </a:r>
            <a:r>
              <a:rPr lang="en-US" sz="2000" dirty="0" smtClean="0"/>
              <a:t>resources:  </a:t>
            </a:r>
            <a:r>
              <a:rPr lang="en-US" sz="2000" b="1" dirty="0" smtClean="0">
                <a:solidFill>
                  <a:srgbClr val="FF0000"/>
                </a:solidFill>
              </a:rPr>
              <a:t>(early January 2020)</a:t>
            </a:r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 smtClean="0"/>
              <a:t> Identify </a:t>
            </a:r>
            <a:r>
              <a:rPr lang="en-US" sz="2000" dirty="0"/>
              <a:t>solutions (NPRRs, system changes etc.) </a:t>
            </a:r>
            <a:r>
              <a:rPr lang="en-US" sz="2000" dirty="0" smtClean="0"/>
              <a:t>for hybrids:  </a:t>
            </a:r>
            <a:r>
              <a:rPr lang="en-US" sz="2000" b="1" dirty="0" smtClean="0">
                <a:solidFill>
                  <a:srgbClr val="FF0000"/>
                </a:solidFill>
              </a:rPr>
              <a:t>(before the end </a:t>
            </a:r>
            <a:r>
              <a:rPr lang="en-US" sz="2000" b="1" dirty="0">
                <a:solidFill>
                  <a:srgbClr val="FF0000"/>
                </a:solidFill>
              </a:rPr>
              <a:t>of Q2 </a:t>
            </a:r>
            <a:r>
              <a:rPr lang="en-US" sz="2000" b="1" dirty="0" smtClean="0">
                <a:solidFill>
                  <a:srgbClr val="FF0000"/>
                </a:solidFill>
              </a:rPr>
              <a:t>2020) </a:t>
            </a:r>
            <a:endParaRPr lang="en-US" sz="2000" b="1" dirty="0">
              <a:solidFill>
                <a:srgbClr val="FF000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62494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6" name="Straight Arrow Connector 15"/>
          <p:cNvCxnSpPr/>
          <p:nvPr/>
        </p:nvCxnSpPr>
        <p:spPr>
          <a:xfrm flipV="1">
            <a:off x="1346010" y="4083133"/>
            <a:ext cx="0" cy="45663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flipV="1">
            <a:off x="4038600" y="4082563"/>
            <a:ext cx="0" cy="45663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flipV="1">
            <a:off x="6553200" y="4061239"/>
            <a:ext cx="0" cy="45663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/>
          <p:nvPr/>
        </p:nvCxnSpPr>
        <p:spPr>
          <a:xfrm flipV="1">
            <a:off x="7596117" y="4082563"/>
            <a:ext cx="0" cy="45663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762000" y="3184939"/>
            <a:ext cx="0" cy="57150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>
            <a:off x="4953000" y="3184939"/>
            <a:ext cx="0" cy="57150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>
            <a:off x="2514600" y="3176719"/>
            <a:ext cx="0" cy="57150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/>
          <p:nvPr/>
        </p:nvCxnSpPr>
        <p:spPr>
          <a:xfrm>
            <a:off x="7543800" y="3184939"/>
            <a:ext cx="0" cy="57150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6553200" y="3184939"/>
            <a:ext cx="0" cy="57150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BESTF Review Process </a:t>
            </a: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16</a:t>
            </a:fld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81000" y="847288"/>
            <a:ext cx="1828800" cy="122696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i="1" dirty="0" smtClean="0"/>
              <a:t>Internal ERCOT draft policy recommendations and recommendation concepts (elements)</a:t>
            </a:r>
            <a:endParaRPr lang="en-US" sz="1300" i="1" dirty="0"/>
          </a:p>
        </p:txBody>
      </p:sp>
      <p:sp>
        <p:nvSpPr>
          <p:cNvPr id="8" name="Rectangle 7"/>
          <p:cNvSpPr/>
          <p:nvPr/>
        </p:nvSpPr>
        <p:spPr>
          <a:xfrm>
            <a:off x="381000" y="2080038"/>
            <a:ext cx="1828800" cy="144779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ERCOT presents recommendations for meeting in presentation format.</a:t>
            </a:r>
            <a:endParaRPr lang="en-US" sz="1600" dirty="0"/>
          </a:p>
        </p:txBody>
      </p:sp>
      <p:sp>
        <p:nvSpPr>
          <p:cNvPr id="9" name="Rectangle 8"/>
          <p:cNvSpPr/>
          <p:nvPr/>
        </p:nvSpPr>
        <p:spPr>
          <a:xfrm>
            <a:off x="2217577" y="2080039"/>
            <a:ext cx="1625219" cy="144779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ERCOT takes feedback and posts in 2 days as initial document for MP edits.</a:t>
            </a:r>
            <a:endParaRPr lang="en-US" sz="1600" dirty="0"/>
          </a:p>
        </p:txBody>
      </p:sp>
      <p:sp>
        <p:nvSpPr>
          <p:cNvPr id="10" name="Rectangle 9"/>
          <p:cNvSpPr/>
          <p:nvPr/>
        </p:nvSpPr>
        <p:spPr>
          <a:xfrm>
            <a:off x="3352800" y="4366039"/>
            <a:ext cx="2819400" cy="13335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MPs submit feedback as edits to document and any </a:t>
            </a:r>
          </a:p>
          <a:p>
            <a:pPr algn="ctr"/>
            <a:r>
              <a:rPr lang="en-US" sz="1600" dirty="0" smtClean="0">
                <a:solidFill>
                  <a:schemeClr val="bg2"/>
                </a:solidFill>
              </a:rPr>
              <a:t>-   Concerns  </a:t>
            </a:r>
            <a:endParaRPr lang="en-US" sz="1600" dirty="0">
              <a:solidFill>
                <a:schemeClr val="bg2"/>
              </a:solidFill>
            </a:endParaRPr>
          </a:p>
          <a:p>
            <a:pPr marL="285750" indent="-285750" algn="ctr">
              <a:buFontTx/>
              <a:buChar char="-"/>
            </a:pPr>
            <a:r>
              <a:rPr lang="en-US" sz="1600" dirty="0" smtClean="0">
                <a:solidFill>
                  <a:schemeClr val="bg2"/>
                </a:solidFill>
              </a:rPr>
              <a:t>Alternatives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470557" y="4390588"/>
            <a:ext cx="2044043" cy="1333500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MPs share initial feedback, </a:t>
            </a:r>
            <a:r>
              <a:rPr lang="en-US" sz="1600" dirty="0" smtClean="0"/>
              <a:t>concerns, or requests </a:t>
            </a:r>
            <a:r>
              <a:rPr lang="en-US" sz="1600" dirty="0"/>
              <a:t>for additional </a:t>
            </a:r>
            <a:r>
              <a:rPr lang="en-US" sz="1600" dirty="0" smtClean="0"/>
              <a:t>information.</a:t>
            </a:r>
            <a:endParaRPr lang="en-US" sz="1600" dirty="0"/>
          </a:p>
        </p:txBody>
      </p:sp>
      <p:sp>
        <p:nvSpPr>
          <p:cNvPr id="12" name="Rectangle 11"/>
          <p:cNvSpPr/>
          <p:nvPr/>
        </p:nvSpPr>
        <p:spPr>
          <a:xfrm>
            <a:off x="6349622" y="4366039"/>
            <a:ext cx="2515168" cy="1358049"/>
          </a:xfrm>
          <a:prstGeom prst="rect">
            <a:avLst/>
          </a:prstGeom>
          <a:solidFill>
            <a:schemeClr val="accent3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MPs must document concerns and alternative approaches prior to meeting, and be prepared to discuss.</a:t>
            </a:r>
          </a:p>
        </p:txBody>
      </p:sp>
      <p:sp>
        <p:nvSpPr>
          <p:cNvPr id="13" name="Rectangle 12"/>
          <p:cNvSpPr/>
          <p:nvPr/>
        </p:nvSpPr>
        <p:spPr>
          <a:xfrm>
            <a:off x="6349621" y="2080038"/>
            <a:ext cx="2489580" cy="144779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ERCOT provides responses to finalize supporting policy recommendations.</a:t>
            </a:r>
            <a:endParaRPr lang="en-US" sz="1600" dirty="0"/>
          </a:p>
        </p:txBody>
      </p:sp>
      <p:sp>
        <p:nvSpPr>
          <p:cNvPr id="14" name="Right Arrow 13"/>
          <p:cNvSpPr/>
          <p:nvPr/>
        </p:nvSpPr>
        <p:spPr>
          <a:xfrm>
            <a:off x="304800" y="3604039"/>
            <a:ext cx="8686800" cy="609600"/>
          </a:xfrm>
          <a:prstGeom prst="rightArrow">
            <a:avLst/>
          </a:prstGeom>
          <a:solidFill>
            <a:schemeClr val="bg1">
              <a:lumMod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Meeting #1                                 Meeting #2                             Meeting #3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6757917" y="5767481"/>
            <a:ext cx="2309883" cy="830997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rgbClr val="FF0000"/>
                </a:solidFill>
              </a:rPr>
              <a:t>Take consensus and non-consensus items to TAC for vote</a:t>
            </a:r>
            <a:endParaRPr lang="en-US" sz="1600" dirty="0">
              <a:solidFill>
                <a:srgbClr val="FF0000"/>
              </a:solidFill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4013012" y="1828801"/>
            <a:ext cx="2235388" cy="16990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ERCOT posts MP feedback and responds to MP redlines, concerns, or alternatives. </a:t>
            </a:r>
            <a:r>
              <a:rPr lang="en-US" sz="1400" u="sng" dirty="0" smtClean="0">
                <a:solidFill>
                  <a:srgbClr val="FF0000"/>
                </a:solidFill>
              </a:rPr>
              <a:t>Issues that have broad consensus may go to TAC for approval following second discussion. </a:t>
            </a:r>
            <a:endParaRPr lang="en-US" sz="1400" u="sng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8390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Outline of BESTF Update 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" y="762000"/>
            <a:ext cx="8534400" cy="5334000"/>
          </a:xfrm>
        </p:spPr>
        <p:txBody>
          <a:bodyPr/>
          <a:lstStyle/>
          <a:p>
            <a:pPr>
              <a:spcBef>
                <a:spcPts val="1000"/>
              </a:spcBef>
              <a:spcAft>
                <a:spcPts val="1000"/>
              </a:spcAft>
            </a:pPr>
            <a:r>
              <a:rPr lang="en-US" sz="2000" dirty="0" smtClean="0"/>
              <a:t>TAC Voting Items</a:t>
            </a:r>
          </a:p>
          <a:p>
            <a:pPr lvl="1">
              <a:spcBef>
                <a:spcPts val="1000"/>
              </a:spcBef>
              <a:spcAft>
                <a:spcPts val="1000"/>
              </a:spcAft>
            </a:pPr>
            <a:r>
              <a:rPr lang="en-US" sz="1800" dirty="0" smtClean="0"/>
              <a:t>Seeking TAC approval of 4 Key Topic/Concept (KTC) Documents (all had consensus at BESTF meeting on 3/13/20)</a:t>
            </a:r>
            <a:endParaRPr lang="en-US" sz="2000" dirty="0"/>
          </a:p>
          <a:p>
            <a:pPr>
              <a:spcBef>
                <a:spcPts val="1000"/>
              </a:spcBef>
              <a:spcAft>
                <a:spcPts val="1000"/>
              </a:spcAft>
            </a:pPr>
            <a:r>
              <a:rPr lang="en-US" sz="2000" dirty="0" smtClean="0">
                <a:solidFill>
                  <a:schemeClr val="accent2"/>
                </a:solidFill>
              </a:rPr>
              <a:t>Next Steps</a:t>
            </a:r>
          </a:p>
          <a:p>
            <a:pPr lvl="1"/>
            <a:r>
              <a:rPr lang="en-US" sz="1600" dirty="0"/>
              <a:t>Continue to work the items on the Discussion Points and Issue Tracking Spreadsheet</a:t>
            </a:r>
          </a:p>
          <a:p>
            <a:pPr lvl="1"/>
            <a:r>
              <a:rPr lang="en-US" sz="1600" dirty="0" smtClean="0"/>
              <a:t>As </a:t>
            </a:r>
            <a:r>
              <a:rPr lang="en-US" sz="1600" dirty="0"/>
              <a:t>additional items receive consensus by BESTF, they will be brought to TAC for voting</a:t>
            </a:r>
            <a:r>
              <a:rPr lang="en-US" sz="1600" dirty="0" smtClean="0"/>
              <a:t>.</a:t>
            </a:r>
          </a:p>
          <a:p>
            <a:pPr lvl="1"/>
            <a:r>
              <a:rPr lang="en-US" sz="1600" dirty="0" smtClean="0"/>
              <a:t>Work through NPRRs submitted to PRS</a:t>
            </a:r>
            <a:endParaRPr lang="en-US" sz="1600" dirty="0"/>
          </a:p>
          <a:p>
            <a:pPr>
              <a:spcBef>
                <a:spcPts val="1000"/>
              </a:spcBef>
              <a:spcAft>
                <a:spcPts val="1000"/>
              </a:spcAft>
            </a:pPr>
            <a:r>
              <a:rPr lang="en-US" sz="1800" dirty="0" smtClean="0"/>
              <a:t>Dash Boards</a:t>
            </a:r>
            <a:endParaRPr lang="en-US" sz="1800" dirty="0"/>
          </a:p>
          <a:p>
            <a:pPr>
              <a:spcBef>
                <a:spcPts val="1000"/>
              </a:spcBef>
              <a:spcAft>
                <a:spcPts val="1000"/>
              </a:spcAft>
            </a:pPr>
            <a:r>
              <a:rPr lang="en-US" sz="1400" dirty="0" smtClean="0"/>
              <a:t>Appendix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1600" dirty="0" smtClean="0"/>
              <a:t>Acronyms and Key Phrases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1600" dirty="0" smtClean="0"/>
              <a:t>Key </a:t>
            </a:r>
            <a:r>
              <a:rPr lang="en-US" sz="1600" dirty="0"/>
              <a:t>Topics and Concepts and Schedule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1600" dirty="0"/>
              <a:t>Reminder of review process for BESTF and TAC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endParaRPr lang="en-US" sz="20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5446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TAC </a:t>
            </a:r>
            <a:r>
              <a:rPr lang="en-US" sz="2400" dirty="0" smtClean="0"/>
              <a:t>Voting Items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914400"/>
            <a:ext cx="8458200" cy="5410200"/>
          </a:xfrm>
        </p:spPr>
        <p:txBody>
          <a:bodyPr/>
          <a:lstStyle/>
          <a:p>
            <a:r>
              <a:rPr lang="en-US" sz="2000" dirty="0" smtClean="0"/>
              <a:t>Seeking TAC approval </a:t>
            </a:r>
            <a:r>
              <a:rPr lang="en-US" sz="2000" dirty="0"/>
              <a:t>of </a:t>
            </a:r>
            <a:r>
              <a:rPr lang="en-US" sz="2000" dirty="0" smtClean="0"/>
              <a:t>4 </a:t>
            </a:r>
            <a:r>
              <a:rPr lang="en-US" sz="2000" dirty="0"/>
              <a:t>Key Topic/Concept (KTC) </a:t>
            </a:r>
            <a:r>
              <a:rPr lang="en-US" sz="2000" dirty="0" smtClean="0"/>
              <a:t>Documents</a:t>
            </a:r>
          </a:p>
          <a:p>
            <a:pPr lvl="1"/>
            <a:r>
              <a:rPr lang="en-US" sz="1800" dirty="0" smtClean="0">
                <a:solidFill>
                  <a:schemeClr val="accent2"/>
                </a:solidFill>
              </a:rPr>
              <a:t>(all had consensus at BESTF meeting on March 13, 2020)</a:t>
            </a:r>
            <a:endParaRPr lang="en-US" sz="2200" dirty="0" smtClean="0">
              <a:solidFill>
                <a:schemeClr val="accent2"/>
              </a:solidFill>
            </a:endParaRPr>
          </a:p>
          <a:p>
            <a:endParaRPr lang="en-US" sz="1200" dirty="0" smtClean="0"/>
          </a:p>
          <a:p>
            <a:pPr marL="800100" lvl="1" indent="-342900">
              <a:buFont typeface="+mj-lt"/>
              <a:buAutoNum type="arabicParenR"/>
            </a:pPr>
            <a:r>
              <a:rPr lang="en-US" sz="1800" dirty="0" smtClean="0"/>
              <a:t>KTC-11 DC Coupled Resources</a:t>
            </a:r>
          </a:p>
          <a:p>
            <a:pPr marL="800100" lvl="1" indent="-342900">
              <a:buFont typeface="+mj-lt"/>
              <a:buAutoNum type="arabicParenR"/>
            </a:pPr>
            <a:endParaRPr lang="en-US" sz="1800" dirty="0" smtClean="0"/>
          </a:p>
          <a:p>
            <a:pPr marL="800100" lvl="1" indent="-342900">
              <a:buFont typeface="+mj-lt"/>
              <a:buAutoNum type="arabicParenR"/>
            </a:pPr>
            <a:r>
              <a:rPr lang="en-US" sz="1800" dirty="0" smtClean="0"/>
              <a:t>KTC- 12 Co-Located </a:t>
            </a:r>
            <a:r>
              <a:rPr lang="en-US" sz="1800" dirty="0"/>
              <a:t>AC-Connected Energy Storage </a:t>
            </a:r>
            <a:r>
              <a:rPr lang="en-US" sz="1800" dirty="0" smtClean="0"/>
              <a:t>Resources</a:t>
            </a:r>
          </a:p>
          <a:p>
            <a:pPr marL="800100" lvl="1" indent="-342900">
              <a:buFont typeface="+mj-lt"/>
              <a:buAutoNum type="arabicParenR"/>
            </a:pPr>
            <a:endParaRPr lang="en-US" sz="1800" dirty="0" smtClean="0"/>
          </a:p>
          <a:p>
            <a:pPr marL="800100" lvl="1" indent="-342900">
              <a:buFont typeface="+mj-lt"/>
              <a:buAutoNum type="arabicParenR"/>
            </a:pPr>
            <a:r>
              <a:rPr lang="en-US" sz="1800" dirty="0" smtClean="0"/>
              <a:t>KTC-13 </a:t>
            </a:r>
            <a:r>
              <a:rPr lang="en-US" sz="1800" dirty="0"/>
              <a:t>Self-Limiting Issues Related to Interconnection Requests for Energy Storage Resources</a:t>
            </a:r>
            <a:endParaRPr lang="en-US" sz="1800" dirty="0" smtClean="0"/>
          </a:p>
          <a:p>
            <a:pPr marL="800100" lvl="1" indent="-342900">
              <a:buFont typeface="+mj-lt"/>
              <a:buAutoNum type="arabicParenR"/>
            </a:pPr>
            <a:endParaRPr lang="en-US" sz="1800" dirty="0" smtClean="0"/>
          </a:p>
          <a:p>
            <a:pPr marL="800100" lvl="1" indent="-342900">
              <a:buFont typeface="+mj-lt"/>
              <a:buAutoNum type="arabicParenR"/>
            </a:pPr>
            <a:r>
              <a:rPr lang="en-US" sz="1800" dirty="0" smtClean="0"/>
              <a:t>KTC-15 Additional Items (15.1: Proxy Process for ESR Energy Bids/Offers and Ancillary Service Offers)</a:t>
            </a:r>
          </a:p>
          <a:p>
            <a:pPr marL="457200" lvl="1" indent="0">
              <a:buNone/>
            </a:pPr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6642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TAC </a:t>
            </a:r>
            <a:r>
              <a:rPr lang="en-US" sz="2400" dirty="0" smtClean="0"/>
              <a:t>Voting Items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1929" y="776514"/>
            <a:ext cx="8458200" cy="5410200"/>
          </a:xfrm>
        </p:spPr>
        <p:txBody>
          <a:bodyPr/>
          <a:lstStyle/>
          <a:p>
            <a:pPr marL="800100" lvl="1" indent="-342900">
              <a:buFont typeface="+mj-lt"/>
              <a:buAutoNum type="arabicParenR"/>
            </a:pPr>
            <a:r>
              <a:rPr lang="en-US" sz="1800" dirty="0" smtClean="0"/>
              <a:t>KTC-11 DC Coupled Resources</a:t>
            </a:r>
            <a:endParaRPr lang="en-US" sz="1800" dirty="0"/>
          </a:p>
          <a:p>
            <a:pPr marL="457200" lvl="1" indent="0">
              <a:buNone/>
            </a:pPr>
            <a:endParaRPr lang="en-US" sz="900" dirty="0"/>
          </a:p>
          <a:p>
            <a:pPr marL="1371600">
              <a:buFont typeface="+mj-lt"/>
              <a:buAutoNum type="alphaUcPeriod"/>
            </a:pPr>
            <a:r>
              <a:rPr lang="en-US" sz="1400" dirty="0"/>
              <a:t>This KTC establishes how DC-Coupled Resources register and participate in the Combo Model era and the Single Model </a:t>
            </a:r>
            <a:r>
              <a:rPr lang="en-US" sz="1400" dirty="0" smtClean="0"/>
              <a:t>era.  </a:t>
            </a:r>
            <a:r>
              <a:rPr lang="en-US" sz="1400" dirty="0"/>
              <a:t>Specifically, the KTC addresses the following concepts for DC-Coupled Resources: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Resource Definition and Registration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Resource participation model (EMS and MMS)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Forecasting </a:t>
            </a:r>
            <a:r>
              <a:rPr lang="en-US" sz="1200" dirty="0" err="1"/>
              <a:t>PhotoVoltaic</a:t>
            </a:r>
            <a:r>
              <a:rPr lang="en-US" sz="1200" dirty="0"/>
              <a:t>/Wind production from a DC Coupled Resource and Current Operating Plan (COP)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Resource Performance Measurement (Base-Point Deviation and ESREDP)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Resource Mitigation treatment in SCED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WSL Treatment &amp; Renewable Energy Credits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Data Requirements from QSEs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Resource treatment in Operations and Planning Studies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Resource treatment Resource Adequacy Reporting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Proxy Offer Curve and Bid to Buy for DC Coupled Resources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DC Coupled Resource RUC Capacity Short Calculations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DC Coupled Resource Physical Responsive Reserve (PRC) and Real-Time On-Line Capacity (RTOLCAP) Calculation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Charging an ESS portion of DC Coupled Resource under ERCOT Emergency Conditions</a:t>
            </a:r>
          </a:p>
          <a:p>
            <a:pPr marL="1771650" lvl="1">
              <a:buFont typeface="+mj-lt"/>
              <a:buAutoNum type="arabicPeriod"/>
            </a:pPr>
            <a:r>
              <a:rPr lang="en-US" sz="1200" dirty="0"/>
              <a:t>DC-Coupled Resource Statuses</a:t>
            </a:r>
          </a:p>
          <a:p>
            <a:pPr marL="1371600">
              <a:buFont typeface="+mj-lt"/>
              <a:buAutoNum type="alphaUcPeriod" startAt="2"/>
            </a:pPr>
            <a:r>
              <a:rPr lang="en-US" sz="1400" dirty="0" smtClean="0"/>
              <a:t>No items in discussion at BESTF and no Future Decision Points.</a:t>
            </a:r>
          </a:p>
          <a:p>
            <a:pPr marL="1371600">
              <a:buFont typeface="+mj-lt"/>
              <a:buAutoNum type="alphaUcPeriod" startAt="2"/>
            </a:pPr>
            <a:endParaRPr lang="en-US" sz="1400" dirty="0" smtClean="0"/>
          </a:p>
          <a:p>
            <a:pPr marL="1371600">
              <a:buFont typeface="+mj-lt"/>
              <a:buAutoNum type="alphaUcPeriod" startAt="2"/>
            </a:pPr>
            <a:r>
              <a:rPr lang="en-US" sz="1400" dirty="0" smtClean="0"/>
              <a:t>No items previously approved at TAC.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marL="457200" lvl="1" indent="0">
              <a:buNone/>
            </a:pPr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4382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TAC </a:t>
            </a:r>
            <a:r>
              <a:rPr lang="en-US" sz="2400" dirty="0" smtClean="0"/>
              <a:t>Voting </a:t>
            </a:r>
            <a:r>
              <a:rPr lang="en-US" sz="2400" dirty="0"/>
              <a:t>Items 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1929" y="776514"/>
            <a:ext cx="8458200" cy="5410200"/>
          </a:xfrm>
        </p:spPr>
        <p:txBody>
          <a:bodyPr/>
          <a:lstStyle/>
          <a:p>
            <a:pPr marL="800100" lvl="1" indent="-342900">
              <a:buFont typeface="+mj-lt"/>
              <a:buAutoNum type="arabicParenR" startAt="2"/>
            </a:pPr>
            <a:r>
              <a:rPr lang="en-US" sz="1800" dirty="0" smtClean="0"/>
              <a:t>KTC-12 </a:t>
            </a:r>
            <a:r>
              <a:rPr lang="en-US" sz="1800" dirty="0"/>
              <a:t>Co-Located AC-Connected Energy Storage Resources</a:t>
            </a:r>
            <a:endParaRPr lang="en-US" sz="900" dirty="0"/>
          </a:p>
          <a:p>
            <a:pPr marL="1371600">
              <a:buFont typeface="+mj-lt"/>
              <a:buAutoNum type="alphaUcPeriod"/>
            </a:pPr>
            <a:r>
              <a:rPr lang="en-US" sz="1400" dirty="0"/>
              <a:t>This KTC recommends that the existing market rules and practices are sufficient for Co-Located AC-Connected Energy Storage Resources for the following topics</a:t>
            </a:r>
            <a:r>
              <a:rPr lang="en-US" sz="1400" dirty="0" smtClean="0"/>
              <a:t>:</a:t>
            </a:r>
          </a:p>
          <a:p>
            <a:pPr marL="1833563" lvl="4" indent="-342900">
              <a:buFont typeface="+mj-lt"/>
              <a:buAutoNum type="arabicPeriod"/>
            </a:pPr>
            <a:r>
              <a:rPr lang="en-US" sz="1400" dirty="0"/>
              <a:t>Registration </a:t>
            </a:r>
          </a:p>
          <a:p>
            <a:pPr marL="1833563" lvl="4" indent="-342900">
              <a:buFont typeface="+mj-lt"/>
              <a:buAutoNum type="arabicPeriod"/>
            </a:pPr>
            <a:r>
              <a:rPr lang="en-US" sz="1400" dirty="0"/>
              <a:t>Participation Model (EMS and MMS)</a:t>
            </a:r>
          </a:p>
          <a:p>
            <a:pPr marL="1833563" lvl="4" indent="-342900">
              <a:buFont typeface="+mj-lt"/>
              <a:buAutoNum type="arabicPeriod"/>
            </a:pPr>
            <a:r>
              <a:rPr lang="en-US" sz="1400" dirty="0"/>
              <a:t>Forecasting </a:t>
            </a:r>
          </a:p>
          <a:p>
            <a:pPr marL="1833563" lvl="4" indent="-342900">
              <a:buFont typeface="+mj-lt"/>
              <a:buAutoNum type="arabicPeriod"/>
            </a:pPr>
            <a:r>
              <a:rPr lang="en-US" sz="1400" dirty="0"/>
              <a:t>Performance</a:t>
            </a:r>
          </a:p>
          <a:p>
            <a:pPr marL="1833563" lvl="4" indent="-342900">
              <a:buFont typeface="+mj-lt"/>
              <a:buAutoNum type="arabicPeriod"/>
            </a:pPr>
            <a:r>
              <a:rPr lang="en-US" sz="1400" dirty="0"/>
              <a:t>Mitigation treatment in SCED</a:t>
            </a:r>
          </a:p>
          <a:p>
            <a:pPr marL="1833563" lvl="4" indent="-342900">
              <a:buFont typeface="+mj-lt"/>
              <a:buAutoNum type="arabicPeriod"/>
            </a:pPr>
            <a:r>
              <a:rPr lang="en-US" sz="1400" dirty="0"/>
              <a:t>WSL Treatment</a:t>
            </a:r>
          </a:p>
          <a:p>
            <a:pPr marL="1833563" lvl="4" indent="-342900">
              <a:buFont typeface="+mj-lt"/>
              <a:buAutoNum type="arabicPeriod"/>
            </a:pPr>
            <a:r>
              <a:rPr lang="en-US" sz="1400" dirty="0"/>
              <a:t>Data Requirements from QSEs</a:t>
            </a:r>
          </a:p>
          <a:p>
            <a:pPr marL="1028700" indent="0">
              <a:buNone/>
            </a:pPr>
            <a:r>
              <a:rPr lang="en-US" sz="1400" dirty="0" smtClean="0"/>
              <a:t>	Note that interconnection issues are addressed in KTC 13</a:t>
            </a:r>
          </a:p>
          <a:p>
            <a:pPr marL="1371600">
              <a:buFont typeface="+mj-lt"/>
              <a:buAutoNum type="alphaUcPeriod" startAt="2"/>
            </a:pPr>
            <a:endParaRPr lang="en-US" sz="1400" dirty="0" smtClean="0"/>
          </a:p>
          <a:p>
            <a:pPr marL="1371600">
              <a:buFont typeface="+mj-lt"/>
              <a:buAutoNum type="alphaUcPeriod" startAt="2"/>
            </a:pPr>
            <a:r>
              <a:rPr lang="en-US" sz="1400" dirty="0" smtClean="0"/>
              <a:t>No items in discussion at BESTF and no Future Decision Points.</a:t>
            </a:r>
          </a:p>
          <a:p>
            <a:pPr marL="1371600">
              <a:buFont typeface="+mj-lt"/>
              <a:buAutoNum type="alphaUcPeriod" startAt="2"/>
            </a:pPr>
            <a:endParaRPr lang="en-US" sz="1400" dirty="0" smtClean="0"/>
          </a:p>
          <a:p>
            <a:pPr marL="1371600">
              <a:buFont typeface="+mj-lt"/>
              <a:buAutoNum type="alphaUcPeriod" startAt="2"/>
            </a:pPr>
            <a:r>
              <a:rPr lang="en-US" sz="1400" dirty="0" smtClean="0"/>
              <a:t>No items previously approved at TAC.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marL="457200" lvl="1" indent="0">
              <a:buNone/>
            </a:pPr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87724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TAC </a:t>
            </a:r>
            <a:r>
              <a:rPr lang="en-US" sz="2400" dirty="0" smtClean="0"/>
              <a:t>Voting Items (continued)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" y="609600"/>
            <a:ext cx="8991600" cy="5638800"/>
          </a:xfrm>
        </p:spPr>
        <p:txBody>
          <a:bodyPr/>
          <a:lstStyle/>
          <a:p>
            <a:pPr marL="800100" lvl="1" indent="-342900">
              <a:buFont typeface="+mj-lt"/>
              <a:buAutoNum type="arabicParenR" startAt="3"/>
            </a:pPr>
            <a:r>
              <a:rPr lang="en-US" sz="1800" dirty="0" smtClean="0"/>
              <a:t>KTC-13 </a:t>
            </a:r>
            <a:r>
              <a:rPr lang="en-US" sz="1800" dirty="0"/>
              <a:t>Self-Limiting Issues Related to Interconnection Requests for Energy Storage </a:t>
            </a:r>
            <a:r>
              <a:rPr lang="en-US" sz="1800" dirty="0" smtClean="0"/>
              <a:t>Resources</a:t>
            </a:r>
          </a:p>
          <a:p>
            <a:pPr marL="1262063">
              <a:buFont typeface="+mj-lt"/>
              <a:buAutoNum type="alphaUcPeriod"/>
            </a:pPr>
            <a:r>
              <a:rPr lang="en-US" sz="1400" dirty="0" smtClean="0"/>
              <a:t>Describes Self-Limiting </a:t>
            </a:r>
            <a:r>
              <a:rPr lang="en-US" sz="1400" dirty="0"/>
              <a:t>generation site </a:t>
            </a:r>
            <a:r>
              <a:rPr lang="en-US" sz="1400" dirty="0" smtClean="0"/>
              <a:t>as </a:t>
            </a:r>
            <a:r>
              <a:rPr lang="en-US" sz="1400" dirty="0"/>
              <a:t>a combination of one or more Generation Resources combined with energy storage system behind a single Point of Interconnection, where the sum of the capacity of the generation and the energy storage system is greater than either the maximum power export (</a:t>
            </a:r>
            <a:r>
              <a:rPr lang="en-US" sz="1400" dirty="0" err="1"/>
              <a:t>Pmax</a:t>
            </a:r>
            <a:r>
              <a:rPr lang="en-US" sz="1400" dirty="0"/>
              <a:t>) rating as established in the Interconnection Agreement, or the inverter rating. Similar consideration may also apply to maximum power withdrawal (</a:t>
            </a:r>
            <a:r>
              <a:rPr lang="en-US" sz="1400" dirty="0" err="1"/>
              <a:t>Pmin</a:t>
            </a:r>
            <a:r>
              <a:rPr lang="en-US" sz="1400" dirty="0" smtClean="0"/>
              <a:t>).  QSEs </a:t>
            </a:r>
            <a:r>
              <a:rPr lang="en-US" sz="1400" dirty="0"/>
              <a:t>should manage the performance of a Self-Limiting generation site to as not to exceed the established </a:t>
            </a:r>
            <a:r>
              <a:rPr lang="en-US" sz="1400" dirty="0" err="1"/>
              <a:t>Pmax</a:t>
            </a:r>
            <a:r>
              <a:rPr lang="en-US" sz="1400" dirty="0"/>
              <a:t> or withdraw from the grid more than the </a:t>
            </a:r>
            <a:r>
              <a:rPr lang="en-US" sz="1400" dirty="0" smtClean="0"/>
              <a:t>established </a:t>
            </a:r>
            <a:r>
              <a:rPr lang="en-US" sz="1400" dirty="0"/>
              <a:t>(</a:t>
            </a:r>
            <a:r>
              <a:rPr lang="en-US" sz="1400" dirty="0" err="1"/>
              <a:t>Pmin</a:t>
            </a:r>
            <a:r>
              <a:rPr lang="en-US" sz="1400" dirty="0" smtClean="0"/>
              <a:t>).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 smtClean="0"/>
              <a:t>Assumptions for Self-Limiting Generation Site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Compliance and Monitoring program for Self-Limiting generation </a:t>
            </a:r>
            <a:r>
              <a:rPr lang="en-US" sz="1200" dirty="0" smtClean="0"/>
              <a:t>site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Real-Time Telemetry and COP requirements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GINR </a:t>
            </a:r>
            <a:r>
              <a:rPr lang="en-US" sz="1200" dirty="0" err="1"/>
              <a:t>Pmax</a:t>
            </a:r>
            <a:r>
              <a:rPr lang="en-US" sz="1200" dirty="0"/>
              <a:t> study for a DC-Coupled Resource (Example)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Resource Adequacy Reporting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GINR Process:  Adding an ESS to an existing PVGR or  WGR site and sharing the existing inverter (DC-Coupled) - No Grid Charging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GINR Process- Adding an ESS to an existing PV/WGR site and sharing the existing inverter (DC-Coupled)(Column B) – With Grid Charging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GINR Process- Adding an ESS to existing thermal generation site (AC Coupled</a:t>
            </a:r>
            <a:r>
              <a:rPr lang="en-US" sz="1200" dirty="0" smtClean="0"/>
              <a:t>)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GINR Process- Adding an ESS to existing PV/WGR site (AC Coupled</a:t>
            </a:r>
            <a:r>
              <a:rPr lang="en-US" sz="1200" dirty="0" smtClean="0"/>
              <a:t>)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GINR Process - New DC-Coupled </a:t>
            </a:r>
            <a:r>
              <a:rPr lang="en-US" sz="1200" dirty="0" smtClean="0"/>
              <a:t>Resource</a:t>
            </a:r>
          </a:p>
          <a:p>
            <a:pPr marL="1662113" lvl="1">
              <a:buFont typeface="+mj-lt"/>
              <a:buAutoNum type="arabicPeriod"/>
            </a:pPr>
            <a:r>
              <a:rPr lang="en-US" sz="1200" dirty="0"/>
              <a:t>GINR Process - New AC-Coupled Resource (Column H)</a:t>
            </a:r>
          </a:p>
          <a:p>
            <a:pPr marL="1662113" lvl="1">
              <a:buFont typeface="+mj-lt"/>
              <a:buAutoNum type="arabicPeriod"/>
            </a:pPr>
            <a:endParaRPr lang="en-US" sz="1200" dirty="0" smtClean="0"/>
          </a:p>
          <a:p>
            <a:pPr marL="1262063">
              <a:buFont typeface="+mj-lt"/>
              <a:buAutoNum type="alphaUcPeriod"/>
            </a:pPr>
            <a:r>
              <a:rPr lang="en-US" sz="1400" dirty="0" smtClean="0"/>
              <a:t>No items in discussion at BESTF and no Future Decision Points.</a:t>
            </a:r>
          </a:p>
          <a:p>
            <a:pPr marL="1262063">
              <a:buFont typeface="+mj-lt"/>
              <a:buAutoNum type="alphaUcPeriod"/>
            </a:pPr>
            <a:r>
              <a:rPr lang="en-US" sz="1400" dirty="0" smtClean="0"/>
              <a:t>No items previously approved at TAC.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4906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TAC </a:t>
            </a:r>
            <a:r>
              <a:rPr lang="en-US" sz="2400" dirty="0" smtClean="0"/>
              <a:t>Voting Items (continued)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1929" y="776514"/>
            <a:ext cx="8458200" cy="5410200"/>
          </a:xfrm>
        </p:spPr>
        <p:txBody>
          <a:bodyPr/>
          <a:lstStyle/>
          <a:p>
            <a:pPr marL="800100" lvl="1" indent="-342900">
              <a:buFont typeface="+mj-lt"/>
              <a:buAutoNum type="arabicParenR" startAt="4"/>
            </a:pPr>
            <a:r>
              <a:rPr lang="en-US" sz="1800" dirty="0" smtClean="0"/>
              <a:t>KTC-15 Additional Items, 15.1: Proxy Process for ESR Energy Bids/Offers and Ancillary Service Offers</a:t>
            </a:r>
          </a:p>
          <a:p>
            <a:pPr marL="800100" lvl="1" indent="-342900">
              <a:buFont typeface="+mj-lt"/>
              <a:buAutoNum type="arabicParenR" startAt="4"/>
            </a:pPr>
            <a:endParaRPr lang="en-US" sz="1800" dirty="0"/>
          </a:p>
          <a:p>
            <a:pPr marL="1257300" lvl="2" indent="-342900">
              <a:buFont typeface="+mj-lt"/>
              <a:buAutoNum type="alphaUcPeriod"/>
            </a:pPr>
            <a:r>
              <a:rPr lang="en-US" sz="1400" dirty="0"/>
              <a:t>D</a:t>
            </a:r>
            <a:r>
              <a:rPr lang="en-US" sz="1400" dirty="0" smtClean="0"/>
              <a:t>escribes </a:t>
            </a:r>
            <a:r>
              <a:rPr lang="en-US" sz="1400" dirty="0"/>
              <a:t>the proxy process for ESRs for the Combo Model era and the Single Model </a:t>
            </a:r>
            <a:r>
              <a:rPr lang="en-US" sz="1400" dirty="0" smtClean="0"/>
              <a:t>era.</a:t>
            </a:r>
          </a:p>
          <a:p>
            <a:pPr marL="1714500" lvl="3" indent="-342900">
              <a:buFont typeface="+mj-lt"/>
              <a:buAutoNum type="arabicPeriod"/>
            </a:pPr>
            <a:r>
              <a:rPr lang="en-US" sz="1300" dirty="0" smtClean="0"/>
              <a:t>For the Combo-model era:</a:t>
            </a:r>
          </a:p>
          <a:p>
            <a:pPr marL="2171700" lvl="4" indent="-342900">
              <a:buFont typeface="+mj-lt"/>
              <a:buAutoNum type="alphaLcPeriod"/>
            </a:pPr>
            <a:r>
              <a:rPr lang="en-US" sz="1300" dirty="0"/>
              <a:t>Proxy Energy Bid process for the Controllable Load Resource (CLR) side of an ESR</a:t>
            </a:r>
          </a:p>
          <a:p>
            <a:pPr marL="2171700" lvl="4" indent="-342900">
              <a:buFont typeface="+mj-lt"/>
              <a:buAutoNum type="alphaLcPeriod"/>
            </a:pPr>
            <a:r>
              <a:rPr lang="en-US" sz="1300" dirty="0"/>
              <a:t>Proxy Energy Offer process for the Generation Resource side of an </a:t>
            </a:r>
            <a:r>
              <a:rPr lang="en-US" sz="1300" dirty="0" smtClean="0"/>
              <a:t>ESR</a:t>
            </a:r>
          </a:p>
          <a:p>
            <a:pPr marL="1714500" lvl="3" indent="-342900">
              <a:buFont typeface="+mj-lt"/>
              <a:buAutoNum type="arabicPeriod"/>
            </a:pPr>
            <a:r>
              <a:rPr lang="en-US" sz="1300" dirty="0" smtClean="0"/>
              <a:t>For the Single-model era, the proxy Energy Bid/Offer Curve process for ESRs</a:t>
            </a:r>
          </a:p>
          <a:p>
            <a:pPr marL="1714500" lvl="3" indent="-342900">
              <a:buFont typeface="+mj-lt"/>
              <a:buAutoNum type="arabicPeriod"/>
            </a:pPr>
            <a:r>
              <a:rPr lang="en-US" sz="1300" dirty="0" smtClean="0"/>
              <a:t>For the Single-model era, the proxy Ancillary Service Offer process for ESRs</a:t>
            </a:r>
          </a:p>
          <a:p>
            <a:pPr marL="1200150" lvl="2" indent="-342900">
              <a:buFont typeface="+mj-lt"/>
              <a:buAutoNum type="alphaUcPeriod"/>
            </a:pPr>
            <a:endParaRPr lang="en-US" sz="1400" dirty="0" smtClean="0"/>
          </a:p>
          <a:p>
            <a:pPr marL="1200150" lvl="2" indent="-342900">
              <a:buFont typeface="+mj-lt"/>
              <a:buAutoNum type="alphaUcPeriod"/>
            </a:pPr>
            <a:r>
              <a:rPr lang="en-US" sz="1400" dirty="0" smtClean="0"/>
              <a:t>No </a:t>
            </a:r>
            <a:r>
              <a:rPr lang="en-US" sz="1400" dirty="0"/>
              <a:t>items in discussion at BESTF and no Future Decision </a:t>
            </a:r>
            <a:r>
              <a:rPr lang="en-US" sz="1400" dirty="0" smtClean="0"/>
              <a:t>Points known at this time.</a:t>
            </a:r>
            <a:endParaRPr lang="en-US" sz="1400" dirty="0"/>
          </a:p>
          <a:p>
            <a:pPr marL="1200150" lvl="2" indent="-342900">
              <a:buFont typeface="+mj-lt"/>
              <a:buAutoNum type="alphaUcPeriod"/>
            </a:pPr>
            <a:endParaRPr lang="en-US" sz="1400" dirty="0" smtClean="0"/>
          </a:p>
          <a:p>
            <a:pPr marL="1200150" lvl="2" indent="-342900">
              <a:buFont typeface="+mj-lt"/>
              <a:buAutoNum type="alphaUcPeriod"/>
            </a:pPr>
            <a:r>
              <a:rPr lang="en-US" sz="1400" dirty="0" smtClean="0"/>
              <a:t>No </a:t>
            </a:r>
            <a:r>
              <a:rPr lang="en-US" sz="1400" dirty="0"/>
              <a:t>items previously approved at TAC.</a:t>
            </a:r>
          </a:p>
          <a:p>
            <a:pPr marL="1200150" lvl="2" indent="-342900">
              <a:buFont typeface="+mj-lt"/>
              <a:buAutoNum type="alphaUcPeriod"/>
            </a:pPr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6313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BESTF Dashboard </a:t>
            </a:r>
            <a:r>
              <a:rPr lang="en-US" sz="1400" dirty="0" smtClean="0"/>
              <a:t>(after 3-13-20 BESTF Meeting and before 4-1-20 TAC Meeting)</a:t>
            </a:r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8</a:t>
            </a:fld>
            <a:endParaRPr lang="en-US" dirty="0"/>
          </a:p>
        </p:txBody>
      </p:sp>
      <p:graphicFrame>
        <p:nvGraphicFramePr>
          <p:cNvPr id="8" name="Chart 7"/>
          <p:cNvGraphicFramePr/>
          <p:nvPr>
            <p:extLst/>
          </p:nvPr>
        </p:nvGraphicFramePr>
        <p:xfrm>
          <a:off x="533400" y="914400"/>
          <a:ext cx="8001000" cy="5029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1752600" y="4572000"/>
            <a:ext cx="131638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/>
              <a:t>1 new item @ TAC</a:t>
            </a:r>
            <a:endParaRPr lang="en-US" sz="1050" dirty="0"/>
          </a:p>
        </p:txBody>
      </p:sp>
    </p:spTree>
    <p:extLst>
      <p:ext uri="{BB962C8B-B14F-4D97-AF65-F5344CB8AC3E}">
        <p14:creationId xmlns:p14="http://schemas.microsoft.com/office/powerpoint/2010/main" val="40383356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/>
              <a:t>BESTF Dashboard </a:t>
            </a:r>
            <a:r>
              <a:rPr lang="en-US" sz="1400" dirty="0"/>
              <a:t>(after 3-13-20 BESTF Meeting and before 4-1-20 TAC Meeting)</a:t>
            </a:r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9</a:t>
            </a:fld>
            <a:endParaRPr lang="en-US" dirty="0"/>
          </a:p>
        </p:txBody>
      </p:sp>
      <p:graphicFrame>
        <p:nvGraphicFramePr>
          <p:cNvPr id="8" name="Chart 7"/>
          <p:cNvGraphicFramePr/>
          <p:nvPr>
            <p:extLst>
              <p:ext uri="{D42A27DB-BD31-4B8C-83A1-F6EECF244321}">
                <p14:modId xmlns:p14="http://schemas.microsoft.com/office/powerpoint/2010/main" val="3162832104"/>
              </p:ext>
            </p:extLst>
          </p:nvPr>
        </p:nvGraphicFramePr>
        <p:xfrm>
          <a:off x="381000" y="914400"/>
          <a:ext cx="8458200" cy="5029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7449840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63A2377AB110F42B7B372FB8EF4570B" ma:contentTypeVersion="0" ma:contentTypeDescription="Create a new document." ma:contentTypeScope="" ma:versionID="673c3b80bdd78f53d029ffa560b18dd8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E4AA658A-C103-45C1-832E-B28E7F58B3F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6190</TotalTime>
  <Words>1238</Words>
  <Application>Microsoft Office PowerPoint</Application>
  <PresentationFormat>On-screen Show (4:3)</PresentationFormat>
  <Paragraphs>195</Paragraphs>
  <Slides>16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16</vt:i4>
      </vt:variant>
    </vt:vector>
  </HeadingPairs>
  <TitlesOfParts>
    <vt:vector size="21" baseType="lpstr">
      <vt:lpstr>Arial</vt:lpstr>
      <vt:lpstr>Arial Rounded MT Bold</vt:lpstr>
      <vt:lpstr>Calibri</vt:lpstr>
      <vt:lpstr>1_Custom Design</vt:lpstr>
      <vt:lpstr>Office Theme</vt:lpstr>
      <vt:lpstr>PowerPoint Presentation</vt:lpstr>
      <vt:lpstr>Outline of BESTF Update </vt:lpstr>
      <vt:lpstr>TAC Voting Items</vt:lpstr>
      <vt:lpstr>TAC Voting Items</vt:lpstr>
      <vt:lpstr>TAC Voting Items (continued)</vt:lpstr>
      <vt:lpstr>TAC Voting Items (continued)</vt:lpstr>
      <vt:lpstr>TAC Voting Items (continued)</vt:lpstr>
      <vt:lpstr>BESTF Dashboard (after 3-13-20 BESTF Meeting and before 4-1-20 TAC Meeting)</vt:lpstr>
      <vt:lpstr>BESTF Dashboard (after 3-13-20 BESTF Meeting and before 4-1-20 TAC Meeting)</vt:lpstr>
      <vt:lpstr>Next Steps</vt:lpstr>
      <vt:lpstr>PowerPoint Presentation</vt:lpstr>
      <vt:lpstr>PowerPoint Presentation</vt:lpstr>
      <vt:lpstr>PowerPoint Presentation</vt:lpstr>
      <vt:lpstr>Energy Storage Roadmap</vt:lpstr>
      <vt:lpstr>Key Milestones </vt:lpstr>
      <vt:lpstr>BESTF Review Process 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Ragsdale, Kenneth</cp:lastModifiedBy>
  <cp:revision>340</cp:revision>
  <cp:lastPrinted>2019-10-21T19:26:36Z</cp:lastPrinted>
  <dcterms:created xsi:type="dcterms:W3CDTF">2016-01-21T15:20:31Z</dcterms:created>
  <dcterms:modified xsi:type="dcterms:W3CDTF">2020-03-24T21:00:09Z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0x010100E63A2377AB110F42B7B372FB8EF4570B</vt:lpwstr>
  </property>
</Properties>
</file>