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1"/>
  </p:notesMasterIdLst>
  <p:handoutMasterIdLst>
    <p:handoutMasterId r:id="rId22"/>
  </p:handoutMasterIdLst>
  <p:sldIdLst>
    <p:sldId id="260" r:id="rId7"/>
    <p:sldId id="258" r:id="rId8"/>
    <p:sldId id="318" r:id="rId9"/>
    <p:sldId id="344" r:id="rId10"/>
    <p:sldId id="334" r:id="rId11"/>
    <p:sldId id="342" r:id="rId12"/>
    <p:sldId id="338" r:id="rId13"/>
    <p:sldId id="345" r:id="rId14"/>
    <p:sldId id="346" r:id="rId15"/>
    <p:sldId id="347" r:id="rId16"/>
    <p:sldId id="348" r:id="rId17"/>
    <p:sldId id="349" r:id="rId18"/>
    <p:sldId id="350" r:id="rId19"/>
    <p:sldId id="294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08" d="100"/>
          <a:sy n="108" d="100"/>
        </p:scale>
        <p:origin x="102" y="20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661786007984529E-2"/>
          <c:y val="6.0235856514120799E-2"/>
          <c:w val="0.92293741574483645"/>
          <c:h val="0.92393830606704663"/>
        </c:manualLayout>
      </c:layout>
      <c:scatterChart>
        <c:scatterStyle val="lineMarker"/>
        <c:varyColors val="0"/>
        <c:ser>
          <c:idx val="0"/>
          <c:order val="0"/>
          <c:tx>
            <c:strRef>
              <c:f>'[DRAFT IA Statistics Annual Report_2019.xlsx]All data'!$P$1</c:f>
              <c:strCache>
                <c:ptCount val="1"/>
                <c:pt idx="0">
                  <c:v>Actual Variance from IA Estimate Range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multiLvlStrRef>
              <c:f>'[DRAFT IA Statistics Annual Report_2019.xlsx]All data'!$A$2:$P$381</c:f>
              <c:multiLvlStrCache>
                <c:ptCount val="49"/>
                <c:lvl>
                  <c:pt idx="0">
                    <c:v>-$35,000</c:v>
                  </c:pt>
                  <c:pt idx="1">
                    <c:v>-$36,213</c:v>
                  </c:pt>
                  <c:pt idx="2">
                    <c:v>-$21,105</c:v>
                  </c:pt>
                  <c:pt idx="3">
                    <c:v>-$11,001</c:v>
                  </c:pt>
                  <c:pt idx="4">
                    <c:v>$1,120</c:v>
                  </c:pt>
                  <c:pt idx="5">
                    <c:v>-$5,333</c:v>
                  </c:pt>
                  <c:pt idx="6">
                    <c:v>$6,569</c:v>
                  </c:pt>
                  <c:pt idx="7">
                    <c:v>-$5,911</c:v>
                  </c:pt>
                  <c:pt idx="8">
                    <c:v>-$3,242</c:v>
                  </c:pt>
                  <c:pt idx="9">
                    <c:v>$11,991</c:v>
                  </c:pt>
                  <c:pt idx="10">
                    <c:v>$0</c:v>
                  </c:pt>
                  <c:pt idx="11">
                    <c:v>$0</c:v>
                  </c:pt>
                  <c:pt idx="12">
                    <c:v>-$61,130</c:v>
                  </c:pt>
                  <c:pt idx="13">
                    <c:v>$59,424</c:v>
                  </c:pt>
                  <c:pt idx="14">
                    <c:v>$24,677</c:v>
                  </c:pt>
                  <c:pt idx="15">
                    <c:v>$0</c:v>
                  </c:pt>
                  <c:pt idx="16">
                    <c:v>$108,135</c:v>
                  </c:pt>
                  <c:pt idx="17">
                    <c:v>-$18,649</c:v>
                  </c:pt>
                  <c:pt idx="18">
                    <c:v>-$109,501</c:v>
                  </c:pt>
                  <c:pt idx="19">
                    <c:v>-$24,103</c:v>
                  </c:pt>
                  <c:pt idx="20">
                    <c:v>-$2,635</c:v>
                  </c:pt>
                  <c:pt idx="21">
                    <c:v>-$6,979</c:v>
                  </c:pt>
                  <c:pt idx="22">
                    <c:v>$0</c:v>
                  </c:pt>
                  <c:pt idx="23">
                    <c:v>$0</c:v>
                  </c:pt>
                  <c:pt idx="24">
                    <c:v>$27,046</c:v>
                  </c:pt>
                  <c:pt idx="25">
                    <c:v>$0</c:v>
                  </c:pt>
                  <c:pt idx="26">
                    <c:v>$18,276</c:v>
                  </c:pt>
                  <c:pt idx="27">
                    <c:v>$23,113</c:v>
                  </c:pt>
                  <c:pt idx="28">
                    <c:v>-$3,385</c:v>
                  </c:pt>
                  <c:pt idx="29">
                    <c:v>$0</c:v>
                  </c:pt>
                  <c:pt idx="30">
                    <c:v>-$17,092</c:v>
                  </c:pt>
                  <c:pt idx="31">
                    <c:v>$0</c:v>
                  </c:pt>
                  <c:pt idx="32">
                    <c:v>$0</c:v>
                  </c:pt>
                  <c:pt idx="33">
                    <c:v>$0</c:v>
                  </c:pt>
                  <c:pt idx="34">
                    <c:v>-$3,392</c:v>
                  </c:pt>
                  <c:pt idx="35">
                    <c:v>-$2,703</c:v>
                  </c:pt>
                  <c:pt idx="36">
                    <c:v>-$7,490</c:v>
                  </c:pt>
                  <c:pt idx="37">
                    <c:v>$0</c:v>
                  </c:pt>
                  <c:pt idx="38">
                    <c:v>$0</c:v>
                  </c:pt>
                  <c:pt idx="39">
                    <c:v>-$4,343</c:v>
                  </c:pt>
                  <c:pt idx="40">
                    <c:v>-$4,770</c:v>
                  </c:pt>
                  <c:pt idx="41">
                    <c:v>$0</c:v>
                  </c:pt>
                  <c:pt idx="42">
                    <c:v>$0</c:v>
                  </c:pt>
                  <c:pt idx="43">
                    <c:v>$0</c:v>
                  </c:pt>
                  <c:pt idx="44">
                    <c:v>$6,585</c:v>
                  </c:pt>
                  <c:pt idx="45">
                    <c:v>$39,855</c:v>
                  </c:pt>
                  <c:pt idx="46">
                    <c:v>$0</c:v>
                  </c:pt>
                  <c:pt idx="47">
                    <c:v>$0</c:v>
                  </c:pt>
                  <c:pt idx="48">
                    <c:v>$257,360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No</c:v>
                  </c:pt>
                  <c:pt idx="7">
                    <c:v>No</c:v>
                  </c:pt>
                  <c:pt idx="8">
                    <c:v>No</c:v>
                  </c:pt>
                  <c:pt idx="9">
                    <c:v>No</c:v>
                  </c:pt>
                  <c:pt idx="10">
                    <c:v>Yes</c:v>
                  </c:pt>
                  <c:pt idx="11">
                    <c:v>Yes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Yes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No</c:v>
                  </c:pt>
                  <c:pt idx="22">
                    <c:v>Yes</c:v>
                  </c:pt>
                  <c:pt idx="23">
                    <c:v>Yes</c:v>
                  </c:pt>
                  <c:pt idx="24">
                    <c:v>No</c:v>
                  </c:pt>
                  <c:pt idx="25">
                    <c:v>Yes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Yes</c:v>
                  </c:pt>
                  <c:pt idx="30">
                    <c:v>No</c:v>
                  </c:pt>
                  <c:pt idx="31">
                    <c:v>Yes</c:v>
                  </c:pt>
                  <c:pt idx="32">
                    <c:v>Yes</c:v>
                  </c:pt>
                  <c:pt idx="33">
                    <c:v>Yes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Yes</c:v>
                  </c:pt>
                  <c:pt idx="38">
                    <c:v>Yes</c:v>
                  </c:pt>
                  <c:pt idx="39">
                    <c:v>No</c:v>
                  </c:pt>
                  <c:pt idx="40">
                    <c:v>No</c:v>
                  </c:pt>
                  <c:pt idx="41">
                    <c:v>Yes</c:v>
                  </c:pt>
                  <c:pt idx="42">
                    <c:v>Yes</c:v>
                  </c:pt>
                  <c:pt idx="43">
                    <c:v>Yes</c:v>
                  </c:pt>
                  <c:pt idx="44">
                    <c:v>No</c:v>
                  </c:pt>
                  <c:pt idx="45">
                    <c:v>No</c:v>
                  </c:pt>
                  <c:pt idx="46">
                    <c:v>Yes</c:v>
                  </c:pt>
                  <c:pt idx="47">
                    <c:v>Yes</c:v>
                  </c:pt>
                  <c:pt idx="48">
                    <c:v>No</c:v>
                  </c:pt>
                </c:lvl>
                <c:lvl>
                  <c:pt idx="0">
                    <c:v> $-   </c:v>
                  </c:pt>
                  <c:pt idx="1">
                    <c:v> $3,787 </c:v>
                  </c:pt>
                  <c:pt idx="2">
                    <c:v> $38,895 </c:v>
                  </c:pt>
                  <c:pt idx="3">
                    <c:v> $38,999 </c:v>
                  </c:pt>
                  <c:pt idx="4">
                    <c:v> $41,120 </c:v>
                  </c:pt>
                  <c:pt idx="5">
                    <c:v> $44,667 </c:v>
                  </c:pt>
                  <c:pt idx="6">
                    <c:v> $46,569 </c:v>
                  </c:pt>
                  <c:pt idx="7">
                    <c:v> $49,089 </c:v>
                  </c:pt>
                  <c:pt idx="8">
                    <c:v> $56,758 </c:v>
                  </c:pt>
                  <c:pt idx="9">
                    <c:v> $56,991 </c:v>
                  </c:pt>
                  <c:pt idx="10">
                    <c:v> $81,915 </c:v>
                  </c:pt>
                  <c:pt idx="11">
                    <c:v> $111,390 </c:v>
                  </c:pt>
                  <c:pt idx="12">
                    <c:v> $113,870 </c:v>
                  </c:pt>
                  <c:pt idx="13">
                    <c:v> $179,424 </c:v>
                  </c:pt>
                  <c:pt idx="14">
                    <c:v> $184,677 </c:v>
                  </c:pt>
                  <c:pt idx="15">
                    <c:v> $213,921 </c:v>
                  </c:pt>
                  <c:pt idx="16">
                    <c:v> $508,135 </c:v>
                  </c:pt>
                  <c:pt idx="17">
                    <c:v> $6,351 </c:v>
                  </c:pt>
                  <c:pt idx="18">
                    <c:v> $10,499 </c:v>
                  </c:pt>
                  <c:pt idx="19">
                    <c:v> $15,897 </c:v>
                  </c:pt>
                  <c:pt idx="20">
                    <c:v> $17,365 </c:v>
                  </c:pt>
                  <c:pt idx="21">
                    <c:v> $18,021 </c:v>
                  </c:pt>
                  <c:pt idx="22">
                    <c:v> $19,780 </c:v>
                  </c:pt>
                  <c:pt idx="23">
                    <c:v> $29,623 </c:v>
                  </c:pt>
                  <c:pt idx="24">
                    <c:v> $67,046 </c:v>
                  </c:pt>
                  <c:pt idx="25">
                    <c:v> $83,360 </c:v>
                  </c:pt>
                  <c:pt idx="26">
                    <c:v> $108,276 </c:v>
                  </c:pt>
                  <c:pt idx="27">
                    <c:v> $123,113 </c:v>
                  </c:pt>
                  <c:pt idx="28">
                    <c:v> $146,615 </c:v>
                  </c:pt>
                  <c:pt idx="29">
                    <c:v> $189,937 </c:v>
                  </c:pt>
                  <c:pt idx="30">
                    <c:v> $7,908 </c:v>
                  </c:pt>
                  <c:pt idx="31">
                    <c:v> $18,383 </c:v>
                  </c:pt>
                  <c:pt idx="32">
                    <c:v> $18,684 </c:v>
                  </c:pt>
                  <c:pt idx="33">
                    <c:v> $20,161 </c:v>
                  </c:pt>
                  <c:pt idx="34">
                    <c:v> $21,608 </c:v>
                  </c:pt>
                  <c:pt idx="35">
                    <c:v> $22,297 </c:v>
                  </c:pt>
                  <c:pt idx="36">
                    <c:v> $22,510 </c:v>
                  </c:pt>
                  <c:pt idx="37">
                    <c:v> $23,433 </c:v>
                  </c:pt>
                  <c:pt idx="38">
                    <c:v> $25,134 </c:v>
                  </c:pt>
                  <c:pt idx="39">
                    <c:v> $25,657 </c:v>
                  </c:pt>
                  <c:pt idx="40">
                    <c:v> $30,230 </c:v>
                  </c:pt>
                  <c:pt idx="41">
                    <c:v> $45,476 </c:v>
                  </c:pt>
                  <c:pt idx="42">
                    <c:v> $45,767 </c:v>
                  </c:pt>
                  <c:pt idx="43">
                    <c:v> $77,821 </c:v>
                  </c:pt>
                  <c:pt idx="44">
                    <c:v> $86,585 </c:v>
                  </c:pt>
                  <c:pt idx="45">
                    <c:v> $189,855 </c:v>
                  </c:pt>
                  <c:pt idx="46">
                    <c:v> $212,674 </c:v>
                  </c:pt>
                  <c:pt idx="47">
                    <c:v> $262,939 </c:v>
                  </c:pt>
                  <c:pt idx="48">
                    <c:v> $742,360 </c:v>
                  </c:pt>
                </c:lvl>
                <c:lvl>
                  <c:pt idx="0">
                    <c:v>No</c:v>
                  </c:pt>
                  <c:pt idx="1">
                    <c:v>Yes</c:v>
                  </c:pt>
                  <c:pt idx="2">
                    <c:v>No</c:v>
                  </c:pt>
                  <c:pt idx="3">
                    <c:v>No</c:v>
                  </c:pt>
                  <c:pt idx="4">
                    <c:v>No</c:v>
                  </c:pt>
                  <c:pt idx="5">
                    <c:v>Yes</c:v>
                  </c:pt>
                  <c:pt idx="6">
                    <c:v>No</c:v>
                  </c:pt>
                  <c:pt idx="7">
                    <c:v>No</c:v>
                  </c:pt>
                  <c:pt idx="8">
                    <c:v>Yes</c:v>
                  </c:pt>
                  <c:pt idx="9">
                    <c:v>No</c:v>
                  </c:pt>
                  <c:pt idx="10">
                    <c:v>No</c:v>
                  </c:pt>
                  <c:pt idx="11">
                    <c:v>No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No</c:v>
                  </c:pt>
                  <c:pt idx="22">
                    <c:v>No</c:v>
                  </c:pt>
                  <c:pt idx="23">
                    <c:v>No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Yes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No</c:v>
                  </c:pt>
                  <c:pt idx="33">
                    <c:v>No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  <c:pt idx="39">
                    <c:v>No</c:v>
                  </c:pt>
                  <c:pt idx="40">
                    <c:v>No</c:v>
                  </c:pt>
                  <c:pt idx="41">
                    <c:v>No</c:v>
                  </c:pt>
                  <c:pt idx="42">
                    <c:v>No</c:v>
                  </c:pt>
                  <c:pt idx="43">
                    <c:v>No</c:v>
                  </c:pt>
                  <c:pt idx="44">
                    <c:v>No</c:v>
                  </c:pt>
                  <c:pt idx="45">
                    <c:v>No</c:v>
                  </c:pt>
                  <c:pt idx="46">
                    <c:v>No</c:v>
                  </c:pt>
                  <c:pt idx="47">
                    <c:v>No</c:v>
                  </c:pt>
                  <c:pt idx="48">
                    <c:v>No</c:v>
                  </c:pt>
                </c:lvl>
                <c:lvl>
                  <c:pt idx="0">
                    <c:v>2 - $50k to $100k</c:v>
                  </c:pt>
                  <c:pt idx="1">
                    <c:v>1 - Less than $50k</c:v>
                  </c:pt>
                  <c:pt idx="2">
                    <c:v>2 - $50k to $100k</c:v>
                  </c:pt>
                  <c:pt idx="3">
                    <c:v>2 - $50k to $100k</c:v>
                  </c:pt>
                  <c:pt idx="4">
                    <c:v>1 - Less than $50k</c:v>
                  </c:pt>
                  <c:pt idx="5">
                    <c:v>2 - $50k to $100k</c:v>
                  </c:pt>
                  <c:pt idx="6">
                    <c:v>1 - Less than $50k</c:v>
                  </c:pt>
                  <c:pt idx="7">
                    <c:v>2 - $50k to $100k</c:v>
                  </c:pt>
                  <c:pt idx="8">
                    <c:v>2 - $50k to $100k</c:v>
                  </c:pt>
                  <c:pt idx="9">
                    <c:v>1 - Less than $50k</c:v>
                  </c:pt>
                  <c:pt idx="10">
                    <c:v>2 - $50k to $100k</c:v>
                  </c:pt>
                  <c:pt idx="11">
                    <c:v>3 - $100k to $250k</c:v>
                  </c:pt>
                  <c:pt idx="12">
                    <c:v>3 - $100k to $250k</c:v>
                  </c:pt>
                  <c:pt idx="13">
                    <c:v>3 - $100k to $250k</c:v>
                  </c:pt>
                  <c:pt idx="14">
                    <c:v>3 - $100k to $250k</c:v>
                  </c:pt>
                  <c:pt idx="15">
                    <c:v>3 - $100k to $250k</c:v>
                  </c:pt>
                  <c:pt idx="16">
                    <c:v>4 - $250k to $500k</c:v>
                  </c:pt>
                  <c:pt idx="17">
                    <c:v>1 - Less than $50k</c:v>
                  </c:pt>
                  <c:pt idx="18">
                    <c:v>3 - $100k to $250k</c:v>
                  </c:pt>
                  <c:pt idx="19">
                    <c:v>1 - Less than $50k</c:v>
                  </c:pt>
                  <c:pt idx="20">
                    <c:v>1 - Less than $50k</c:v>
                  </c:pt>
                  <c:pt idx="21">
                    <c:v>1 - Less than $50k</c:v>
                  </c:pt>
                  <c:pt idx="22">
                    <c:v>1 - Less than $50k</c:v>
                  </c:pt>
                  <c:pt idx="23">
                    <c:v>1 - Less than $50k</c:v>
                  </c:pt>
                  <c:pt idx="24">
                    <c:v>1 - Less than $50k</c:v>
                  </c:pt>
                  <c:pt idx="25">
                    <c:v>2 - $50k to $100k</c:v>
                  </c:pt>
                  <c:pt idx="26">
                    <c:v>2 - $50k to $100k</c:v>
                  </c:pt>
                  <c:pt idx="27">
                    <c:v>2 - $50k to $100k</c:v>
                  </c:pt>
                  <c:pt idx="28">
                    <c:v>3 - $100k to $250k</c:v>
                  </c:pt>
                  <c:pt idx="29">
                    <c:v>3 - $100k to $250k</c:v>
                  </c:pt>
                  <c:pt idx="30">
                    <c:v>1 - Less than $50k</c:v>
                  </c:pt>
                  <c:pt idx="31">
                    <c:v>1 - Less than $50k</c:v>
                  </c:pt>
                  <c:pt idx="32">
                    <c:v>1 - Less than $50k</c:v>
                  </c:pt>
                  <c:pt idx="33">
                    <c:v>1 - Less than $50k</c:v>
                  </c:pt>
                  <c:pt idx="34">
                    <c:v>1 - Less than $50k</c:v>
                  </c:pt>
                  <c:pt idx="35">
                    <c:v>1 - Less than $50k</c:v>
                  </c:pt>
                  <c:pt idx="36">
                    <c:v>1 - Less than $50k</c:v>
                  </c:pt>
                  <c:pt idx="37">
                    <c:v>1 - Less than $50k</c:v>
                  </c:pt>
                  <c:pt idx="38">
                    <c:v>1 - Less than $50k</c:v>
                  </c:pt>
                  <c:pt idx="39">
                    <c:v>1 - Less than $50k</c:v>
                  </c:pt>
                  <c:pt idx="40">
                    <c:v>2 - $50k to $100k</c:v>
                  </c:pt>
                  <c:pt idx="41">
                    <c:v>1 - Less than $50k</c:v>
                  </c:pt>
                  <c:pt idx="42">
                    <c:v>1 - Less than $50k</c:v>
                  </c:pt>
                  <c:pt idx="43">
                    <c:v>2 - $50k to $100k</c:v>
                  </c:pt>
                  <c:pt idx="44">
                    <c:v>2 - $50k to $100k</c:v>
                  </c:pt>
                  <c:pt idx="45">
                    <c:v>3 - $100k to $250k</c:v>
                  </c:pt>
                  <c:pt idx="46">
                    <c:v>3 - $100k to $250k</c:v>
                  </c:pt>
                  <c:pt idx="47">
                    <c:v>4 - $250k to $500k</c:v>
                  </c:pt>
                  <c:pt idx="48">
                    <c:v>4 - $250k to $500k</c:v>
                  </c:pt>
                </c:lvl>
                <c:lvl>
                  <c:pt idx="0">
                    <c:v> $5,000 </c:v>
                  </c:pt>
                  <c:pt idx="1">
                    <c:v> $10,000 </c:v>
                  </c:pt>
                  <c:pt idx="2">
                    <c:v> $20,000 </c:v>
                  </c:pt>
                  <c:pt idx="3">
                    <c:v> $25,000 </c:v>
                  </c:pt>
                  <c:pt idx="4">
                    <c:v> $20,000 </c:v>
                  </c:pt>
                  <c:pt idx="5">
                    <c:v> $25,000 </c:v>
                  </c:pt>
                  <c:pt idx="6">
                    <c:v> $10,000 </c:v>
                  </c:pt>
                  <c:pt idx="7">
                    <c:v> $20,000 </c:v>
                  </c:pt>
                  <c:pt idx="8">
                    <c:v> $30,000 </c:v>
                  </c:pt>
                  <c:pt idx="9">
                    <c:v> $10,000 </c:v>
                  </c:pt>
                  <c:pt idx="10">
                    <c:v> $30,000 </c:v>
                  </c:pt>
                  <c:pt idx="11">
                    <c:v> $50,000 </c:v>
                  </c:pt>
                  <c:pt idx="12">
                    <c:v> $60,000 </c:v>
                  </c:pt>
                  <c:pt idx="13">
                    <c:v> $20,000 </c:v>
                  </c:pt>
                  <c:pt idx="14">
                    <c:v> $15,000 </c:v>
                  </c:pt>
                  <c:pt idx="15">
                    <c:v> $50,000 </c:v>
                  </c:pt>
                  <c:pt idx="16">
                    <c:v> $100,000 </c:v>
                  </c:pt>
                  <c:pt idx="17">
                    <c:v> $15,000 </c:v>
                  </c:pt>
                  <c:pt idx="18">
                    <c:v> $40,000 </c:v>
                  </c:pt>
                  <c:pt idx="19">
                    <c:v> $20,000 </c:v>
                  </c:pt>
                  <c:pt idx="20">
                    <c:v> $10,000 </c:v>
                  </c:pt>
                  <c:pt idx="21">
                    <c:v> $10,000 </c:v>
                  </c:pt>
                  <c:pt idx="22">
                    <c:v> $10,000 </c:v>
                  </c:pt>
                  <c:pt idx="23">
                    <c:v> $25,000 </c:v>
                  </c:pt>
                  <c:pt idx="24">
                    <c:v> $10,000 </c:v>
                  </c:pt>
                  <c:pt idx="25">
                    <c:v> $20,000 </c:v>
                  </c:pt>
                  <c:pt idx="26">
                    <c:v> $20,000 </c:v>
                  </c:pt>
                  <c:pt idx="27">
                    <c:v> $30,000 </c:v>
                  </c:pt>
                  <c:pt idx="28">
                    <c:v> $50,000 </c:v>
                  </c:pt>
                  <c:pt idx="29">
                    <c:v> $60,000 </c:v>
                  </c:pt>
                  <c:pt idx="30">
                    <c:v> $10,000 </c:v>
                  </c:pt>
                  <c:pt idx="31">
                    <c:v> $10,000 </c:v>
                  </c:pt>
                  <c:pt idx="32">
                    <c:v> $10,000 </c:v>
                  </c:pt>
                  <c:pt idx="33">
                    <c:v> $10,000 </c:v>
                  </c:pt>
                  <c:pt idx="34">
                    <c:v> $20,000 </c:v>
                  </c:pt>
                  <c:pt idx="35">
                    <c:v> $20,000 </c:v>
                  </c:pt>
                  <c:pt idx="36">
                    <c:v> $10,000 </c:v>
                  </c:pt>
                  <c:pt idx="37">
                    <c:v> $20,000 </c:v>
                  </c:pt>
                  <c:pt idx="38">
                    <c:v> $10,000 </c:v>
                  </c:pt>
                  <c:pt idx="39">
                    <c:v> $20,000 </c:v>
                  </c:pt>
                  <c:pt idx="40">
                    <c:v> $20,000 </c:v>
                  </c:pt>
                  <c:pt idx="41">
                    <c:v> $20,000 </c:v>
                  </c:pt>
                  <c:pt idx="42">
                    <c:v> $10,000 </c:v>
                  </c:pt>
                  <c:pt idx="43">
                    <c:v> $20,000 </c:v>
                  </c:pt>
                  <c:pt idx="44">
                    <c:v> $20,000 </c:v>
                  </c:pt>
                  <c:pt idx="45">
                    <c:v> $10,000 </c:v>
                  </c:pt>
                  <c:pt idx="46">
                    <c:v> $65,000 </c:v>
                  </c:pt>
                  <c:pt idx="47">
                    <c:v> $80,000 </c:v>
                  </c:pt>
                  <c:pt idx="48">
                    <c:v> $120,000 </c:v>
                  </c:pt>
                </c:lvl>
                <c:lvl>
                  <c:pt idx="0">
                    <c:v> $40,000 </c:v>
                  </c:pt>
                  <c:pt idx="1">
                    <c:v> $50,000 </c:v>
                  </c:pt>
                  <c:pt idx="2">
                    <c:v> $80,000 </c:v>
                  </c:pt>
                  <c:pt idx="3">
                    <c:v> $75,000 </c:v>
                  </c:pt>
                  <c:pt idx="4">
                    <c:v> $40,000 </c:v>
                  </c:pt>
                  <c:pt idx="5">
                    <c:v> $75,000 </c:v>
                  </c:pt>
                  <c:pt idx="6">
                    <c:v> $40,000 </c:v>
                  </c:pt>
                  <c:pt idx="7">
                    <c:v> $75,000 </c:v>
                  </c:pt>
                  <c:pt idx="8">
                    <c:v> $90,000 </c:v>
                  </c:pt>
                  <c:pt idx="9">
                    <c:v> $45,000 </c:v>
                  </c:pt>
                  <c:pt idx="10">
                    <c:v> $85,000 </c:v>
                  </c:pt>
                  <c:pt idx="11">
                    <c:v> $150,000 </c:v>
                  </c:pt>
                  <c:pt idx="12">
                    <c:v> $235,000 </c:v>
                  </c:pt>
                  <c:pt idx="13">
                    <c:v> $120,000 </c:v>
                  </c:pt>
                  <c:pt idx="14">
                    <c:v> $160,000 </c:v>
                  </c:pt>
                  <c:pt idx="15">
                    <c:v> $250,000 </c:v>
                  </c:pt>
                  <c:pt idx="16">
                    <c:v> $400,000 </c:v>
                  </c:pt>
                  <c:pt idx="17">
                    <c:v> $40,000 </c:v>
                  </c:pt>
                  <c:pt idx="18">
                    <c:v> $160,000 </c:v>
                  </c:pt>
                  <c:pt idx="19">
                    <c:v> $60,000 </c:v>
                  </c:pt>
                  <c:pt idx="20">
                    <c:v> $30,000 </c:v>
                  </c:pt>
                  <c:pt idx="21">
                    <c:v> $35,000 </c:v>
                  </c:pt>
                  <c:pt idx="22">
                    <c:v> $25,000 </c:v>
                  </c:pt>
                  <c:pt idx="23">
                    <c:v> $50,000 </c:v>
                  </c:pt>
                  <c:pt idx="24">
                    <c:v> $40,000 </c:v>
                  </c:pt>
                  <c:pt idx="25">
                    <c:v> $90,000 </c:v>
                  </c:pt>
                  <c:pt idx="26">
                    <c:v> $90,000 </c:v>
                  </c:pt>
                  <c:pt idx="27">
                    <c:v> $100,000 </c:v>
                  </c:pt>
                  <c:pt idx="28">
                    <c:v> $200,000 </c:v>
                  </c:pt>
                  <c:pt idx="29">
                    <c:v> $190,000 </c:v>
                  </c:pt>
                  <c:pt idx="30">
                    <c:v> $35,000 </c:v>
                  </c:pt>
                  <c:pt idx="31">
                    <c:v> $20,000 </c:v>
                  </c:pt>
                  <c:pt idx="32">
                    <c:v> $25,000 </c:v>
                  </c:pt>
                  <c:pt idx="33">
                    <c:v> $25,000 </c:v>
                  </c:pt>
                  <c:pt idx="34">
                    <c:v> $45,000 </c:v>
                  </c:pt>
                  <c:pt idx="35">
                    <c:v> $45,000 </c:v>
                  </c:pt>
                  <c:pt idx="36">
                    <c:v> $40,000 </c:v>
                  </c:pt>
                  <c:pt idx="37">
                    <c:v> $40,000 </c:v>
                  </c:pt>
                  <c:pt idx="38">
                    <c:v> $30,000 </c:v>
                  </c:pt>
                  <c:pt idx="39">
                    <c:v> $50,000 </c:v>
                  </c:pt>
                  <c:pt idx="40">
                    <c:v> $55,000 </c:v>
                  </c:pt>
                  <c:pt idx="41">
                    <c:v> $50,000 </c:v>
                  </c:pt>
                  <c:pt idx="42">
                    <c:v> $50,000 </c:v>
                  </c:pt>
                  <c:pt idx="43">
                    <c:v> $80,000 </c:v>
                  </c:pt>
                  <c:pt idx="44">
                    <c:v> $80,000 </c:v>
                  </c:pt>
                  <c:pt idx="45">
                    <c:v> $150,000 </c:v>
                  </c:pt>
                  <c:pt idx="46">
                    <c:v> $215,000 </c:v>
                  </c:pt>
                  <c:pt idx="47">
                    <c:v> $290,000 </c:v>
                  </c:pt>
                  <c:pt idx="48">
                    <c:v> $485,000 </c:v>
                  </c:pt>
                </c:lvl>
                <c:lvl>
                  <c:pt idx="0">
                    <c:v> $37,500 </c:v>
                  </c:pt>
                  <c:pt idx="1">
                    <c:v> $45,000 </c:v>
                  </c:pt>
                  <c:pt idx="2">
                    <c:v> $70,000 </c:v>
                  </c:pt>
                  <c:pt idx="3">
                    <c:v> $62,500 </c:v>
                  </c:pt>
                  <c:pt idx="4">
                    <c:v> $30,000 </c:v>
                  </c:pt>
                  <c:pt idx="5">
                    <c:v> $62,500 </c:v>
                  </c:pt>
                  <c:pt idx="6">
                    <c:v> $35,000 </c:v>
                  </c:pt>
                  <c:pt idx="7">
                    <c:v> $65,000 </c:v>
                  </c:pt>
                  <c:pt idx="8">
                    <c:v> $75,000 </c:v>
                  </c:pt>
                  <c:pt idx="9">
                    <c:v> $40,000 </c:v>
                  </c:pt>
                  <c:pt idx="10">
                    <c:v> $70,000 </c:v>
                  </c:pt>
                  <c:pt idx="11">
                    <c:v> $125,000 </c:v>
                  </c:pt>
                  <c:pt idx="12">
                    <c:v> $205,000 </c:v>
                  </c:pt>
                  <c:pt idx="13">
                    <c:v> $110,000 </c:v>
                  </c:pt>
                  <c:pt idx="14">
                    <c:v> $152,500 </c:v>
                  </c:pt>
                  <c:pt idx="15">
                    <c:v> $225,000 </c:v>
                  </c:pt>
                  <c:pt idx="16">
                    <c:v> $350,000 </c:v>
                  </c:pt>
                  <c:pt idx="17">
                    <c:v> $32,500 </c:v>
                  </c:pt>
                  <c:pt idx="18">
                    <c:v> $140,000 </c:v>
                  </c:pt>
                  <c:pt idx="19">
                    <c:v> $50,000 </c:v>
                  </c:pt>
                  <c:pt idx="20">
                    <c:v> $25,000 </c:v>
                  </c:pt>
                  <c:pt idx="21">
                    <c:v> $30,000 </c:v>
                  </c:pt>
                  <c:pt idx="22">
                    <c:v> $20,000 </c:v>
                  </c:pt>
                  <c:pt idx="23">
                    <c:v> $37,500 </c:v>
                  </c:pt>
                  <c:pt idx="24">
                    <c:v> $35,000 </c:v>
                  </c:pt>
                  <c:pt idx="25">
                    <c:v> $80,000 </c:v>
                  </c:pt>
                  <c:pt idx="26">
                    <c:v> $80,000 </c:v>
                  </c:pt>
                  <c:pt idx="27">
                    <c:v> $85,000 </c:v>
                  </c:pt>
                  <c:pt idx="28">
                    <c:v> $175,000 </c:v>
                  </c:pt>
                  <c:pt idx="29">
                    <c:v> $160,000 </c:v>
                  </c:pt>
                  <c:pt idx="30">
                    <c:v> $30,000 </c:v>
                  </c:pt>
                  <c:pt idx="31">
                    <c:v> $15,000 </c:v>
                  </c:pt>
                  <c:pt idx="32">
                    <c:v> $20,000 </c:v>
                  </c:pt>
                  <c:pt idx="33">
                    <c:v> $20,000 </c:v>
                  </c:pt>
                  <c:pt idx="34">
                    <c:v> $35,000 </c:v>
                  </c:pt>
                  <c:pt idx="35">
                    <c:v> $35,000 </c:v>
                  </c:pt>
                  <c:pt idx="36">
                    <c:v> $35,000 </c:v>
                  </c:pt>
                  <c:pt idx="37">
                    <c:v> $30,000 </c:v>
                  </c:pt>
                  <c:pt idx="38">
                    <c:v> $25,000 </c:v>
                  </c:pt>
                  <c:pt idx="39">
                    <c:v> $40,000 </c:v>
                  </c:pt>
                  <c:pt idx="40">
                    <c:v> $45,000 </c:v>
                  </c:pt>
                  <c:pt idx="41">
                    <c:v> $40,000 </c:v>
                  </c:pt>
                  <c:pt idx="42">
                    <c:v> $45,000 </c:v>
                  </c:pt>
                  <c:pt idx="43">
                    <c:v> $70,000 </c:v>
                  </c:pt>
                  <c:pt idx="44">
                    <c:v> $70,000 </c:v>
                  </c:pt>
                  <c:pt idx="45">
                    <c:v> $145,000 </c:v>
                  </c:pt>
                  <c:pt idx="46">
                    <c:v> $182,500 </c:v>
                  </c:pt>
                  <c:pt idx="47">
                    <c:v> $250,000 </c:v>
                  </c:pt>
                  <c:pt idx="48">
                    <c:v> $425,000 </c:v>
                  </c:pt>
                </c:lvl>
                <c:lvl>
                  <c:pt idx="0">
                    <c:v> $35,000 </c:v>
                  </c:pt>
                  <c:pt idx="1">
                    <c:v> $40,000 </c:v>
                  </c:pt>
                  <c:pt idx="2">
                    <c:v> $60,000 </c:v>
                  </c:pt>
                  <c:pt idx="3">
                    <c:v> $50,000 </c:v>
                  </c:pt>
                  <c:pt idx="4">
                    <c:v> $20,000 </c:v>
                  </c:pt>
                  <c:pt idx="5">
                    <c:v> $50,000 </c:v>
                  </c:pt>
                  <c:pt idx="6">
                    <c:v> $30,000 </c:v>
                  </c:pt>
                  <c:pt idx="7">
                    <c:v> $55,000 </c:v>
                  </c:pt>
                  <c:pt idx="8">
                    <c:v> $60,000 </c:v>
                  </c:pt>
                  <c:pt idx="9">
                    <c:v> $35,000 </c:v>
                  </c:pt>
                  <c:pt idx="10">
                    <c:v> $55,000 </c:v>
                  </c:pt>
                  <c:pt idx="11">
                    <c:v> $100,000 </c:v>
                  </c:pt>
                  <c:pt idx="12">
                    <c:v> $175,000 </c:v>
                  </c:pt>
                  <c:pt idx="13">
                    <c:v> $100,000 </c:v>
                  </c:pt>
                  <c:pt idx="14">
                    <c:v> $145,000 </c:v>
                  </c:pt>
                  <c:pt idx="15">
                    <c:v> $200,000 </c:v>
                  </c:pt>
                  <c:pt idx="16">
                    <c:v> $300,000 </c:v>
                  </c:pt>
                  <c:pt idx="17">
                    <c:v> $25,000 </c:v>
                  </c:pt>
                  <c:pt idx="18">
                    <c:v> $120,000 </c:v>
                  </c:pt>
                  <c:pt idx="19">
                    <c:v> $40,000 </c:v>
                  </c:pt>
                  <c:pt idx="20">
                    <c:v> $20,000 </c:v>
                  </c:pt>
                  <c:pt idx="21">
                    <c:v> $25,000 </c:v>
                  </c:pt>
                  <c:pt idx="22">
                    <c:v> $15,000 </c:v>
                  </c:pt>
                  <c:pt idx="23">
                    <c:v> $25,000 </c:v>
                  </c:pt>
                  <c:pt idx="24">
                    <c:v> $30,000 </c:v>
                  </c:pt>
                  <c:pt idx="25">
                    <c:v> $70,000 </c:v>
                  </c:pt>
                  <c:pt idx="26">
                    <c:v> $70,000 </c:v>
                  </c:pt>
                  <c:pt idx="27">
                    <c:v> $70,000 </c:v>
                  </c:pt>
                  <c:pt idx="28">
                    <c:v> $150,000 </c:v>
                  </c:pt>
                  <c:pt idx="29">
                    <c:v> $130,000 </c:v>
                  </c:pt>
                  <c:pt idx="30">
                    <c:v> $25,000 </c:v>
                  </c:pt>
                  <c:pt idx="31">
                    <c:v> $10,000 </c:v>
                  </c:pt>
                  <c:pt idx="32">
                    <c:v> $15,000 </c:v>
                  </c:pt>
                  <c:pt idx="33">
                    <c:v> $15,000 </c:v>
                  </c:pt>
                  <c:pt idx="34">
                    <c:v> $25,000 </c:v>
                  </c:pt>
                  <c:pt idx="35">
                    <c:v> $25,000 </c:v>
                  </c:pt>
                  <c:pt idx="36">
                    <c:v> $30,000 </c:v>
                  </c:pt>
                  <c:pt idx="37">
                    <c:v> $20,000 </c:v>
                  </c:pt>
                  <c:pt idx="38">
                    <c:v> $20,000 </c:v>
                  </c:pt>
                  <c:pt idx="39">
                    <c:v> $30,000 </c:v>
                  </c:pt>
                  <c:pt idx="40">
                    <c:v> $35,000 </c:v>
                  </c:pt>
                  <c:pt idx="41">
                    <c:v> $30,000 </c:v>
                  </c:pt>
                  <c:pt idx="42">
                    <c:v> $40,000 </c:v>
                  </c:pt>
                  <c:pt idx="43">
                    <c:v> $60,000 </c:v>
                  </c:pt>
                  <c:pt idx="44">
                    <c:v> $60,000 </c:v>
                  </c:pt>
                  <c:pt idx="45">
                    <c:v> $140,000 </c:v>
                  </c:pt>
                  <c:pt idx="46">
                    <c:v> $150,000 </c:v>
                  </c:pt>
                  <c:pt idx="47">
                    <c:v> $210,000 </c:v>
                  </c:pt>
                  <c:pt idx="48">
                    <c:v> $365,000 </c:v>
                  </c:pt>
                </c:lvl>
                <c:lvl>
                  <c:pt idx="0">
                    <c:v>ERCOT</c:v>
                  </c:pt>
                  <c:pt idx="1">
                    <c:v>Market</c:v>
                  </c:pt>
                  <c:pt idx="2">
                    <c:v>Market</c:v>
                  </c:pt>
                  <c:pt idx="3">
                    <c:v>ERCOT</c:v>
                  </c:pt>
                  <c:pt idx="4">
                    <c:v>Market</c:v>
                  </c:pt>
                  <c:pt idx="5">
                    <c:v>Market</c:v>
                  </c:pt>
                  <c:pt idx="6">
                    <c:v>ERCOT</c:v>
                  </c:pt>
                  <c:pt idx="7">
                    <c:v>ERCOT</c:v>
                  </c:pt>
                  <c:pt idx="8">
                    <c:v>ERCOT</c:v>
                  </c:pt>
                  <c:pt idx="9">
                    <c:v>ERCOT</c:v>
                  </c:pt>
                  <c:pt idx="10">
                    <c:v>ERCOT</c:v>
                  </c:pt>
                  <c:pt idx="11">
                    <c:v>ERCOT</c:v>
                  </c:pt>
                  <c:pt idx="12">
                    <c:v>Mixed</c:v>
                  </c:pt>
                  <c:pt idx="13">
                    <c:v>Market</c:v>
                  </c:pt>
                  <c:pt idx="14">
                    <c:v>ERCOT</c:v>
                  </c:pt>
                  <c:pt idx="15">
                    <c:v>ERCOT</c:v>
                  </c:pt>
                  <c:pt idx="16">
                    <c:v>ERCOT</c:v>
                  </c:pt>
                  <c:pt idx="17">
                    <c:v>ERCOT</c:v>
                  </c:pt>
                  <c:pt idx="18">
                    <c:v>ERCOT</c:v>
                  </c:pt>
                  <c:pt idx="19">
                    <c:v>ERCOT</c:v>
                  </c:pt>
                  <c:pt idx="20">
                    <c:v>Market</c:v>
                  </c:pt>
                  <c:pt idx="21">
                    <c:v>Market</c:v>
                  </c:pt>
                  <c:pt idx="22">
                    <c:v>Market</c:v>
                  </c:pt>
                  <c:pt idx="23">
                    <c:v>ERCOT</c:v>
                  </c:pt>
                  <c:pt idx="24">
                    <c:v>ERCOT</c:v>
                  </c:pt>
                  <c:pt idx="25">
                    <c:v>Market</c:v>
                  </c:pt>
                  <c:pt idx="26">
                    <c:v>ERCOT</c:v>
                  </c:pt>
                  <c:pt idx="27">
                    <c:v>ERCOT</c:v>
                  </c:pt>
                  <c:pt idx="28">
                    <c:v>Market</c:v>
                  </c:pt>
                  <c:pt idx="29">
                    <c:v>ERCOT</c:v>
                  </c:pt>
                  <c:pt idx="30">
                    <c:v>ERCOT</c:v>
                  </c:pt>
                  <c:pt idx="31">
                    <c:v>ERCOT</c:v>
                  </c:pt>
                  <c:pt idx="32">
                    <c:v>ERCOT</c:v>
                  </c:pt>
                  <c:pt idx="33">
                    <c:v>ERCOT</c:v>
                  </c:pt>
                  <c:pt idx="34">
                    <c:v>Market</c:v>
                  </c:pt>
                  <c:pt idx="35">
                    <c:v>Market</c:v>
                  </c:pt>
                  <c:pt idx="36">
                    <c:v>Market</c:v>
                  </c:pt>
                  <c:pt idx="37">
                    <c:v>ERCOT</c:v>
                  </c:pt>
                  <c:pt idx="38">
                    <c:v>ERCOT</c:v>
                  </c:pt>
                  <c:pt idx="39">
                    <c:v>Market</c:v>
                  </c:pt>
                  <c:pt idx="40">
                    <c:v>ERCOT</c:v>
                  </c:pt>
                  <c:pt idx="41">
                    <c:v>Market</c:v>
                  </c:pt>
                  <c:pt idx="42">
                    <c:v>Market</c:v>
                  </c:pt>
                  <c:pt idx="43">
                    <c:v>ERCOT</c:v>
                  </c:pt>
                  <c:pt idx="44">
                    <c:v>ERCOT</c:v>
                  </c:pt>
                  <c:pt idx="45">
                    <c:v>Market</c:v>
                  </c:pt>
                  <c:pt idx="46">
                    <c:v>Mixed</c:v>
                  </c:pt>
                  <c:pt idx="47">
                    <c:v>ERCOT</c:v>
                  </c:pt>
                  <c:pt idx="48">
                    <c:v>Mixed</c:v>
                  </c:pt>
                </c:lvl>
                <c:lvl>
                  <c:pt idx="0">
                    <c:v>NPRR785</c:v>
                  </c:pt>
                  <c:pt idx="1">
                    <c:v>NPRR808</c:v>
                  </c:pt>
                  <c:pt idx="2">
                    <c:v>NPRR789, NPRR797</c:v>
                  </c:pt>
                  <c:pt idx="3">
                    <c:v>NPRR649</c:v>
                  </c:pt>
                  <c:pt idx="4">
                    <c:v>SCR790</c:v>
                  </c:pt>
                  <c:pt idx="5">
                    <c:v>NPRR778</c:v>
                  </c:pt>
                  <c:pt idx="6">
                    <c:v>RMGRR134</c:v>
                  </c:pt>
                  <c:pt idx="7">
                    <c:v>NPRR764</c:v>
                  </c:pt>
                  <c:pt idx="8">
                    <c:v>NPRR782</c:v>
                  </c:pt>
                  <c:pt idx="9">
                    <c:v>NPRR746</c:v>
                  </c:pt>
                  <c:pt idx="10">
                    <c:v>NPRR573,
NPRR801</c:v>
                  </c:pt>
                  <c:pt idx="11">
                    <c:v>NPRR831</c:v>
                  </c:pt>
                  <c:pt idx="12">
                    <c:v>RRGRR003, RRGRR006, RRGRR007, RRGRR009</c:v>
                  </c:pt>
                  <c:pt idx="13">
                    <c:v>RMGRR140</c:v>
                  </c:pt>
                  <c:pt idx="14">
                    <c:v>NPRR272</c:v>
                  </c:pt>
                  <c:pt idx="15">
                    <c:v>NPRR744</c:v>
                  </c:pt>
                  <c:pt idx="16">
                    <c:v>NPRR758</c:v>
                  </c:pt>
                  <c:pt idx="17">
                    <c:v>NPRR810</c:v>
                  </c:pt>
                  <c:pt idx="18">
                    <c:v>NPRR830</c:v>
                  </c:pt>
                  <c:pt idx="19">
                    <c:v>SCR792</c:v>
                  </c:pt>
                  <c:pt idx="20">
                    <c:v>NPRR854</c:v>
                  </c:pt>
                  <c:pt idx="21">
                    <c:v>SCR791</c:v>
                  </c:pt>
                  <c:pt idx="22">
                    <c:v>NPRR844</c:v>
                  </c:pt>
                  <c:pt idx="23">
                    <c:v>NPRR819</c:v>
                  </c:pt>
                  <c:pt idx="24">
                    <c:v>SCR795</c:v>
                  </c:pt>
                  <c:pt idx="25">
                    <c:v>NPRR815</c:v>
                  </c:pt>
                  <c:pt idx="26">
                    <c:v>NPRR843</c:v>
                  </c:pt>
                  <c:pt idx="27">
                    <c:v>NPRR776</c:v>
                  </c:pt>
                  <c:pt idx="28">
                    <c:v>NPRR864</c:v>
                  </c:pt>
                  <c:pt idx="29">
                    <c:v>OBDRR002, NPRR768</c:v>
                  </c:pt>
                  <c:pt idx="30">
                    <c:v>SCR794</c:v>
                  </c:pt>
                  <c:pt idx="31">
                    <c:v>NPRR925,
SCR798</c:v>
                  </c:pt>
                  <c:pt idx="32">
                    <c:v>NPRR899</c:v>
                  </c:pt>
                  <c:pt idx="33">
                    <c:v>NPRR914</c:v>
                  </c:pt>
                  <c:pt idx="34">
                    <c:v>NPRR877</c:v>
                  </c:pt>
                  <c:pt idx="35">
                    <c:v>NPRR858</c:v>
                  </c:pt>
                  <c:pt idx="36">
                    <c:v>NPRR865,
NPRR880</c:v>
                  </c:pt>
                  <c:pt idx="37">
                    <c:v>NPRR866,
RRGRR017</c:v>
                  </c:pt>
                  <c:pt idx="38">
                    <c:v>VCMRR022</c:v>
                  </c:pt>
                  <c:pt idx="39">
                    <c:v>NOGRR174</c:v>
                  </c:pt>
                  <c:pt idx="40">
                    <c:v>SCR796,
OBDRR003,
OBDRR014</c:v>
                  </c:pt>
                  <c:pt idx="41">
                    <c:v>NPRR821</c:v>
                  </c:pt>
                  <c:pt idx="42">
                    <c:v>SCR793</c:v>
                  </c:pt>
                  <c:pt idx="43">
                    <c:v>NPRR842</c:v>
                  </c:pt>
                  <c:pt idx="44">
                    <c:v>NPRR845</c:v>
                  </c:pt>
                  <c:pt idx="45">
                    <c:v>NPRR809</c:v>
                  </c:pt>
                  <c:pt idx="46">
                    <c:v>NPRR817, NPRR847,
VCMRR021</c:v>
                  </c:pt>
                  <c:pt idx="47">
                    <c:v>NPRR901, NPRR910,
OBDRR010</c:v>
                  </c:pt>
                  <c:pt idx="48">
                    <c:v>NPRR833, NPRR749</c:v>
                  </c:pt>
                </c:lvl>
                <c:lvl>
                  <c:pt idx="0">
                    <c:v>Yes</c:v>
                  </c:pt>
                  <c:pt idx="1">
                    <c:v>Yes</c:v>
                  </c:pt>
                  <c:pt idx="2">
                    <c:v>Yes</c:v>
                  </c:pt>
                  <c:pt idx="3">
                    <c:v>Yes</c:v>
                  </c:pt>
                  <c:pt idx="4">
                    <c:v>Yes</c:v>
                  </c:pt>
                  <c:pt idx="5">
                    <c:v>Yes</c:v>
                  </c:pt>
                  <c:pt idx="6">
                    <c:v>Yes</c:v>
                  </c:pt>
                  <c:pt idx="7">
                    <c:v>Yes</c:v>
                  </c:pt>
                  <c:pt idx="8">
                    <c:v>Yes</c:v>
                  </c:pt>
                  <c:pt idx="9">
                    <c:v>Yes</c:v>
                  </c:pt>
                  <c:pt idx="10">
                    <c:v>Yes</c:v>
                  </c:pt>
                  <c:pt idx="11">
                    <c:v>Yes</c:v>
                  </c:pt>
                  <c:pt idx="12">
                    <c:v>Yes</c:v>
                  </c:pt>
                  <c:pt idx="13">
                    <c:v>Yes</c:v>
                  </c:pt>
                  <c:pt idx="14">
                    <c:v>Yes</c:v>
                  </c:pt>
                  <c:pt idx="15">
                    <c:v>Yes</c:v>
                  </c:pt>
                  <c:pt idx="16">
                    <c:v>Yes</c:v>
                  </c:pt>
                  <c:pt idx="17">
                    <c:v>Yes</c:v>
                  </c:pt>
                  <c:pt idx="18">
                    <c:v>Yes</c:v>
                  </c:pt>
                  <c:pt idx="19">
                    <c:v>Yes</c:v>
                  </c:pt>
                  <c:pt idx="20">
                    <c:v>Yes</c:v>
                  </c:pt>
                  <c:pt idx="21">
                    <c:v>Yes</c:v>
                  </c:pt>
                  <c:pt idx="22">
                    <c:v>Yes</c:v>
                  </c:pt>
                  <c:pt idx="23">
                    <c:v>Yes</c:v>
                  </c:pt>
                  <c:pt idx="24">
                    <c:v>Yes</c:v>
                  </c:pt>
                  <c:pt idx="25">
                    <c:v>Yes</c:v>
                  </c:pt>
                  <c:pt idx="26">
                    <c:v>Yes</c:v>
                  </c:pt>
                  <c:pt idx="27">
                    <c:v>Yes</c:v>
                  </c:pt>
                  <c:pt idx="28">
                    <c:v>Yes</c:v>
                  </c:pt>
                  <c:pt idx="29">
                    <c:v>Yes</c:v>
                  </c:pt>
                  <c:pt idx="30">
                    <c:v>Yes</c:v>
                  </c:pt>
                  <c:pt idx="31">
                    <c:v>Yes</c:v>
                  </c:pt>
                  <c:pt idx="32">
                    <c:v>Yes</c:v>
                  </c:pt>
                  <c:pt idx="33">
                    <c:v>Yes</c:v>
                  </c:pt>
                  <c:pt idx="34">
                    <c:v>Yes</c:v>
                  </c:pt>
                  <c:pt idx="35">
                    <c:v>Yes</c:v>
                  </c:pt>
                  <c:pt idx="36">
                    <c:v>Yes</c:v>
                  </c:pt>
                  <c:pt idx="37">
                    <c:v>Yes</c:v>
                  </c:pt>
                  <c:pt idx="38">
                    <c:v>Yes</c:v>
                  </c:pt>
                  <c:pt idx="39">
                    <c:v>Yes</c:v>
                  </c:pt>
                  <c:pt idx="40">
                    <c:v>Yes</c:v>
                  </c:pt>
                  <c:pt idx="41">
                    <c:v>Yes</c:v>
                  </c:pt>
                  <c:pt idx="42">
                    <c:v>Yes</c:v>
                  </c:pt>
                  <c:pt idx="43">
                    <c:v>Yes</c:v>
                  </c:pt>
                  <c:pt idx="44">
                    <c:v>Yes</c:v>
                  </c:pt>
                  <c:pt idx="45">
                    <c:v>Yes</c:v>
                  </c:pt>
                  <c:pt idx="46">
                    <c:v>Yes</c:v>
                  </c:pt>
                  <c:pt idx="47">
                    <c:v>Yes</c:v>
                  </c:pt>
                  <c:pt idx="48">
                    <c:v>Yes</c:v>
                  </c:pt>
                </c:lvl>
                <c:lvl>
                  <c:pt idx="0">
                    <c:v>Yes</c:v>
                  </c:pt>
                  <c:pt idx="1">
                    <c:v>No</c:v>
                  </c:pt>
                  <c:pt idx="2">
                    <c:v>Yes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No</c:v>
                  </c:pt>
                  <c:pt idx="7">
                    <c:v>No</c:v>
                  </c:pt>
                  <c:pt idx="8">
                    <c:v>No</c:v>
                  </c:pt>
                  <c:pt idx="9">
                    <c:v>No</c:v>
                  </c:pt>
                  <c:pt idx="10">
                    <c:v>Yes</c:v>
                  </c:pt>
                  <c:pt idx="11">
                    <c:v>No</c:v>
                  </c:pt>
                  <c:pt idx="12">
                    <c:v>Yes</c:v>
                  </c:pt>
                  <c:pt idx="13">
                    <c:v>Yes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Yes</c:v>
                  </c:pt>
                  <c:pt idx="21">
                    <c:v>No</c:v>
                  </c:pt>
                  <c:pt idx="22">
                    <c:v>Yes</c:v>
                  </c:pt>
                  <c:pt idx="23">
                    <c:v>No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Yes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No</c:v>
                  </c:pt>
                  <c:pt idx="33">
                    <c:v>No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  <c:pt idx="39">
                    <c:v>No</c:v>
                  </c:pt>
                  <c:pt idx="40">
                    <c:v>No</c:v>
                  </c:pt>
                  <c:pt idx="41">
                    <c:v>No</c:v>
                  </c:pt>
                  <c:pt idx="42">
                    <c:v>No</c:v>
                  </c:pt>
                  <c:pt idx="43">
                    <c:v>No</c:v>
                  </c:pt>
                  <c:pt idx="44">
                    <c:v>No</c:v>
                  </c:pt>
                  <c:pt idx="45">
                    <c:v>No</c:v>
                  </c:pt>
                  <c:pt idx="46">
                    <c:v>Yes</c:v>
                  </c:pt>
                  <c:pt idx="47">
                    <c:v>Yes</c:v>
                  </c:pt>
                  <c:pt idx="48">
                    <c:v>Yes</c:v>
                  </c:pt>
                </c:lvl>
                <c:lvl>
                  <c:pt idx="0">
                    <c:v>Synchronizing WGR and PVGR COPs with the Short Term Wind and PhotoVoltaic Forecasts</c:v>
                  </c:pt>
                  <c:pt idx="1">
                    <c:v>Three Year CRR Auction</c:v>
                  </c:pt>
                  <c:pt idx="2">
                    <c:v>NPRR797 &amp; NPRR789 Load Forecast Enhancements</c:v>
                  </c:pt>
                  <c:pt idx="3">
                    <c:v>Addressing Issues Surrounding High Dispatch Limit (HDL) Overrides</c:v>
                  </c:pt>
                  <c:pt idx="4">
                    <c:v>Wind Resource Power Production and Forecast Transparency</c:v>
                  </c:pt>
                  <c:pt idx="5">
                    <c:v>Modifications to Date Change and Cancellation Evaluation Window</c:v>
                  </c:pt>
                  <c:pt idx="6">
                    <c:v>Allow AMS Data Submittal Process for TDSP-Read Non-Modeled Generators</c:v>
                  </c:pt>
                  <c:pt idx="7">
                    <c:v>QSE Capacity Short Calculations Based on an 80% Probability of Exceedance (P80)</c:v>
                  </c:pt>
                  <c:pt idx="8">
                    <c:v>Settlement of Infeasible Ancillary Services Due to Transmission Constraints</c:v>
                  </c:pt>
                  <c:pt idx="9">
                    <c:v>Adjustments Due to Negative Load</c:v>
                  </c:pt>
                  <c:pt idx="10">
                    <c:v>Implementation of NPRR573 &amp; NPRR801</c:v>
                  </c:pt>
                  <c:pt idx="11">
                    <c:v>Inclusion of Private Use Networks in Load Zone Price Calculations</c:v>
                  </c:pt>
                  <c:pt idx="12">
                    <c:v>2016 RARF Enhancements</c:v>
                  </c:pt>
                  <c:pt idx="13">
                    <c:v>Mass Transition/Acquisition Enhancements (MTAQ)</c:v>
                  </c:pt>
                  <c:pt idx="14">
                    <c:v>Definition and Participation of Quick Start Generation Resources</c:v>
                  </c:pt>
                  <c:pt idx="15">
                    <c:v>RUC Trigger for the Reliability Deployment Price Adder and Alignment with RUC Settlement</c:v>
                  </c:pt>
                  <c:pt idx="16">
                    <c:v>Improved Transparency for Outages Potentially Having a High Economic Impact</c:v>
                  </c:pt>
                  <c:pt idx="17">
                    <c:v>Applicability of RMR Incentive Factor on Reservation and Transportation Costs Associated with Firm Fuel Supplies</c:v>
                  </c:pt>
                  <c:pt idx="18">
                    <c:v>Revision of 4-Coincident Peak Methodology</c:v>
                  </c:pt>
                  <c:pt idx="19">
                    <c:v>Enhance Communications of BAAL Exceedances</c:v>
                  </c:pt>
                  <c:pt idx="20">
                    <c:v>NOIE TDSP Submittal of Meters with Bidirectional Flow Caused by Generation Interconnected at Distribution Voltage</c:v>
                  </c:pt>
                  <c:pt idx="21">
                    <c:v>Correction of 60-day SCED GRD Disclosure Report</c:v>
                  </c:pt>
                  <c:pt idx="22">
                    <c:v>Clarification to Outage Report</c:v>
                  </c:pt>
                  <c:pt idx="23">
                    <c:v>Modification of Non-Price Error Resettlement Thresholds and Resettlement Clean-Ups</c:v>
                  </c:pt>
                  <c:pt idx="24">
                    <c:v>Addition of Intra-Hour Wind Forecast to GTBD Calculation</c:v>
                  </c:pt>
                  <c:pt idx="25">
                    <c:v>Revise the Limitation of Load Resources Providing Responsive Reserve (RRS) Service</c:v>
                  </c:pt>
                  <c:pt idx="26">
                    <c:v>Short-Term System Adequacy and AS Offer Disclosure Reports Additions</c:v>
                  </c:pt>
                  <c:pt idx="27">
                    <c:v>Voltage Set Point Communication</c:v>
                  </c:pt>
                  <c:pt idx="28">
                    <c:v>RUC Modifications to Consider Market-Based Solutions</c:v>
                  </c:pt>
                  <c:pt idx="29">
                    <c:v>Revisions to Real-Time On-Line Reliability Deployment Price Adder Categories</c:v>
                  </c:pt>
                  <c:pt idx="30">
                    <c:v>Update SCED Limit Calculation</c:v>
                  </c:pt>
                  <c:pt idx="31">
                    <c:v>PTP Obligation Bid ID Limit</c:v>
                  </c:pt>
                  <c:pt idx="32">
                    <c:v>Digital Certificate and User Security Administrator Clarifications and Opt Out Procedure</c:v>
                  </c:pt>
                  <c:pt idx="33">
                    <c:v>Addition of Controllable Load Resources to 60-Day Reports</c:v>
                  </c:pt>
                  <c:pt idx="34">
                    <c:v>Use of Actual Interval Data for IDR ESI IDs for Initial Settlement - Phase 2</c:v>
                  </c:pt>
                  <c:pt idx="35">
                    <c:v>Provide Complete Current Operating Plan (COP) Data</c:v>
                  </c:pt>
                  <c:pt idx="36">
                    <c:v>Publish RTM Shift Factors for Hubs, Load Zones, and DC Ties</c:v>
                  </c:pt>
                  <c:pt idx="37">
                    <c:v>RRGRR Related to NPRR866, Mapping Registered Distributed Generation and Load Resources to Transmission Loads in the Network Operations Model</c:v>
                  </c:pt>
                  <c:pt idx="38">
                    <c:v>Determination of Fuel Adder Price for Coal and Lignite Resources</c:v>
                  </c:pt>
                  <c:pt idx="39">
                    <c:v>AVR and PSS Testing Requirements</c:v>
                  </c:pt>
                  <c:pt idx="40">
                    <c:v>Change Validation Rules to Preclude Certain Transactions at Resource Nodes within Private Use Networks</c:v>
                  </c:pt>
                  <c:pt idx="41">
                    <c:v>Elimination of the CRR Deration Process</c:v>
                  </c:pt>
                  <c:pt idx="42">
                    <c:v>SSR Related Telemetry for Transmission Service Provider (TSP) Operators</c:v>
                  </c:pt>
                  <c:pt idx="43">
                    <c:v>Study Area Load Information</c:v>
                  </c:pt>
                  <c:pt idx="44">
                    <c:v>RMR Process and Agreement Revisions</c:v>
                  </c:pt>
                  <c:pt idx="45">
                    <c:v>GTC or GTL for New Generation Interconnection</c:v>
                  </c:pt>
                  <c:pt idx="46">
                    <c:v>Create a Panhandle Hub</c:v>
                  </c:pt>
                  <c:pt idx="47">
                    <c:v>Switchable Generation Resource Status Code</c:v>
                  </c:pt>
                  <c:pt idx="48">
                    <c:v>Modify PTP Obligation Bid Clearing Change</c:v>
                  </c:pt>
                </c:lvl>
                <c:lvl>
                  <c:pt idx="0">
                    <c:v>231-01</c:v>
                  </c:pt>
                  <c:pt idx="1">
                    <c:v>252-01</c:v>
                  </c:pt>
                  <c:pt idx="2">
                    <c:v>236-01</c:v>
                  </c:pt>
                  <c:pt idx="3">
                    <c:v>213-01</c:v>
                  </c:pt>
                  <c:pt idx="4">
                    <c:v>207-01</c:v>
                  </c:pt>
                  <c:pt idx="5">
                    <c:v>248-01</c:v>
                  </c:pt>
                  <c:pt idx="6">
                    <c:v>232-01</c:v>
                  </c:pt>
                  <c:pt idx="7">
                    <c:v>201-01</c:v>
                  </c:pt>
                  <c:pt idx="8">
                    <c:v>237-01</c:v>
                  </c:pt>
                  <c:pt idx="9">
                    <c:v>226-01</c:v>
                  </c:pt>
                  <c:pt idx="10">
                    <c:v>159-01</c:v>
                  </c:pt>
                  <c:pt idx="11">
                    <c:v>251-01</c:v>
                  </c:pt>
                  <c:pt idx="12">
                    <c:v>200-01</c:v>
                  </c:pt>
                  <c:pt idx="13">
                    <c:v>188-01</c:v>
                  </c:pt>
                  <c:pt idx="14">
                    <c:v>194-01</c:v>
                  </c:pt>
                  <c:pt idx="15">
                    <c:v>225-01</c:v>
                  </c:pt>
                  <c:pt idx="16">
                    <c:v>215-01</c:v>
                  </c:pt>
                  <c:pt idx="17">
                    <c:v>233-31</c:v>
                  </c:pt>
                  <c:pt idx="18">
                    <c:v>270-01</c:v>
                  </c:pt>
                  <c:pt idx="19">
                    <c:v>273-01</c:v>
                  </c:pt>
                  <c:pt idx="20">
                    <c:v>276-02</c:v>
                  </c:pt>
                  <c:pt idx="21">
                    <c:v>281-01</c:v>
                  </c:pt>
                  <c:pt idx="22">
                    <c:v>276-01</c:v>
                  </c:pt>
                  <c:pt idx="23">
                    <c:v>283-01</c:v>
                  </c:pt>
                  <c:pt idx="24">
                    <c:v>289-01</c:v>
                  </c:pt>
                  <c:pt idx="25">
                    <c:v>278-01</c:v>
                  </c:pt>
                  <c:pt idx="26">
                    <c:v>285-01</c:v>
                  </c:pt>
                  <c:pt idx="27">
                    <c:v>256-01</c:v>
                  </c:pt>
                  <c:pt idx="28">
                    <c:v>284-01</c:v>
                  </c:pt>
                  <c:pt idx="29">
                    <c:v>277-01</c:v>
                  </c:pt>
                  <c:pt idx="30">
                    <c:v>276-03</c:v>
                  </c:pt>
                  <c:pt idx="31">
                    <c:v>302-04</c:v>
                  </c:pt>
                  <c:pt idx="32">
                    <c:v>302-02</c:v>
                  </c:pt>
                  <c:pt idx="33">
                    <c:v>302-07</c:v>
                  </c:pt>
                  <c:pt idx="34">
                    <c:v>302-08</c:v>
                  </c:pt>
                  <c:pt idx="35">
                    <c:v>276-07</c:v>
                  </c:pt>
                  <c:pt idx="36">
                    <c:v>300-01</c:v>
                  </c:pt>
                  <c:pt idx="37">
                    <c:v>276-09</c:v>
                  </c:pt>
                  <c:pt idx="38">
                    <c:v>276-06</c:v>
                  </c:pt>
                  <c:pt idx="39">
                    <c:v>276-08</c:v>
                  </c:pt>
                  <c:pt idx="40">
                    <c:v>304-01</c:v>
                  </c:pt>
                  <c:pt idx="41">
                    <c:v>299-01</c:v>
                  </c:pt>
                  <c:pt idx="42">
                    <c:v>302-01</c:v>
                  </c:pt>
                  <c:pt idx="43">
                    <c:v>290-01</c:v>
                  </c:pt>
                  <c:pt idx="44">
                    <c:v>298-01</c:v>
                  </c:pt>
                  <c:pt idx="45">
                    <c:v>233-28</c:v>
                  </c:pt>
                  <c:pt idx="46">
                    <c:v>294-01</c:v>
                  </c:pt>
                  <c:pt idx="47">
                    <c:v>303-01</c:v>
                  </c:pt>
                  <c:pt idx="48">
                    <c:v>264-01</c:v>
                  </c:pt>
                </c:lvl>
                <c:lvl>
                  <c:pt idx="0">
                    <c:v>2017</c:v>
                  </c:pt>
                  <c:pt idx="1">
                    <c:v>2017</c:v>
                  </c:pt>
                  <c:pt idx="2">
                    <c:v>2017</c:v>
                  </c:pt>
                  <c:pt idx="3">
                    <c:v>2017</c:v>
                  </c:pt>
                  <c:pt idx="4">
                    <c:v>2017</c:v>
                  </c:pt>
                  <c:pt idx="5">
                    <c:v>2017</c:v>
                  </c:pt>
                  <c:pt idx="6">
                    <c:v>2017</c:v>
                  </c:pt>
                  <c:pt idx="7">
                    <c:v>2017</c:v>
                  </c:pt>
                  <c:pt idx="8">
                    <c:v>2017</c:v>
                  </c:pt>
                  <c:pt idx="9">
                    <c:v>2017</c:v>
                  </c:pt>
                  <c:pt idx="10">
                    <c:v>2017</c:v>
                  </c:pt>
                  <c:pt idx="11">
                    <c:v>2017</c:v>
                  </c:pt>
                  <c:pt idx="12">
                    <c:v>2017</c:v>
                  </c:pt>
                  <c:pt idx="13">
                    <c:v>2017</c:v>
                  </c:pt>
                  <c:pt idx="14">
                    <c:v>2017</c:v>
                  </c:pt>
                  <c:pt idx="15">
                    <c:v>2017</c:v>
                  </c:pt>
                  <c:pt idx="16">
                    <c:v>2017</c:v>
                  </c:pt>
                  <c:pt idx="17">
                    <c:v>2018</c:v>
                  </c:pt>
                  <c:pt idx="18">
                    <c:v>2018</c:v>
                  </c:pt>
                  <c:pt idx="19">
                    <c:v>2018</c:v>
                  </c:pt>
                  <c:pt idx="20">
                    <c:v>2018</c:v>
                  </c:pt>
                  <c:pt idx="21">
                    <c:v>2018</c:v>
                  </c:pt>
                  <c:pt idx="22">
                    <c:v>2018</c:v>
                  </c:pt>
                  <c:pt idx="23">
                    <c:v>2018</c:v>
                  </c:pt>
                  <c:pt idx="24">
                    <c:v>2018</c:v>
                  </c:pt>
                  <c:pt idx="25">
                    <c:v>2018</c:v>
                  </c:pt>
                  <c:pt idx="26">
                    <c:v>2018</c:v>
                  </c:pt>
                  <c:pt idx="27">
                    <c:v>2018</c:v>
                  </c:pt>
                  <c:pt idx="28">
                    <c:v>2018</c:v>
                  </c:pt>
                  <c:pt idx="29">
                    <c:v>2018</c:v>
                  </c:pt>
                  <c:pt idx="30">
                    <c:v>2019</c:v>
                  </c:pt>
                  <c:pt idx="31">
                    <c:v>2019</c:v>
                  </c:pt>
                  <c:pt idx="32">
                    <c:v>2019</c:v>
                  </c:pt>
                  <c:pt idx="33">
                    <c:v>2019</c:v>
                  </c:pt>
                  <c:pt idx="34">
                    <c:v>2019</c:v>
                  </c:pt>
                  <c:pt idx="35">
                    <c:v>2019</c:v>
                  </c:pt>
                  <c:pt idx="36">
                    <c:v>2019</c:v>
                  </c:pt>
                  <c:pt idx="37">
                    <c:v>2019</c:v>
                  </c:pt>
                  <c:pt idx="38">
                    <c:v>2019</c:v>
                  </c:pt>
                  <c:pt idx="39">
                    <c:v>2019</c:v>
                  </c:pt>
                  <c:pt idx="40">
                    <c:v>2019</c:v>
                  </c:pt>
                  <c:pt idx="41">
                    <c:v>2019</c:v>
                  </c:pt>
                  <c:pt idx="42">
                    <c:v>2019</c:v>
                  </c:pt>
                  <c:pt idx="43">
                    <c:v>2019</c:v>
                  </c:pt>
                  <c:pt idx="44">
                    <c:v>2019</c:v>
                  </c:pt>
                  <c:pt idx="45">
                    <c:v>2019</c:v>
                  </c:pt>
                  <c:pt idx="46">
                    <c:v>2019</c:v>
                  </c:pt>
                  <c:pt idx="47">
                    <c:v>2019</c:v>
                  </c:pt>
                  <c:pt idx="48">
                    <c:v>2019</c:v>
                  </c:pt>
                </c:lvl>
              </c:multiLvlStrCache>
            </c:multiLvlStrRef>
          </c:xVal>
          <c:yVal>
            <c:numRef>
              <c:f>'[DRAFT IA Statistics Annual Report_2019.xlsx]All data'!$P$2:$P$381</c:f>
              <c:numCache>
                <c:formatCode>"$"#,##0</c:formatCode>
                <c:ptCount val="294"/>
                <c:pt idx="0">
                  <c:v>-35000</c:v>
                </c:pt>
                <c:pt idx="1">
                  <c:v>-36213</c:v>
                </c:pt>
                <c:pt idx="2">
                  <c:v>-21105</c:v>
                </c:pt>
                <c:pt idx="3">
                  <c:v>-11000.800000000003</c:v>
                </c:pt>
                <c:pt idx="4">
                  <c:v>1119.9700000000012</c:v>
                </c:pt>
                <c:pt idx="5">
                  <c:v>-5333</c:v>
                </c:pt>
                <c:pt idx="6">
                  <c:v>6568.5200000000041</c:v>
                </c:pt>
                <c:pt idx="7">
                  <c:v>-5911.3800000000047</c:v>
                </c:pt>
                <c:pt idx="8">
                  <c:v>-3242</c:v>
                </c:pt>
                <c:pt idx="9">
                  <c:v>11991.100000000006</c:v>
                </c:pt>
                <c:pt idx="10">
                  <c:v>0</c:v>
                </c:pt>
                <c:pt idx="11">
                  <c:v>0</c:v>
                </c:pt>
                <c:pt idx="12">
                  <c:v>-61130.259999999995</c:v>
                </c:pt>
                <c:pt idx="13">
                  <c:v>59424.359999999986</c:v>
                </c:pt>
                <c:pt idx="14">
                  <c:v>24677.149999999994</c:v>
                </c:pt>
                <c:pt idx="15">
                  <c:v>0</c:v>
                </c:pt>
                <c:pt idx="16">
                  <c:v>108135</c:v>
                </c:pt>
                <c:pt idx="17">
                  <c:v>-18649</c:v>
                </c:pt>
                <c:pt idx="18">
                  <c:v>-109500.9</c:v>
                </c:pt>
                <c:pt idx="19">
                  <c:v>-24102.73</c:v>
                </c:pt>
                <c:pt idx="20">
                  <c:v>-2634.9300000000003</c:v>
                </c:pt>
                <c:pt idx="21">
                  <c:v>-6979.4500000000007</c:v>
                </c:pt>
                <c:pt idx="22">
                  <c:v>0</c:v>
                </c:pt>
                <c:pt idx="23">
                  <c:v>0</c:v>
                </c:pt>
                <c:pt idx="24">
                  <c:v>27046.009999999995</c:v>
                </c:pt>
                <c:pt idx="25">
                  <c:v>0</c:v>
                </c:pt>
                <c:pt idx="26">
                  <c:v>18276</c:v>
                </c:pt>
                <c:pt idx="27">
                  <c:v>23113.119999999995</c:v>
                </c:pt>
                <c:pt idx="28">
                  <c:v>-3385.0799999999872</c:v>
                </c:pt>
                <c:pt idx="29">
                  <c:v>0</c:v>
                </c:pt>
                <c:pt idx="30">
                  <c:v>-17092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-3392</c:v>
                </c:pt>
                <c:pt idx="35">
                  <c:v>-2703</c:v>
                </c:pt>
                <c:pt idx="36">
                  <c:v>-7490</c:v>
                </c:pt>
                <c:pt idx="37">
                  <c:v>0</c:v>
                </c:pt>
                <c:pt idx="38">
                  <c:v>0</c:v>
                </c:pt>
                <c:pt idx="39">
                  <c:v>-4343</c:v>
                </c:pt>
                <c:pt idx="40">
                  <c:v>-4770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6585</c:v>
                </c:pt>
                <c:pt idx="45">
                  <c:v>39855</c:v>
                </c:pt>
                <c:pt idx="46">
                  <c:v>0</c:v>
                </c:pt>
                <c:pt idx="47">
                  <c:v>0</c:v>
                </c:pt>
                <c:pt idx="48">
                  <c:v>257360</c:v>
                </c:pt>
              </c:numCache>
            </c:numRef>
          </c:yVal>
          <c:smooth val="0"/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'[DRAFT IA Statistics Annual Report_2019.xlsx]Cost Scatter Chart RR'!$X$1:$Y$1</c:f>
              <c:numCache>
                <c:formatCode>General</c:formatCode>
                <c:ptCount val="2"/>
              </c:numCache>
            </c:numRef>
          </c:xVal>
          <c:yVal>
            <c:numRef>
              <c:f>'[DRAFT IA Statistics Annual Report_2019.xlsx]Cost Scatter Chart RR'!$Z$1</c:f>
              <c:numCache>
                <c:formatCode>General</c:formatCode>
                <c:ptCount val="1"/>
              </c:numCache>
            </c:numRef>
          </c:yVal>
          <c:smooth val="0"/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'[DRAFT IA Statistics Annual Report_2019.xlsx]Cost Scatter Chart RR'!$X$1:$Y$1</c:f>
              <c:numCache>
                <c:formatCode>General</c:formatCode>
                <c:ptCount val="2"/>
              </c:numCache>
            </c:numRef>
          </c:xVal>
          <c:yVal>
            <c:numRef>
              <c:f>'[DRAFT IA Statistics Annual Report_2019.xlsx]Cost Scatter Chart RR'!$AA$1</c:f>
              <c:numCache>
                <c:formatCode>General</c:formatCode>
                <c:ptCount val="1"/>
              </c:numCache>
            </c:numRef>
          </c:yVal>
          <c:smooth val="0"/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'[DRAFT IA Statistics Annual Report_2019.xlsx]Cost Scatter Chart RR'!$X$1:$Y$1</c:f>
              <c:numCache>
                <c:formatCode>General</c:formatCode>
                <c:ptCount val="2"/>
              </c:numCache>
            </c:numRef>
          </c:xVal>
          <c:yVal>
            <c:numRef>
              <c:f>'[DRAFT IA Statistics Annual Report_2019.xlsx]Cost Scatter Chart RR'!$AB$1</c:f>
              <c:numCache>
                <c:formatCode>General</c:formatCode>
                <c:ptCount val="1"/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7475560"/>
        <c:axId val="217476344"/>
      </c:scatterChart>
      <c:valAx>
        <c:axId val="217475560"/>
        <c:scaling>
          <c:orientation val="minMax"/>
          <c:max val="50"/>
          <c:min val="0"/>
        </c:scaling>
        <c:delete val="1"/>
        <c:axPos val="b"/>
        <c:majorTickMark val="out"/>
        <c:minorTickMark val="none"/>
        <c:tickLblPos val="nextTo"/>
        <c:crossAx val="217476344"/>
        <c:crosses val="autoZero"/>
        <c:crossBetween val="midCat"/>
      </c:valAx>
      <c:valAx>
        <c:axId val="217476344"/>
        <c:scaling>
          <c:orientation val="minMax"/>
          <c:max val="350000"/>
          <c:min val="-15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475560"/>
        <c:crosses val="autoZero"/>
        <c:crossBetween val="midCat"/>
        <c:majorUnit val="100000"/>
        <c:minorUnit val="2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7924451443569554E-2"/>
          <c:y val="6.0903119868637119E-2"/>
          <c:w val="0.94761154855643048"/>
          <c:h val="0.92103448275862065"/>
        </c:manualLayout>
      </c:layout>
      <c:scatterChart>
        <c:scatterStyle val="lineMarker"/>
        <c:varyColors val="0"/>
        <c:ser>
          <c:idx val="0"/>
          <c:order val="0"/>
          <c:tx>
            <c:strRef>
              <c:f>'All data'!$AD$1</c:f>
              <c:strCache>
                <c:ptCount val="1"/>
                <c:pt idx="0">
                  <c:v>Actual Variance from IA Duration Range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multiLvlStrRef>
              <c:f>'[DRAFT IA Statistics Annual Report_2019.xlsx]All data'!$A$2:$Q$381</c:f>
              <c:multiLvlStrCache>
                <c:ptCount val="49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5</c:v>
                  </c:pt>
                  <c:pt idx="4">
                    <c:v>6</c:v>
                  </c:pt>
                  <c:pt idx="5">
                    <c:v>7</c:v>
                  </c:pt>
                  <c:pt idx="6">
                    <c:v>9</c:v>
                  </c:pt>
                  <c:pt idx="7">
                    <c:v>10</c:v>
                  </c:pt>
                  <c:pt idx="8">
                    <c:v>11</c:v>
                  </c:pt>
                  <c:pt idx="9">
                    <c:v>12</c:v>
                  </c:pt>
                  <c:pt idx="10">
                    <c:v>13</c:v>
                  </c:pt>
                  <c:pt idx="11">
                    <c:v>16</c:v>
                  </c:pt>
                  <c:pt idx="12">
                    <c:v>17</c:v>
                  </c:pt>
                  <c:pt idx="13">
                    <c:v>25</c:v>
                  </c:pt>
                  <c:pt idx="14">
                    <c:v>26</c:v>
                  </c:pt>
                  <c:pt idx="15">
                    <c:v>28</c:v>
                  </c:pt>
                  <c:pt idx="16">
                    <c:v>37</c:v>
                  </c:pt>
                  <c:pt idx="17">
                    <c:v>46</c:v>
                  </c:pt>
                  <c:pt idx="18">
                    <c:v>47</c:v>
                  </c:pt>
                  <c:pt idx="19">
                    <c:v>48</c:v>
                  </c:pt>
                  <c:pt idx="20">
                    <c:v>49</c:v>
                  </c:pt>
                  <c:pt idx="21">
                    <c:v>50</c:v>
                  </c:pt>
                  <c:pt idx="22">
                    <c:v>51</c:v>
                  </c:pt>
                  <c:pt idx="23">
                    <c:v>52</c:v>
                  </c:pt>
                  <c:pt idx="24">
                    <c:v>55</c:v>
                  </c:pt>
                  <c:pt idx="25">
                    <c:v>59</c:v>
                  </c:pt>
                  <c:pt idx="26">
                    <c:v>60</c:v>
                  </c:pt>
                  <c:pt idx="27">
                    <c:v>61</c:v>
                  </c:pt>
                  <c:pt idx="28">
                    <c:v>62</c:v>
                  </c:pt>
                  <c:pt idx="29">
                    <c:v>64</c:v>
                  </c:pt>
                  <c:pt idx="30">
                    <c:v>79</c:v>
                  </c:pt>
                  <c:pt idx="31">
                    <c:v>80</c:v>
                  </c:pt>
                  <c:pt idx="32">
                    <c:v>81</c:v>
                  </c:pt>
                  <c:pt idx="33">
                    <c:v>82</c:v>
                  </c:pt>
                  <c:pt idx="34">
                    <c:v>83</c:v>
                  </c:pt>
                  <c:pt idx="35">
                    <c:v>84</c:v>
                  </c:pt>
                  <c:pt idx="36">
                    <c:v>85</c:v>
                  </c:pt>
                  <c:pt idx="37">
                    <c:v>86</c:v>
                  </c:pt>
                  <c:pt idx="38">
                    <c:v>87</c:v>
                  </c:pt>
                  <c:pt idx="39">
                    <c:v>89</c:v>
                  </c:pt>
                  <c:pt idx="40">
                    <c:v>90</c:v>
                  </c:pt>
                  <c:pt idx="41">
                    <c:v>91</c:v>
                  </c:pt>
                  <c:pt idx="42">
                    <c:v>92</c:v>
                  </c:pt>
                  <c:pt idx="43">
                    <c:v>94</c:v>
                  </c:pt>
                  <c:pt idx="44">
                    <c:v>95</c:v>
                  </c:pt>
                  <c:pt idx="45">
                    <c:v>97</c:v>
                  </c:pt>
                  <c:pt idx="46">
                    <c:v>98</c:v>
                  </c:pt>
                  <c:pt idx="47">
                    <c:v>100</c:v>
                  </c:pt>
                  <c:pt idx="48">
                    <c:v>105</c:v>
                  </c:pt>
                </c:lvl>
                <c:lvl>
                  <c:pt idx="0">
                    <c:v>-$35,000</c:v>
                  </c:pt>
                  <c:pt idx="1">
                    <c:v>-$36,213</c:v>
                  </c:pt>
                  <c:pt idx="2">
                    <c:v>-$21,105</c:v>
                  </c:pt>
                  <c:pt idx="3">
                    <c:v>-$11,001</c:v>
                  </c:pt>
                  <c:pt idx="4">
                    <c:v>$1,120</c:v>
                  </c:pt>
                  <c:pt idx="5">
                    <c:v>-$5,333</c:v>
                  </c:pt>
                  <c:pt idx="6">
                    <c:v>$6,569</c:v>
                  </c:pt>
                  <c:pt idx="7">
                    <c:v>-$5,911</c:v>
                  </c:pt>
                  <c:pt idx="8">
                    <c:v>-$3,242</c:v>
                  </c:pt>
                  <c:pt idx="9">
                    <c:v>$11,991</c:v>
                  </c:pt>
                  <c:pt idx="10">
                    <c:v>$0</c:v>
                  </c:pt>
                  <c:pt idx="11">
                    <c:v>$0</c:v>
                  </c:pt>
                  <c:pt idx="12">
                    <c:v>-$61,130</c:v>
                  </c:pt>
                  <c:pt idx="13">
                    <c:v>$59,424</c:v>
                  </c:pt>
                  <c:pt idx="14">
                    <c:v>$24,677</c:v>
                  </c:pt>
                  <c:pt idx="15">
                    <c:v>$0</c:v>
                  </c:pt>
                  <c:pt idx="16">
                    <c:v>$108,135</c:v>
                  </c:pt>
                  <c:pt idx="17">
                    <c:v>-$18,649</c:v>
                  </c:pt>
                  <c:pt idx="18">
                    <c:v>-$109,501</c:v>
                  </c:pt>
                  <c:pt idx="19">
                    <c:v>-$24,103</c:v>
                  </c:pt>
                  <c:pt idx="20">
                    <c:v>-$2,635</c:v>
                  </c:pt>
                  <c:pt idx="21">
                    <c:v>-$6,979</c:v>
                  </c:pt>
                  <c:pt idx="22">
                    <c:v>$0</c:v>
                  </c:pt>
                  <c:pt idx="23">
                    <c:v>$0</c:v>
                  </c:pt>
                  <c:pt idx="24">
                    <c:v>$27,046</c:v>
                  </c:pt>
                  <c:pt idx="25">
                    <c:v>$0</c:v>
                  </c:pt>
                  <c:pt idx="26">
                    <c:v>$18,276</c:v>
                  </c:pt>
                  <c:pt idx="27">
                    <c:v>$23,113</c:v>
                  </c:pt>
                  <c:pt idx="28">
                    <c:v>-$3,385</c:v>
                  </c:pt>
                  <c:pt idx="29">
                    <c:v>$0</c:v>
                  </c:pt>
                  <c:pt idx="30">
                    <c:v>-$17,092</c:v>
                  </c:pt>
                  <c:pt idx="31">
                    <c:v>$0</c:v>
                  </c:pt>
                  <c:pt idx="32">
                    <c:v>$0</c:v>
                  </c:pt>
                  <c:pt idx="33">
                    <c:v>$0</c:v>
                  </c:pt>
                  <c:pt idx="34">
                    <c:v>-$3,392</c:v>
                  </c:pt>
                  <c:pt idx="35">
                    <c:v>-$2,703</c:v>
                  </c:pt>
                  <c:pt idx="36">
                    <c:v>-$7,490</c:v>
                  </c:pt>
                  <c:pt idx="37">
                    <c:v>$0</c:v>
                  </c:pt>
                  <c:pt idx="38">
                    <c:v>$0</c:v>
                  </c:pt>
                  <c:pt idx="39">
                    <c:v>-$4,343</c:v>
                  </c:pt>
                  <c:pt idx="40">
                    <c:v>-$4,770</c:v>
                  </c:pt>
                  <c:pt idx="41">
                    <c:v>$0</c:v>
                  </c:pt>
                  <c:pt idx="42">
                    <c:v>$0</c:v>
                  </c:pt>
                  <c:pt idx="43">
                    <c:v>$0</c:v>
                  </c:pt>
                  <c:pt idx="44">
                    <c:v>$6,585</c:v>
                  </c:pt>
                  <c:pt idx="45">
                    <c:v>$39,855</c:v>
                  </c:pt>
                  <c:pt idx="46">
                    <c:v>$0</c:v>
                  </c:pt>
                  <c:pt idx="47">
                    <c:v>$0</c:v>
                  </c:pt>
                  <c:pt idx="48">
                    <c:v>$257,360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No</c:v>
                  </c:pt>
                  <c:pt idx="7">
                    <c:v>No</c:v>
                  </c:pt>
                  <c:pt idx="8">
                    <c:v>No</c:v>
                  </c:pt>
                  <c:pt idx="9">
                    <c:v>No</c:v>
                  </c:pt>
                  <c:pt idx="10">
                    <c:v>Yes</c:v>
                  </c:pt>
                  <c:pt idx="11">
                    <c:v>Yes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Yes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No</c:v>
                  </c:pt>
                  <c:pt idx="22">
                    <c:v>Yes</c:v>
                  </c:pt>
                  <c:pt idx="23">
                    <c:v>Yes</c:v>
                  </c:pt>
                  <c:pt idx="24">
                    <c:v>No</c:v>
                  </c:pt>
                  <c:pt idx="25">
                    <c:v>Yes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Yes</c:v>
                  </c:pt>
                  <c:pt idx="30">
                    <c:v>No</c:v>
                  </c:pt>
                  <c:pt idx="31">
                    <c:v>Yes</c:v>
                  </c:pt>
                  <c:pt idx="32">
                    <c:v>Yes</c:v>
                  </c:pt>
                  <c:pt idx="33">
                    <c:v>Yes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Yes</c:v>
                  </c:pt>
                  <c:pt idx="38">
                    <c:v>Yes</c:v>
                  </c:pt>
                  <c:pt idx="39">
                    <c:v>No</c:v>
                  </c:pt>
                  <c:pt idx="40">
                    <c:v>No</c:v>
                  </c:pt>
                  <c:pt idx="41">
                    <c:v>Yes</c:v>
                  </c:pt>
                  <c:pt idx="42">
                    <c:v>Yes</c:v>
                  </c:pt>
                  <c:pt idx="43">
                    <c:v>Yes</c:v>
                  </c:pt>
                  <c:pt idx="44">
                    <c:v>No</c:v>
                  </c:pt>
                  <c:pt idx="45">
                    <c:v>No</c:v>
                  </c:pt>
                  <c:pt idx="46">
                    <c:v>Yes</c:v>
                  </c:pt>
                  <c:pt idx="47">
                    <c:v>Yes</c:v>
                  </c:pt>
                  <c:pt idx="48">
                    <c:v>No</c:v>
                  </c:pt>
                </c:lvl>
                <c:lvl>
                  <c:pt idx="0">
                    <c:v> $-   </c:v>
                  </c:pt>
                  <c:pt idx="1">
                    <c:v> $3,787 </c:v>
                  </c:pt>
                  <c:pt idx="2">
                    <c:v> $38,895 </c:v>
                  </c:pt>
                  <c:pt idx="3">
                    <c:v> $38,999 </c:v>
                  </c:pt>
                  <c:pt idx="4">
                    <c:v> $41,120 </c:v>
                  </c:pt>
                  <c:pt idx="5">
                    <c:v> $44,667 </c:v>
                  </c:pt>
                  <c:pt idx="6">
                    <c:v> $46,569 </c:v>
                  </c:pt>
                  <c:pt idx="7">
                    <c:v> $49,089 </c:v>
                  </c:pt>
                  <c:pt idx="8">
                    <c:v> $56,758 </c:v>
                  </c:pt>
                  <c:pt idx="9">
                    <c:v> $56,991 </c:v>
                  </c:pt>
                  <c:pt idx="10">
                    <c:v> $81,915 </c:v>
                  </c:pt>
                  <c:pt idx="11">
                    <c:v> $111,390 </c:v>
                  </c:pt>
                  <c:pt idx="12">
                    <c:v> $113,870 </c:v>
                  </c:pt>
                  <c:pt idx="13">
                    <c:v> $179,424 </c:v>
                  </c:pt>
                  <c:pt idx="14">
                    <c:v> $184,677 </c:v>
                  </c:pt>
                  <c:pt idx="15">
                    <c:v> $213,921 </c:v>
                  </c:pt>
                  <c:pt idx="16">
                    <c:v> $508,135 </c:v>
                  </c:pt>
                  <c:pt idx="17">
                    <c:v> $6,351 </c:v>
                  </c:pt>
                  <c:pt idx="18">
                    <c:v> $10,499 </c:v>
                  </c:pt>
                  <c:pt idx="19">
                    <c:v> $15,897 </c:v>
                  </c:pt>
                  <c:pt idx="20">
                    <c:v> $17,365 </c:v>
                  </c:pt>
                  <c:pt idx="21">
                    <c:v> $18,021 </c:v>
                  </c:pt>
                  <c:pt idx="22">
                    <c:v> $19,780 </c:v>
                  </c:pt>
                  <c:pt idx="23">
                    <c:v> $29,623 </c:v>
                  </c:pt>
                  <c:pt idx="24">
                    <c:v> $67,046 </c:v>
                  </c:pt>
                  <c:pt idx="25">
                    <c:v> $83,360 </c:v>
                  </c:pt>
                  <c:pt idx="26">
                    <c:v> $108,276 </c:v>
                  </c:pt>
                  <c:pt idx="27">
                    <c:v> $123,113 </c:v>
                  </c:pt>
                  <c:pt idx="28">
                    <c:v> $146,615 </c:v>
                  </c:pt>
                  <c:pt idx="29">
                    <c:v> $189,937 </c:v>
                  </c:pt>
                  <c:pt idx="30">
                    <c:v> $7,908 </c:v>
                  </c:pt>
                  <c:pt idx="31">
                    <c:v> $18,383 </c:v>
                  </c:pt>
                  <c:pt idx="32">
                    <c:v> $18,684 </c:v>
                  </c:pt>
                  <c:pt idx="33">
                    <c:v> $20,161 </c:v>
                  </c:pt>
                  <c:pt idx="34">
                    <c:v> $21,608 </c:v>
                  </c:pt>
                  <c:pt idx="35">
                    <c:v> $22,297 </c:v>
                  </c:pt>
                  <c:pt idx="36">
                    <c:v> $22,510 </c:v>
                  </c:pt>
                  <c:pt idx="37">
                    <c:v> $23,433 </c:v>
                  </c:pt>
                  <c:pt idx="38">
                    <c:v> $25,134 </c:v>
                  </c:pt>
                  <c:pt idx="39">
                    <c:v> $25,657 </c:v>
                  </c:pt>
                  <c:pt idx="40">
                    <c:v> $30,230 </c:v>
                  </c:pt>
                  <c:pt idx="41">
                    <c:v> $45,476 </c:v>
                  </c:pt>
                  <c:pt idx="42">
                    <c:v> $45,767 </c:v>
                  </c:pt>
                  <c:pt idx="43">
                    <c:v> $77,821 </c:v>
                  </c:pt>
                  <c:pt idx="44">
                    <c:v> $86,585 </c:v>
                  </c:pt>
                  <c:pt idx="45">
                    <c:v> $189,855 </c:v>
                  </c:pt>
                  <c:pt idx="46">
                    <c:v> $212,674 </c:v>
                  </c:pt>
                  <c:pt idx="47">
                    <c:v> $262,939 </c:v>
                  </c:pt>
                  <c:pt idx="48">
                    <c:v> $742,360 </c:v>
                  </c:pt>
                </c:lvl>
                <c:lvl>
                  <c:pt idx="0">
                    <c:v>No</c:v>
                  </c:pt>
                  <c:pt idx="1">
                    <c:v>Yes</c:v>
                  </c:pt>
                  <c:pt idx="2">
                    <c:v>No</c:v>
                  </c:pt>
                  <c:pt idx="3">
                    <c:v>No</c:v>
                  </c:pt>
                  <c:pt idx="4">
                    <c:v>No</c:v>
                  </c:pt>
                  <c:pt idx="5">
                    <c:v>Yes</c:v>
                  </c:pt>
                  <c:pt idx="6">
                    <c:v>No</c:v>
                  </c:pt>
                  <c:pt idx="7">
                    <c:v>No</c:v>
                  </c:pt>
                  <c:pt idx="8">
                    <c:v>Yes</c:v>
                  </c:pt>
                  <c:pt idx="9">
                    <c:v>No</c:v>
                  </c:pt>
                  <c:pt idx="10">
                    <c:v>No</c:v>
                  </c:pt>
                  <c:pt idx="11">
                    <c:v>No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No</c:v>
                  </c:pt>
                  <c:pt idx="22">
                    <c:v>No</c:v>
                  </c:pt>
                  <c:pt idx="23">
                    <c:v>No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Yes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No</c:v>
                  </c:pt>
                  <c:pt idx="33">
                    <c:v>No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  <c:pt idx="39">
                    <c:v>No</c:v>
                  </c:pt>
                  <c:pt idx="40">
                    <c:v>No</c:v>
                  </c:pt>
                  <c:pt idx="41">
                    <c:v>No</c:v>
                  </c:pt>
                  <c:pt idx="42">
                    <c:v>No</c:v>
                  </c:pt>
                  <c:pt idx="43">
                    <c:v>No</c:v>
                  </c:pt>
                  <c:pt idx="44">
                    <c:v>No</c:v>
                  </c:pt>
                  <c:pt idx="45">
                    <c:v>No</c:v>
                  </c:pt>
                  <c:pt idx="46">
                    <c:v>No</c:v>
                  </c:pt>
                  <c:pt idx="47">
                    <c:v>No</c:v>
                  </c:pt>
                  <c:pt idx="48">
                    <c:v>No</c:v>
                  </c:pt>
                </c:lvl>
                <c:lvl>
                  <c:pt idx="0">
                    <c:v>2 - $50k to $100k</c:v>
                  </c:pt>
                  <c:pt idx="1">
                    <c:v>1 - Less than $50k</c:v>
                  </c:pt>
                  <c:pt idx="2">
                    <c:v>2 - $50k to $100k</c:v>
                  </c:pt>
                  <c:pt idx="3">
                    <c:v>2 - $50k to $100k</c:v>
                  </c:pt>
                  <c:pt idx="4">
                    <c:v>1 - Less than $50k</c:v>
                  </c:pt>
                  <c:pt idx="5">
                    <c:v>2 - $50k to $100k</c:v>
                  </c:pt>
                  <c:pt idx="6">
                    <c:v>1 - Less than $50k</c:v>
                  </c:pt>
                  <c:pt idx="7">
                    <c:v>2 - $50k to $100k</c:v>
                  </c:pt>
                  <c:pt idx="8">
                    <c:v>2 - $50k to $100k</c:v>
                  </c:pt>
                  <c:pt idx="9">
                    <c:v>1 - Less than $50k</c:v>
                  </c:pt>
                  <c:pt idx="10">
                    <c:v>2 - $50k to $100k</c:v>
                  </c:pt>
                  <c:pt idx="11">
                    <c:v>3 - $100k to $250k</c:v>
                  </c:pt>
                  <c:pt idx="12">
                    <c:v>3 - $100k to $250k</c:v>
                  </c:pt>
                  <c:pt idx="13">
                    <c:v>3 - $100k to $250k</c:v>
                  </c:pt>
                  <c:pt idx="14">
                    <c:v>3 - $100k to $250k</c:v>
                  </c:pt>
                  <c:pt idx="15">
                    <c:v>3 - $100k to $250k</c:v>
                  </c:pt>
                  <c:pt idx="16">
                    <c:v>4 - $250k to $500k</c:v>
                  </c:pt>
                  <c:pt idx="17">
                    <c:v>1 - Less than $50k</c:v>
                  </c:pt>
                  <c:pt idx="18">
                    <c:v>3 - $100k to $250k</c:v>
                  </c:pt>
                  <c:pt idx="19">
                    <c:v>1 - Less than $50k</c:v>
                  </c:pt>
                  <c:pt idx="20">
                    <c:v>1 - Less than $50k</c:v>
                  </c:pt>
                  <c:pt idx="21">
                    <c:v>1 - Less than $50k</c:v>
                  </c:pt>
                  <c:pt idx="22">
                    <c:v>1 - Less than $50k</c:v>
                  </c:pt>
                  <c:pt idx="23">
                    <c:v>1 - Less than $50k</c:v>
                  </c:pt>
                  <c:pt idx="24">
                    <c:v>1 - Less than $50k</c:v>
                  </c:pt>
                  <c:pt idx="25">
                    <c:v>2 - $50k to $100k</c:v>
                  </c:pt>
                  <c:pt idx="26">
                    <c:v>2 - $50k to $100k</c:v>
                  </c:pt>
                  <c:pt idx="27">
                    <c:v>2 - $50k to $100k</c:v>
                  </c:pt>
                  <c:pt idx="28">
                    <c:v>3 - $100k to $250k</c:v>
                  </c:pt>
                  <c:pt idx="29">
                    <c:v>3 - $100k to $250k</c:v>
                  </c:pt>
                  <c:pt idx="30">
                    <c:v>1 - Less than $50k</c:v>
                  </c:pt>
                  <c:pt idx="31">
                    <c:v>1 - Less than $50k</c:v>
                  </c:pt>
                  <c:pt idx="32">
                    <c:v>1 - Less than $50k</c:v>
                  </c:pt>
                  <c:pt idx="33">
                    <c:v>1 - Less than $50k</c:v>
                  </c:pt>
                  <c:pt idx="34">
                    <c:v>1 - Less than $50k</c:v>
                  </c:pt>
                  <c:pt idx="35">
                    <c:v>1 - Less than $50k</c:v>
                  </c:pt>
                  <c:pt idx="36">
                    <c:v>1 - Less than $50k</c:v>
                  </c:pt>
                  <c:pt idx="37">
                    <c:v>1 - Less than $50k</c:v>
                  </c:pt>
                  <c:pt idx="38">
                    <c:v>1 - Less than $50k</c:v>
                  </c:pt>
                  <c:pt idx="39">
                    <c:v>1 - Less than $50k</c:v>
                  </c:pt>
                  <c:pt idx="40">
                    <c:v>2 - $50k to $100k</c:v>
                  </c:pt>
                  <c:pt idx="41">
                    <c:v>1 - Less than $50k</c:v>
                  </c:pt>
                  <c:pt idx="42">
                    <c:v>1 - Less than $50k</c:v>
                  </c:pt>
                  <c:pt idx="43">
                    <c:v>2 - $50k to $100k</c:v>
                  </c:pt>
                  <c:pt idx="44">
                    <c:v>2 - $50k to $100k</c:v>
                  </c:pt>
                  <c:pt idx="45">
                    <c:v>3 - $100k to $250k</c:v>
                  </c:pt>
                  <c:pt idx="46">
                    <c:v>3 - $100k to $250k</c:v>
                  </c:pt>
                  <c:pt idx="47">
                    <c:v>4 - $250k to $500k</c:v>
                  </c:pt>
                  <c:pt idx="48">
                    <c:v>4 - $250k to $500k</c:v>
                  </c:pt>
                </c:lvl>
                <c:lvl>
                  <c:pt idx="0">
                    <c:v> $5,000 </c:v>
                  </c:pt>
                  <c:pt idx="1">
                    <c:v> $10,000 </c:v>
                  </c:pt>
                  <c:pt idx="2">
                    <c:v> $20,000 </c:v>
                  </c:pt>
                  <c:pt idx="3">
                    <c:v> $25,000 </c:v>
                  </c:pt>
                  <c:pt idx="4">
                    <c:v> $20,000 </c:v>
                  </c:pt>
                  <c:pt idx="5">
                    <c:v> $25,000 </c:v>
                  </c:pt>
                  <c:pt idx="6">
                    <c:v> $10,000 </c:v>
                  </c:pt>
                  <c:pt idx="7">
                    <c:v> $20,000 </c:v>
                  </c:pt>
                  <c:pt idx="8">
                    <c:v> $30,000 </c:v>
                  </c:pt>
                  <c:pt idx="9">
                    <c:v> $10,000 </c:v>
                  </c:pt>
                  <c:pt idx="10">
                    <c:v> $30,000 </c:v>
                  </c:pt>
                  <c:pt idx="11">
                    <c:v> $50,000 </c:v>
                  </c:pt>
                  <c:pt idx="12">
                    <c:v> $60,000 </c:v>
                  </c:pt>
                  <c:pt idx="13">
                    <c:v> $20,000 </c:v>
                  </c:pt>
                  <c:pt idx="14">
                    <c:v> $15,000 </c:v>
                  </c:pt>
                  <c:pt idx="15">
                    <c:v> $50,000 </c:v>
                  </c:pt>
                  <c:pt idx="16">
                    <c:v> $100,000 </c:v>
                  </c:pt>
                  <c:pt idx="17">
                    <c:v> $15,000 </c:v>
                  </c:pt>
                  <c:pt idx="18">
                    <c:v> $40,000 </c:v>
                  </c:pt>
                  <c:pt idx="19">
                    <c:v> $20,000 </c:v>
                  </c:pt>
                  <c:pt idx="20">
                    <c:v> $10,000 </c:v>
                  </c:pt>
                  <c:pt idx="21">
                    <c:v> $10,000 </c:v>
                  </c:pt>
                  <c:pt idx="22">
                    <c:v> $10,000 </c:v>
                  </c:pt>
                  <c:pt idx="23">
                    <c:v> $25,000 </c:v>
                  </c:pt>
                  <c:pt idx="24">
                    <c:v> $10,000 </c:v>
                  </c:pt>
                  <c:pt idx="25">
                    <c:v> $20,000 </c:v>
                  </c:pt>
                  <c:pt idx="26">
                    <c:v> $20,000 </c:v>
                  </c:pt>
                  <c:pt idx="27">
                    <c:v> $30,000 </c:v>
                  </c:pt>
                  <c:pt idx="28">
                    <c:v> $50,000 </c:v>
                  </c:pt>
                  <c:pt idx="29">
                    <c:v> $60,000 </c:v>
                  </c:pt>
                  <c:pt idx="30">
                    <c:v> $10,000 </c:v>
                  </c:pt>
                  <c:pt idx="31">
                    <c:v> $10,000 </c:v>
                  </c:pt>
                  <c:pt idx="32">
                    <c:v> $10,000 </c:v>
                  </c:pt>
                  <c:pt idx="33">
                    <c:v> $10,000 </c:v>
                  </c:pt>
                  <c:pt idx="34">
                    <c:v> $20,000 </c:v>
                  </c:pt>
                  <c:pt idx="35">
                    <c:v> $20,000 </c:v>
                  </c:pt>
                  <c:pt idx="36">
                    <c:v> $10,000 </c:v>
                  </c:pt>
                  <c:pt idx="37">
                    <c:v> $20,000 </c:v>
                  </c:pt>
                  <c:pt idx="38">
                    <c:v> $10,000 </c:v>
                  </c:pt>
                  <c:pt idx="39">
                    <c:v> $20,000 </c:v>
                  </c:pt>
                  <c:pt idx="40">
                    <c:v> $20,000 </c:v>
                  </c:pt>
                  <c:pt idx="41">
                    <c:v> $20,000 </c:v>
                  </c:pt>
                  <c:pt idx="42">
                    <c:v> $10,000 </c:v>
                  </c:pt>
                  <c:pt idx="43">
                    <c:v> $20,000 </c:v>
                  </c:pt>
                  <c:pt idx="44">
                    <c:v> $20,000 </c:v>
                  </c:pt>
                  <c:pt idx="45">
                    <c:v> $10,000 </c:v>
                  </c:pt>
                  <c:pt idx="46">
                    <c:v> $65,000 </c:v>
                  </c:pt>
                  <c:pt idx="47">
                    <c:v> $80,000 </c:v>
                  </c:pt>
                  <c:pt idx="48">
                    <c:v> $120,000 </c:v>
                  </c:pt>
                </c:lvl>
                <c:lvl>
                  <c:pt idx="0">
                    <c:v> $40,000 </c:v>
                  </c:pt>
                  <c:pt idx="1">
                    <c:v> $50,000 </c:v>
                  </c:pt>
                  <c:pt idx="2">
                    <c:v> $80,000 </c:v>
                  </c:pt>
                  <c:pt idx="3">
                    <c:v> $75,000 </c:v>
                  </c:pt>
                  <c:pt idx="4">
                    <c:v> $40,000 </c:v>
                  </c:pt>
                  <c:pt idx="5">
                    <c:v> $75,000 </c:v>
                  </c:pt>
                  <c:pt idx="6">
                    <c:v> $40,000 </c:v>
                  </c:pt>
                  <c:pt idx="7">
                    <c:v> $75,000 </c:v>
                  </c:pt>
                  <c:pt idx="8">
                    <c:v> $90,000 </c:v>
                  </c:pt>
                  <c:pt idx="9">
                    <c:v> $45,000 </c:v>
                  </c:pt>
                  <c:pt idx="10">
                    <c:v> $85,000 </c:v>
                  </c:pt>
                  <c:pt idx="11">
                    <c:v> $150,000 </c:v>
                  </c:pt>
                  <c:pt idx="12">
                    <c:v> $235,000 </c:v>
                  </c:pt>
                  <c:pt idx="13">
                    <c:v> $120,000 </c:v>
                  </c:pt>
                  <c:pt idx="14">
                    <c:v> $160,000 </c:v>
                  </c:pt>
                  <c:pt idx="15">
                    <c:v> $250,000 </c:v>
                  </c:pt>
                  <c:pt idx="16">
                    <c:v> $400,000 </c:v>
                  </c:pt>
                  <c:pt idx="17">
                    <c:v> $40,000 </c:v>
                  </c:pt>
                  <c:pt idx="18">
                    <c:v> $160,000 </c:v>
                  </c:pt>
                  <c:pt idx="19">
                    <c:v> $60,000 </c:v>
                  </c:pt>
                  <c:pt idx="20">
                    <c:v> $30,000 </c:v>
                  </c:pt>
                  <c:pt idx="21">
                    <c:v> $35,000 </c:v>
                  </c:pt>
                  <c:pt idx="22">
                    <c:v> $25,000 </c:v>
                  </c:pt>
                  <c:pt idx="23">
                    <c:v> $50,000 </c:v>
                  </c:pt>
                  <c:pt idx="24">
                    <c:v> $40,000 </c:v>
                  </c:pt>
                  <c:pt idx="25">
                    <c:v> $90,000 </c:v>
                  </c:pt>
                  <c:pt idx="26">
                    <c:v> $90,000 </c:v>
                  </c:pt>
                  <c:pt idx="27">
                    <c:v> $100,000 </c:v>
                  </c:pt>
                  <c:pt idx="28">
                    <c:v> $200,000 </c:v>
                  </c:pt>
                  <c:pt idx="29">
                    <c:v> $190,000 </c:v>
                  </c:pt>
                  <c:pt idx="30">
                    <c:v> $35,000 </c:v>
                  </c:pt>
                  <c:pt idx="31">
                    <c:v> $20,000 </c:v>
                  </c:pt>
                  <c:pt idx="32">
                    <c:v> $25,000 </c:v>
                  </c:pt>
                  <c:pt idx="33">
                    <c:v> $25,000 </c:v>
                  </c:pt>
                  <c:pt idx="34">
                    <c:v> $45,000 </c:v>
                  </c:pt>
                  <c:pt idx="35">
                    <c:v> $45,000 </c:v>
                  </c:pt>
                  <c:pt idx="36">
                    <c:v> $40,000 </c:v>
                  </c:pt>
                  <c:pt idx="37">
                    <c:v> $40,000 </c:v>
                  </c:pt>
                  <c:pt idx="38">
                    <c:v> $30,000 </c:v>
                  </c:pt>
                  <c:pt idx="39">
                    <c:v> $50,000 </c:v>
                  </c:pt>
                  <c:pt idx="40">
                    <c:v> $55,000 </c:v>
                  </c:pt>
                  <c:pt idx="41">
                    <c:v> $50,000 </c:v>
                  </c:pt>
                  <c:pt idx="42">
                    <c:v> $50,000 </c:v>
                  </c:pt>
                  <c:pt idx="43">
                    <c:v> $80,000 </c:v>
                  </c:pt>
                  <c:pt idx="44">
                    <c:v> $80,000 </c:v>
                  </c:pt>
                  <c:pt idx="45">
                    <c:v> $150,000 </c:v>
                  </c:pt>
                  <c:pt idx="46">
                    <c:v> $215,000 </c:v>
                  </c:pt>
                  <c:pt idx="47">
                    <c:v> $290,000 </c:v>
                  </c:pt>
                  <c:pt idx="48">
                    <c:v> $485,000 </c:v>
                  </c:pt>
                </c:lvl>
                <c:lvl>
                  <c:pt idx="0">
                    <c:v> $37,500 </c:v>
                  </c:pt>
                  <c:pt idx="1">
                    <c:v> $45,000 </c:v>
                  </c:pt>
                  <c:pt idx="2">
                    <c:v> $70,000 </c:v>
                  </c:pt>
                  <c:pt idx="3">
                    <c:v> $62,500 </c:v>
                  </c:pt>
                  <c:pt idx="4">
                    <c:v> $30,000 </c:v>
                  </c:pt>
                  <c:pt idx="5">
                    <c:v> $62,500 </c:v>
                  </c:pt>
                  <c:pt idx="6">
                    <c:v> $35,000 </c:v>
                  </c:pt>
                  <c:pt idx="7">
                    <c:v> $65,000 </c:v>
                  </c:pt>
                  <c:pt idx="8">
                    <c:v> $75,000 </c:v>
                  </c:pt>
                  <c:pt idx="9">
                    <c:v> $40,000 </c:v>
                  </c:pt>
                  <c:pt idx="10">
                    <c:v> $70,000 </c:v>
                  </c:pt>
                  <c:pt idx="11">
                    <c:v> $125,000 </c:v>
                  </c:pt>
                  <c:pt idx="12">
                    <c:v> $205,000 </c:v>
                  </c:pt>
                  <c:pt idx="13">
                    <c:v> $110,000 </c:v>
                  </c:pt>
                  <c:pt idx="14">
                    <c:v> $152,500 </c:v>
                  </c:pt>
                  <c:pt idx="15">
                    <c:v> $225,000 </c:v>
                  </c:pt>
                  <c:pt idx="16">
                    <c:v> $350,000 </c:v>
                  </c:pt>
                  <c:pt idx="17">
                    <c:v> $32,500 </c:v>
                  </c:pt>
                  <c:pt idx="18">
                    <c:v> $140,000 </c:v>
                  </c:pt>
                  <c:pt idx="19">
                    <c:v> $50,000 </c:v>
                  </c:pt>
                  <c:pt idx="20">
                    <c:v> $25,000 </c:v>
                  </c:pt>
                  <c:pt idx="21">
                    <c:v> $30,000 </c:v>
                  </c:pt>
                  <c:pt idx="22">
                    <c:v> $20,000 </c:v>
                  </c:pt>
                  <c:pt idx="23">
                    <c:v> $37,500 </c:v>
                  </c:pt>
                  <c:pt idx="24">
                    <c:v> $35,000 </c:v>
                  </c:pt>
                  <c:pt idx="25">
                    <c:v> $80,000 </c:v>
                  </c:pt>
                  <c:pt idx="26">
                    <c:v> $80,000 </c:v>
                  </c:pt>
                  <c:pt idx="27">
                    <c:v> $85,000 </c:v>
                  </c:pt>
                  <c:pt idx="28">
                    <c:v> $175,000 </c:v>
                  </c:pt>
                  <c:pt idx="29">
                    <c:v> $160,000 </c:v>
                  </c:pt>
                  <c:pt idx="30">
                    <c:v> $30,000 </c:v>
                  </c:pt>
                  <c:pt idx="31">
                    <c:v> $15,000 </c:v>
                  </c:pt>
                  <c:pt idx="32">
                    <c:v> $20,000 </c:v>
                  </c:pt>
                  <c:pt idx="33">
                    <c:v> $20,000 </c:v>
                  </c:pt>
                  <c:pt idx="34">
                    <c:v> $35,000 </c:v>
                  </c:pt>
                  <c:pt idx="35">
                    <c:v> $35,000 </c:v>
                  </c:pt>
                  <c:pt idx="36">
                    <c:v> $35,000 </c:v>
                  </c:pt>
                  <c:pt idx="37">
                    <c:v> $30,000 </c:v>
                  </c:pt>
                  <c:pt idx="38">
                    <c:v> $25,000 </c:v>
                  </c:pt>
                  <c:pt idx="39">
                    <c:v> $40,000 </c:v>
                  </c:pt>
                  <c:pt idx="40">
                    <c:v> $45,000 </c:v>
                  </c:pt>
                  <c:pt idx="41">
                    <c:v> $40,000 </c:v>
                  </c:pt>
                  <c:pt idx="42">
                    <c:v> $45,000 </c:v>
                  </c:pt>
                  <c:pt idx="43">
                    <c:v> $70,000 </c:v>
                  </c:pt>
                  <c:pt idx="44">
                    <c:v> $70,000 </c:v>
                  </c:pt>
                  <c:pt idx="45">
                    <c:v> $145,000 </c:v>
                  </c:pt>
                  <c:pt idx="46">
                    <c:v> $182,500 </c:v>
                  </c:pt>
                  <c:pt idx="47">
                    <c:v> $250,000 </c:v>
                  </c:pt>
                  <c:pt idx="48">
                    <c:v> $425,000 </c:v>
                  </c:pt>
                </c:lvl>
                <c:lvl>
                  <c:pt idx="0">
                    <c:v> $35,000 </c:v>
                  </c:pt>
                  <c:pt idx="1">
                    <c:v> $40,000 </c:v>
                  </c:pt>
                  <c:pt idx="2">
                    <c:v> $60,000 </c:v>
                  </c:pt>
                  <c:pt idx="3">
                    <c:v> $50,000 </c:v>
                  </c:pt>
                  <c:pt idx="4">
                    <c:v> $20,000 </c:v>
                  </c:pt>
                  <c:pt idx="5">
                    <c:v> $50,000 </c:v>
                  </c:pt>
                  <c:pt idx="6">
                    <c:v> $30,000 </c:v>
                  </c:pt>
                  <c:pt idx="7">
                    <c:v> $55,000 </c:v>
                  </c:pt>
                  <c:pt idx="8">
                    <c:v> $60,000 </c:v>
                  </c:pt>
                  <c:pt idx="9">
                    <c:v> $35,000 </c:v>
                  </c:pt>
                  <c:pt idx="10">
                    <c:v> $55,000 </c:v>
                  </c:pt>
                  <c:pt idx="11">
                    <c:v> $100,000 </c:v>
                  </c:pt>
                  <c:pt idx="12">
                    <c:v> $175,000 </c:v>
                  </c:pt>
                  <c:pt idx="13">
                    <c:v> $100,000 </c:v>
                  </c:pt>
                  <c:pt idx="14">
                    <c:v> $145,000 </c:v>
                  </c:pt>
                  <c:pt idx="15">
                    <c:v> $200,000 </c:v>
                  </c:pt>
                  <c:pt idx="16">
                    <c:v> $300,000 </c:v>
                  </c:pt>
                  <c:pt idx="17">
                    <c:v> $25,000 </c:v>
                  </c:pt>
                  <c:pt idx="18">
                    <c:v> $120,000 </c:v>
                  </c:pt>
                  <c:pt idx="19">
                    <c:v> $40,000 </c:v>
                  </c:pt>
                  <c:pt idx="20">
                    <c:v> $20,000 </c:v>
                  </c:pt>
                  <c:pt idx="21">
                    <c:v> $25,000 </c:v>
                  </c:pt>
                  <c:pt idx="22">
                    <c:v> $15,000 </c:v>
                  </c:pt>
                  <c:pt idx="23">
                    <c:v> $25,000 </c:v>
                  </c:pt>
                  <c:pt idx="24">
                    <c:v> $30,000 </c:v>
                  </c:pt>
                  <c:pt idx="25">
                    <c:v> $70,000 </c:v>
                  </c:pt>
                  <c:pt idx="26">
                    <c:v> $70,000 </c:v>
                  </c:pt>
                  <c:pt idx="27">
                    <c:v> $70,000 </c:v>
                  </c:pt>
                  <c:pt idx="28">
                    <c:v> $150,000 </c:v>
                  </c:pt>
                  <c:pt idx="29">
                    <c:v> $130,000 </c:v>
                  </c:pt>
                  <c:pt idx="30">
                    <c:v> $25,000 </c:v>
                  </c:pt>
                  <c:pt idx="31">
                    <c:v> $10,000 </c:v>
                  </c:pt>
                  <c:pt idx="32">
                    <c:v> $15,000 </c:v>
                  </c:pt>
                  <c:pt idx="33">
                    <c:v> $15,000 </c:v>
                  </c:pt>
                  <c:pt idx="34">
                    <c:v> $25,000 </c:v>
                  </c:pt>
                  <c:pt idx="35">
                    <c:v> $25,000 </c:v>
                  </c:pt>
                  <c:pt idx="36">
                    <c:v> $30,000 </c:v>
                  </c:pt>
                  <c:pt idx="37">
                    <c:v> $20,000 </c:v>
                  </c:pt>
                  <c:pt idx="38">
                    <c:v> $20,000 </c:v>
                  </c:pt>
                  <c:pt idx="39">
                    <c:v> $30,000 </c:v>
                  </c:pt>
                  <c:pt idx="40">
                    <c:v> $35,000 </c:v>
                  </c:pt>
                  <c:pt idx="41">
                    <c:v> $30,000 </c:v>
                  </c:pt>
                  <c:pt idx="42">
                    <c:v> $40,000 </c:v>
                  </c:pt>
                  <c:pt idx="43">
                    <c:v> $60,000 </c:v>
                  </c:pt>
                  <c:pt idx="44">
                    <c:v> $60,000 </c:v>
                  </c:pt>
                  <c:pt idx="45">
                    <c:v> $140,000 </c:v>
                  </c:pt>
                  <c:pt idx="46">
                    <c:v> $150,000 </c:v>
                  </c:pt>
                  <c:pt idx="47">
                    <c:v> $210,000 </c:v>
                  </c:pt>
                  <c:pt idx="48">
                    <c:v> $365,000 </c:v>
                  </c:pt>
                </c:lvl>
                <c:lvl>
                  <c:pt idx="0">
                    <c:v>ERCOT</c:v>
                  </c:pt>
                  <c:pt idx="1">
                    <c:v>Market</c:v>
                  </c:pt>
                  <c:pt idx="2">
                    <c:v>Market</c:v>
                  </c:pt>
                  <c:pt idx="3">
                    <c:v>ERCOT</c:v>
                  </c:pt>
                  <c:pt idx="4">
                    <c:v>Market</c:v>
                  </c:pt>
                  <c:pt idx="5">
                    <c:v>Market</c:v>
                  </c:pt>
                  <c:pt idx="6">
                    <c:v>ERCOT</c:v>
                  </c:pt>
                  <c:pt idx="7">
                    <c:v>ERCOT</c:v>
                  </c:pt>
                  <c:pt idx="8">
                    <c:v>ERCOT</c:v>
                  </c:pt>
                  <c:pt idx="9">
                    <c:v>ERCOT</c:v>
                  </c:pt>
                  <c:pt idx="10">
                    <c:v>ERCOT</c:v>
                  </c:pt>
                  <c:pt idx="11">
                    <c:v>ERCOT</c:v>
                  </c:pt>
                  <c:pt idx="12">
                    <c:v>Mixed</c:v>
                  </c:pt>
                  <c:pt idx="13">
                    <c:v>Market</c:v>
                  </c:pt>
                  <c:pt idx="14">
                    <c:v>ERCOT</c:v>
                  </c:pt>
                  <c:pt idx="15">
                    <c:v>ERCOT</c:v>
                  </c:pt>
                  <c:pt idx="16">
                    <c:v>ERCOT</c:v>
                  </c:pt>
                  <c:pt idx="17">
                    <c:v>ERCOT</c:v>
                  </c:pt>
                  <c:pt idx="18">
                    <c:v>ERCOT</c:v>
                  </c:pt>
                  <c:pt idx="19">
                    <c:v>ERCOT</c:v>
                  </c:pt>
                  <c:pt idx="20">
                    <c:v>Market</c:v>
                  </c:pt>
                  <c:pt idx="21">
                    <c:v>Market</c:v>
                  </c:pt>
                  <c:pt idx="22">
                    <c:v>Market</c:v>
                  </c:pt>
                  <c:pt idx="23">
                    <c:v>ERCOT</c:v>
                  </c:pt>
                  <c:pt idx="24">
                    <c:v>ERCOT</c:v>
                  </c:pt>
                  <c:pt idx="25">
                    <c:v>Market</c:v>
                  </c:pt>
                  <c:pt idx="26">
                    <c:v>ERCOT</c:v>
                  </c:pt>
                  <c:pt idx="27">
                    <c:v>ERCOT</c:v>
                  </c:pt>
                  <c:pt idx="28">
                    <c:v>Market</c:v>
                  </c:pt>
                  <c:pt idx="29">
                    <c:v>ERCOT</c:v>
                  </c:pt>
                  <c:pt idx="30">
                    <c:v>ERCOT</c:v>
                  </c:pt>
                  <c:pt idx="31">
                    <c:v>ERCOT</c:v>
                  </c:pt>
                  <c:pt idx="32">
                    <c:v>ERCOT</c:v>
                  </c:pt>
                  <c:pt idx="33">
                    <c:v>ERCOT</c:v>
                  </c:pt>
                  <c:pt idx="34">
                    <c:v>Market</c:v>
                  </c:pt>
                  <c:pt idx="35">
                    <c:v>Market</c:v>
                  </c:pt>
                  <c:pt idx="36">
                    <c:v>Market</c:v>
                  </c:pt>
                  <c:pt idx="37">
                    <c:v>ERCOT</c:v>
                  </c:pt>
                  <c:pt idx="38">
                    <c:v>ERCOT</c:v>
                  </c:pt>
                  <c:pt idx="39">
                    <c:v>Market</c:v>
                  </c:pt>
                  <c:pt idx="40">
                    <c:v>ERCOT</c:v>
                  </c:pt>
                  <c:pt idx="41">
                    <c:v>Market</c:v>
                  </c:pt>
                  <c:pt idx="42">
                    <c:v>Market</c:v>
                  </c:pt>
                  <c:pt idx="43">
                    <c:v>ERCOT</c:v>
                  </c:pt>
                  <c:pt idx="44">
                    <c:v>ERCOT</c:v>
                  </c:pt>
                  <c:pt idx="45">
                    <c:v>Market</c:v>
                  </c:pt>
                  <c:pt idx="46">
                    <c:v>Mixed</c:v>
                  </c:pt>
                  <c:pt idx="47">
                    <c:v>ERCOT</c:v>
                  </c:pt>
                  <c:pt idx="48">
                    <c:v>Mixed</c:v>
                  </c:pt>
                </c:lvl>
                <c:lvl>
                  <c:pt idx="0">
                    <c:v>NPRR785</c:v>
                  </c:pt>
                  <c:pt idx="1">
                    <c:v>NPRR808</c:v>
                  </c:pt>
                  <c:pt idx="2">
                    <c:v>NPRR789, NPRR797</c:v>
                  </c:pt>
                  <c:pt idx="3">
                    <c:v>NPRR649</c:v>
                  </c:pt>
                  <c:pt idx="4">
                    <c:v>SCR790</c:v>
                  </c:pt>
                  <c:pt idx="5">
                    <c:v>NPRR778</c:v>
                  </c:pt>
                  <c:pt idx="6">
                    <c:v>RMGRR134</c:v>
                  </c:pt>
                  <c:pt idx="7">
                    <c:v>NPRR764</c:v>
                  </c:pt>
                  <c:pt idx="8">
                    <c:v>NPRR782</c:v>
                  </c:pt>
                  <c:pt idx="9">
                    <c:v>NPRR746</c:v>
                  </c:pt>
                  <c:pt idx="10">
                    <c:v>NPRR573,
NPRR801</c:v>
                  </c:pt>
                  <c:pt idx="11">
                    <c:v>NPRR831</c:v>
                  </c:pt>
                  <c:pt idx="12">
                    <c:v>RRGRR003, RRGRR006, RRGRR007, RRGRR009</c:v>
                  </c:pt>
                  <c:pt idx="13">
                    <c:v>RMGRR140</c:v>
                  </c:pt>
                  <c:pt idx="14">
                    <c:v>NPRR272</c:v>
                  </c:pt>
                  <c:pt idx="15">
                    <c:v>NPRR744</c:v>
                  </c:pt>
                  <c:pt idx="16">
                    <c:v>NPRR758</c:v>
                  </c:pt>
                  <c:pt idx="17">
                    <c:v>NPRR810</c:v>
                  </c:pt>
                  <c:pt idx="18">
                    <c:v>NPRR830</c:v>
                  </c:pt>
                  <c:pt idx="19">
                    <c:v>SCR792</c:v>
                  </c:pt>
                  <c:pt idx="20">
                    <c:v>NPRR854</c:v>
                  </c:pt>
                  <c:pt idx="21">
                    <c:v>SCR791</c:v>
                  </c:pt>
                  <c:pt idx="22">
                    <c:v>NPRR844</c:v>
                  </c:pt>
                  <c:pt idx="23">
                    <c:v>NPRR819</c:v>
                  </c:pt>
                  <c:pt idx="24">
                    <c:v>SCR795</c:v>
                  </c:pt>
                  <c:pt idx="25">
                    <c:v>NPRR815</c:v>
                  </c:pt>
                  <c:pt idx="26">
                    <c:v>NPRR843</c:v>
                  </c:pt>
                  <c:pt idx="27">
                    <c:v>NPRR776</c:v>
                  </c:pt>
                  <c:pt idx="28">
                    <c:v>NPRR864</c:v>
                  </c:pt>
                  <c:pt idx="29">
                    <c:v>OBDRR002, NPRR768</c:v>
                  </c:pt>
                  <c:pt idx="30">
                    <c:v>SCR794</c:v>
                  </c:pt>
                  <c:pt idx="31">
                    <c:v>NPRR925,
SCR798</c:v>
                  </c:pt>
                  <c:pt idx="32">
                    <c:v>NPRR899</c:v>
                  </c:pt>
                  <c:pt idx="33">
                    <c:v>NPRR914</c:v>
                  </c:pt>
                  <c:pt idx="34">
                    <c:v>NPRR877</c:v>
                  </c:pt>
                  <c:pt idx="35">
                    <c:v>NPRR858</c:v>
                  </c:pt>
                  <c:pt idx="36">
                    <c:v>NPRR865,
NPRR880</c:v>
                  </c:pt>
                  <c:pt idx="37">
                    <c:v>NPRR866,
RRGRR017</c:v>
                  </c:pt>
                  <c:pt idx="38">
                    <c:v>VCMRR022</c:v>
                  </c:pt>
                  <c:pt idx="39">
                    <c:v>NOGRR174</c:v>
                  </c:pt>
                  <c:pt idx="40">
                    <c:v>SCR796,
OBDRR003,
OBDRR014</c:v>
                  </c:pt>
                  <c:pt idx="41">
                    <c:v>NPRR821</c:v>
                  </c:pt>
                  <c:pt idx="42">
                    <c:v>SCR793</c:v>
                  </c:pt>
                  <c:pt idx="43">
                    <c:v>NPRR842</c:v>
                  </c:pt>
                  <c:pt idx="44">
                    <c:v>NPRR845</c:v>
                  </c:pt>
                  <c:pt idx="45">
                    <c:v>NPRR809</c:v>
                  </c:pt>
                  <c:pt idx="46">
                    <c:v>NPRR817, NPRR847,
VCMRR021</c:v>
                  </c:pt>
                  <c:pt idx="47">
                    <c:v>NPRR901, NPRR910,
OBDRR010</c:v>
                  </c:pt>
                  <c:pt idx="48">
                    <c:v>NPRR833, NPRR749</c:v>
                  </c:pt>
                </c:lvl>
                <c:lvl>
                  <c:pt idx="0">
                    <c:v>Yes</c:v>
                  </c:pt>
                  <c:pt idx="1">
                    <c:v>Yes</c:v>
                  </c:pt>
                  <c:pt idx="2">
                    <c:v>Yes</c:v>
                  </c:pt>
                  <c:pt idx="3">
                    <c:v>Yes</c:v>
                  </c:pt>
                  <c:pt idx="4">
                    <c:v>Yes</c:v>
                  </c:pt>
                  <c:pt idx="5">
                    <c:v>Yes</c:v>
                  </c:pt>
                  <c:pt idx="6">
                    <c:v>Yes</c:v>
                  </c:pt>
                  <c:pt idx="7">
                    <c:v>Yes</c:v>
                  </c:pt>
                  <c:pt idx="8">
                    <c:v>Yes</c:v>
                  </c:pt>
                  <c:pt idx="9">
                    <c:v>Yes</c:v>
                  </c:pt>
                  <c:pt idx="10">
                    <c:v>Yes</c:v>
                  </c:pt>
                  <c:pt idx="11">
                    <c:v>Yes</c:v>
                  </c:pt>
                  <c:pt idx="12">
                    <c:v>Yes</c:v>
                  </c:pt>
                  <c:pt idx="13">
                    <c:v>Yes</c:v>
                  </c:pt>
                  <c:pt idx="14">
                    <c:v>Yes</c:v>
                  </c:pt>
                  <c:pt idx="15">
                    <c:v>Yes</c:v>
                  </c:pt>
                  <c:pt idx="16">
                    <c:v>Yes</c:v>
                  </c:pt>
                  <c:pt idx="17">
                    <c:v>Yes</c:v>
                  </c:pt>
                  <c:pt idx="18">
                    <c:v>Yes</c:v>
                  </c:pt>
                  <c:pt idx="19">
                    <c:v>Yes</c:v>
                  </c:pt>
                  <c:pt idx="20">
                    <c:v>Yes</c:v>
                  </c:pt>
                  <c:pt idx="21">
                    <c:v>Yes</c:v>
                  </c:pt>
                  <c:pt idx="22">
                    <c:v>Yes</c:v>
                  </c:pt>
                  <c:pt idx="23">
                    <c:v>Yes</c:v>
                  </c:pt>
                  <c:pt idx="24">
                    <c:v>Yes</c:v>
                  </c:pt>
                  <c:pt idx="25">
                    <c:v>Yes</c:v>
                  </c:pt>
                  <c:pt idx="26">
                    <c:v>Yes</c:v>
                  </c:pt>
                  <c:pt idx="27">
                    <c:v>Yes</c:v>
                  </c:pt>
                  <c:pt idx="28">
                    <c:v>Yes</c:v>
                  </c:pt>
                  <c:pt idx="29">
                    <c:v>Yes</c:v>
                  </c:pt>
                  <c:pt idx="30">
                    <c:v>Yes</c:v>
                  </c:pt>
                  <c:pt idx="31">
                    <c:v>Yes</c:v>
                  </c:pt>
                  <c:pt idx="32">
                    <c:v>Yes</c:v>
                  </c:pt>
                  <c:pt idx="33">
                    <c:v>Yes</c:v>
                  </c:pt>
                  <c:pt idx="34">
                    <c:v>Yes</c:v>
                  </c:pt>
                  <c:pt idx="35">
                    <c:v>Yes</c:v>
                  </c:pt>
                  <c:pt idx="36">
                    <c:v>Yes</c:v>
                  </c:pt>
                  <c:pt idx="37">
                    <c:v>Yes</c:v>
                  </c:pt>
                  <c:pt idx="38">
                    <c:v>Yes</c:v>
                  </c:pt>
                  <c:pt idx="39">
                    <c:v>Yes</c:v>
                  </c:pt>
                  <c:pt idx="40">
                    <c:v>Yes</c:v>
                  </c:pt>
                  <c:pt idx="41">
                    <c:v>Yes</c:v>
                  </c:pt>
                  <c:pt idx="42">
                    <c:v>Yes</c:v>
                  </c:pt>
                  <c:pt idx="43">
                    <c:v>Yes</c:v>
                  </c:pt>
                  <c:pt idx="44">
                    <c:v>Yes</c:v>
                  </c:pt>
                  <c:pt idx="45">
                    <c:v>Yes</c:v>
                  </c:pt>
                  <c:pt idx="46">
                    <c:v>Yes</c:v>
                  </c:pt>
                  <c:pt idx="47">
                    <c:v>Yes</c:v>
                  </c:pt>
                  <c:pt idx="48">
                    <c:v>Yes</c:v>
                  </c:pt>
                </c:lvl>
                <c:lvl>
                  <c:pt idx="0">
                    <c:v>Yes</c:v>
                  </c:pt>
                  <c:pt idx="1">
                    <c:v>No</c:v>
                  </c:pt>
                  <c:pt idx="2">
                    <c:v>Yes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No</c:v>
                  </c:pt>
                  <c:pt idx="7">
                    <c:v>No</c:v>
                  </c:pt>
                  <c:pt idx="8">
                    <c:v>No</c:v>
                  </c:pt>
                  <c:pt idx="9">
                    <c:v>No</c:v>
                  </c:pt>
                  <c:pt idx="10">
                    <c:v>Yes</c:v>
                  </c:pt>
                  <c:pt idx="11">
                    <c:v>No</c:v>
                  </c:pt>
                  <c:pt idx="12">
                    <c:v>Yes</c:v>
                  </c:pt>
                  <c:pt idx="13">
                    <c:v>Yes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Yes</c:v>
                  </c:pt>
                  <c:pt idx="21">
                    <c:v>No</c:v>
                  </c:pt>
                  <c:pt idx="22">
                    <c:v>Yes</c:v>
                  </c:pt>
                  <c:pt idx="23">
                    <c:v>No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Yes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No</c:v>
                  </c:pt>
                  <c:pt idx="33">
                    <c:v>No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  <c:pt idx="39">
                    <c:v>No</c:v>
                  </c:pt>
                  <c:pt idx="40">
                    <c:v>No</c:v>
                  </c:pt>
                  <c:pt idx="41">
                    <c:v>No</c:v>
                  </c:pt>
                  <c:pt idx="42">
                    <c:v>No</c:v>
                  </c:pt>
                  <c:pt idx="43">
                    <c:v>No</c:v>
                  </c:pt>
                  <c:pt idx="44">
                    <c:v>No</c:v>
                  </c:pt>
                  <c:pt idx="45">
                    <c:v>No</c:v>
                  </c:pt>
                  <c:pt idx="46">
                    <c:v>Yes</c:v>
                  </c:pt>
                  <c:pt idx="47">
                    <c:v>Yes</c:v>
                  </c:pt>
                  <c:pt idx="48">
                    <c:v>Yes</c:v>
                  </c:pt>
                </c:lvl>
                <c:lvl>
                  <c:pt idx="0">
                    <c:v>Synchronizing WGR and PVGR COPs with the Short Term Wind and PhotoVoltaic Forecasts</c:v>
                  </c:pt>
                  <c:pt idx="1">
                    <c:v>Three Year CRR Auction</c:v>
                  </c:pt>
                  <c:pt idx="2">
                    <c:v>NPRR797 &amp; NPRR789 Load Forecast Enhancements</c:v>
                  </c:pt>
                  <c:pt idx="3">
                    <c:v>Addressing Issues Surrounding High Dispatch Limit (HDL) Overrides</c:v>
                  </c:pt>
                  <c:pt idx="4">
                    <c:v>Wind Resource Power Production and Forecast Transparency</c:v>
                  </c:pt>
                  <c:pt idx="5">
                    <c:v>Modifications to Date Change and Cancellation Evaluation Window</c:v>
                  </c:pt>
                  <c:pt idx="6">
                    <c:v>Allow AMS Data Submittal Process for TDSP-Read Non-Modeled Generators</c:v>
                  </c:pt>
                  <c:pt idx="7">
                    <c:v>QSE Capacity Short Calculations Based on an 80% Probability of Exceedance (P80)</c:v>
                  </c:pt>
                  <c:pt idx="8">
                    <c:v>Settlement of Infeasible Ancillary Services Due to Transmission Constraints</c:v>
                  </c:pt>
                  <c:pt idx="9">
                    <c:v>Adjustments Due to Negative Load</c:v>
                  </c:pt>
                  <c:pt idx="10">
                    <c:v>Implementation of NPRR573 &amp; NPRR801</c:v>
                  </c:pt>
                  <c:pt idx="11">
                    <c:v>Inclusion of Private Use Networks in Load Zone Price Calculations</c:v>
                  </c:pt>
                  <c:pt idx="12">
                    <c:v>2016 RARF Enhancements</c:v>
                  </c:pt>
                  <c:pt idx="13">
                    <c:v>Mass Transition/Acquisition Enhancements (MTAQ)</c:v>
                  </c:pt>
                  <c:pt idx="14">
                    <c:v>Definition and Participation of Quick Start Generation Resources</c:v>
                  </c:pt>
                  <c:pt idx="15">
                    <c:v>RUC Trigger for the Reliability Deployment Price Adder and Alignment with RUC Settlement</c:v>
                  </c:pt>
                  <c:pt idx="16">
                    <c:v>Improved Transparency for Outages Potentially Having a High Economic Impact</c:v>
                  </c:pt>
                  <c:pt idx="17">
                    <c:v>Applicability of RMR Incentive Factor on Reservation and Transportation Costs Associated with Firm Fuel Supplies</c:v>
                  </c:pt>
                  <c:pt idx="18">
                    <c:v>Revision of 4-Coincident Peak Methodology</c:v>
                  </c:pt>
                  <c:pt idx="19">
                    <c:v>Enhance Communications of BAAL Exceedances</c:v>
                  </c:pt>
                  <c:pt idx="20">
                    <c:v>NOIE TDSP Submittal of Meters with Bidirectional Flow Caused by Generation Interconnected at Distribution Voltage</c:v>
                  </c:pt>
                  <c:pt idx="21">
                    <c:v>Correction of 60-day SCED GRD Disclosure Report</c:v>
                  </c:pt>
                  <c:pt idx="22">
                    <c:v>Clarification to Outage Report</c:v>
                  </c:pt>
                  <c:pt idx="23">
                    <c:v>Modification of Non-Price Error Resettlement Thresholds and Resettlement Clean-Ups</c:v>
                  </c:pt>
                  <c:pt idx="24">
                    <c:v>Addition of Intra-Hour Wind Forecast to GTBD Calculation</c:v>
                  </c:pt>
                  <c:pt idx="25">
                    <c:v>Revise the Limitation of Load Resources Providing Responsive Reserve (RRS) Service</c:v>
                  </c:pt>
                  <c:pt idx="26">
                    <c:v>Short-Term System Adequacy and AS Offer Disclosure Reports Additions</c:v>
                  </c:pt>
                  <c:pt idx="27">
                    <c:v>Voltage Set Point Communication</c:v>
                  </c:pt>
                  <c:pt idx="28">
                    <c:v>RUC Modifications to Consider Market-Based Solutions</c:v>
                  </c:pt>
                  <c:pt idx="29">
                    <c:v>Revisions to Real-Time On-Line Reliability Deployment Price Adder Categories</c:v>
                  </c:pt>
                  <c:pt idx="30">
                    <c:v>Update SCED Limit Calculation</c:v>
                  </c:pt>
                  <c:pt idx="31">
                    <c:v>PTP Obligation Bid ID Limit</c:v>
                  </c:pt>
                  <c:pt idx="32">
                    <c:v>Digital Certificate and User Security Administrator Clarifications and Opt Out Procedure</c:v>
                  </c:pt>
                  <c:pt idx="33">
                    <c:v>Addition of Controllable Load Resources to 60-Day Reports</c:v>
                  </c:pt>
                  <c:pt idx="34">
                    <c:v>Use of Actual Interval Data for IDR ESI IDs for Initial Settlement - Phase 2</c:v>
                  </c:pt>
                  <c:pt idx="35">
                    <c:v>Provide Complete Current Operating Plan (COP) Data</c:v>
                  </c:pt>
                  <c:pt idx="36">
                    <c:v>Publish RTM Shift Factors for Hubs, Load Zones, and DC Ties</c:v>
                  </c:pt>
                  <c:pt idx="37">
                    <c:v>RRGRR Related to NPRR866, Mapping Registered Distributed Generation and Load Resources to Transmission Loads in the Network Operations Model</c:v>
                  </c:pt>
                  <c:pt idx="38">
                    <c:v>Determination of Fuel Adder Price for Coal and Lignite Resources</c:v>
                  </c:pt>
                  <c:pt idx="39">
                    <c:v>AVR and PSS Testing Requirements</c:v>
                  </c:pt>
                  <c:pt idx="40">
                    <c:v>Change Validation Rules to Preclude Certain Transactions at Resource Nodes within Private Use Networks</c:v>
                  </c:pt>
                  <c:pt idx="41">
                    <c:v>Elimination of the CRR Deration Process</c:v>
                  </c:pt>
                  <c:pt idx="42">
                    <c:v>SSR Related Telemetry for Transmission Service Provider (TSP) Operators</c:v>
                  </c:pt>
                  <c:pt idx="43">
                    <c:v>Study Area Load Information</c:v>
                  </c:pt>
                  <c:pt idx="44">
                    <c:v>RMR Process and Agreement Revisions</c:v>
                  </c:pt>
                  <c:pt idx="45">
                    <c:v>GTC or GTL for New Generation Interconnection</c:v>
                  </c:pt>
                  <c:pt idx="46">
                    <c:v>Create a Panhandle Hub</c:v>
                  </c:pt>
                  <c:pt idx="47">
                    <c:v>Switchable Generation Resource Status Code</c:v>
                  </c:pt>
                  <c:pt idx="48">
                    <c:v>Modify PTP Obligation Bid Clearing Change</c:v>
                  </c:pt>
                </c:lvl>
                <c:lvl>
                  <c:pt idx="0">
                    <c:v>231-01</c:v>
                  </c:pt>
                  <c:pt idx="1">
                    <c:v>252-01</c:v>
                  </c:pt>
                  <c:pt idx="2">
                    <c:v>236-01</c:v>
                  </c:pt>
                  <c:pt idx="3">
                    <c:v>213-01</c:v>
                  </c:pt>
                  <c:pt idx="4">
                    <c:v>207-01</c:v>
                  </c:pt>
                  <c:pt idx="5">
                    <c:v>248-01</c:v>
                  </c:pt>
                  <c:pt idx="6">
                    <c:v>232-01</c:v>
                  </c:pt>
                  <c:pt idx="7">
                    <c:v>201-01</c:v>
                  </c:pt>
                  <c:pt idx="8">
                    <c:v>237-01</c:v>
                  </c:pt>
                  <c:pt idx="9">
                    <c:v>226-01</c:v>
                  </c:pt>
                  <c:pt idx="10">
                    <c:v>159-01</c:v>
                  </c:pt>
                  <c:pt idx="11">
                    <c:v>251-01</c:v>
                  </c:pt>
                  <c:pt idx="12">
                    <c:v>200-01</c:v>
                  </c:pt>
                  <c:pt idx="13">
                    <c:v>188-01</c:v>
                  </c:pt>
                  <c:pt idx="14">
                    <c:v>194-01</c:v>
                  </c:pt>
                  <c:pt idx="15">
                    <c:v>225-01</c:v>
                  </c:pt>
                  <c:pt idx="16">
                    <c:v>215-01</c:v>
                  </c:pt>
                  <c:pt idx="17">
                    <c:v>233-31</c:v>
                  </c:pt>
                  <c:pt idx="18">
                    <c:v>270-01</c:v>
                  </c:pt>
                  <c:pt idx="19">
                    <c:v>273-01</c:v>
                  </c:pt>
                  <c:pt idx="20">
                    <c:v>276-02</c:v>
                  </c:pt>
                  <c:pt idx="21">
                    <c:v>281-01</c:v>
                  </c:pt>
                  <c:pt idx="22">
                    <c:v>276-01</c:v>
                  </c:pt>
                  <c:pt idx="23">
                    <c:v>283-01</c:v>
                  </c:pt>
                  <c:pt idx="24">
                    <c:v>289-01</c:v>
                  </c:pt>
                  <c:pt idx="25">
                    <c:v>278-01</c:v>
                  </c:pt>
                  <c:pt idx="26">
                    <c:v>285-01</c:v>
                  </c:pt>
                  <c:pt idx="27">
                    <c:v>256-01</c:v>
                  </c:pt>
                  <c:pt idx="28">
                    <c:v>284-01</c:v>
                  </c:pt>
                  <c:pt idx="29">
                    <c:v>277-01</c:v>
                  </c:pt>
                  <c:pt idx="30">
                    <c:v>276-03</c:v>
                  </c:pt>
                  <c:pt idx="31">
                    <c:v>302-04</c:v>
                  </c:pt>
                  <c:pt idx="32">
                    <c:v>302-02</c:v>
                  </c:pt>
                  <c:pt idx="33">
                    <c:v>302-07</c:v>
                  </c:pt>
                  <c:pt idx="34">
                    <c:v>302-08</c:v>
                  </c:pt>
                  <c:pt idx="35">
                    <c:v>276-07</c:v>
                  </c:pt>
                  <c:pt idx="36">
                    <c:v>300-01</c:v>
                  </c:pt>
                  <c:pt idx="37">
                    <c:v>276-09</c:v>
                  </c:pt>
                  <c:pt idx="38">
                    <c:v>276-06</c:v>
                  </c:pt>
                  <c:pt idx="39">
                    <c:v>276-08</c:v>
                  </c:pt>
                  <c:pt idx="40">
                    <c:v>304-01</c:v>
                  </c:pt>
                  <c:pt idx="41">
                    <c:v>299-01</c:v>
                  </c:pt>
                  <c:pt idx="42">
                    <c:v>302-01</c:v>
                  </c:pt>
                  <c:pt idx="43">
                    <c:v>290-01</c:v>
                  </c:pt>
                  <c:pt idx="44">
                    <c:v>298-01</c:v>
                  </c:pt>
                  <c:pt idx="45">
                    <c:v>233-28</c:v>
                  </c:pt>
                  <c:pt idx="46">
                    <c:v>294-01</c:v>
                  </c:pt>
                  <c:pt idx="47">
                    <c:v>303-01</c:v>
                  </c:pt>
                  <c:pt idx="48">
                    <c:v>264-01</c:v>
                  </c:pt>
                </c:lvl>
                <c:lvl>
                  <c:pt idx="0">
                    <c:v>2017</c:v>
                  </c:pt>
                  <c:pt idx="1">
                    <c:v>2017</c:v>
                  </c:pt>
                  <c:pt idx="2">
                    <c:v>2017</c:v>
                  </c:pt>
                  <c:pt idx="3">
                    <c:v>2017</c:v>
                  </c:pt>
                  <c:pt idx="4">
                    <c:v>2017</c:v>
                  </c:pt>
                  <c:pt idx="5">
                    <c:v>2017</c:v>
                  </c:pt>
                  <c:pt idx="6">
                    <c:v>2017</c:v>
                  </c:pt>
                  <c:pt idx="7">
                    <c:v>2017</c:v>
                  </c:pt>
                  <c:pt idx="8">
                    <c:v>2017</c:v>
                  </c:pt>
                  <c:pt idx="9">
                    <c:v>2017</c:v>
                  </c:pt>
                  <c:pt idx="10">
                    <c:v>2017</c:v>
                  </c:pt>
                  <c:pt idx="11">
                    <c:v>2017</c:v>
                  </c:pt>
                  <c:pt idx="12">
                    <c:v>2017</c:v>
                  </c:pt>
                  <c:pt idx="13">
                    <c:v>2017</c:v>
                  </c:pt>
                  <c:pt idx="14">
                    <c:v>2017</c:v>
                  </c:pt>
                  <c:pt idx="15">
                    <c:v>2017</c:v>
                  </c:pt>
                  <c:pt idx="16">
                    <c:v>2017</c:v>
                  </c:pt>
                  <c:pt idx="17">
                    <c:v>2018</c:v>
                  </c:pt>
                  <c:pt idx="18">
                    <c:v>2018</c:v>
                  </c:pt>
                  <c:pt idx="19">
                    <c:v>2018</c:v>
                  </c:pt>
                  <c:pt idx="20">
                    <c:v>2018</c:v>
                  </c:pt>
                  <c:pt idx="21">
                    <c:v>2018</c:v>
                  </c:pt>
                  <c:pt idx="22">
                    <c:v>2018</c:v>
                  </c:pt>
                  <c:pt idx="23">
                    <c:v>2018</c:v>
                  </c:pt>
                  <c:pt idx="24">
                    <c:v>2018</c:v>
                  </c:pt>
                  <c:pt idx="25">
                    <c:v>2018</c:v>
                  </c:pt>
                  <c:pt idx="26">
                    <c:v>2018</c:v>
                  </c:pt>
                  <c:pt idx="27">
                    <c:v>2018</c:v>
                  </c:pt>
                  <c:pt idx="28">
                    <c:v>2018</c:v>
                  </c:pt>
                  <c:pt idx="29">
                    <c:v>2018</c:v>
                  </c:pt>
                  <c:pt idx="30">
                    <c:v>2019</c:v>
                  </c:pt>
                  <c:pt idx="31">
                    <c:v>2019</c:v>
                  </c:pt>
                  <c:pt idx="32">
                    <c:v>2019</c:v>
                  </c:pt>
                  <c:pt idx="33">
                    <c:v>2019</c:v>
                  </c:pt>
                  <c:pt idx="34">
                    <c:v>2019</c:v>
                  </c:pt>
                  <c:pt idx="35">
                    <c:v>2019</c:v>
                  </c:pt>
                  <c:pt idx="36">
                    <c:v>2019</c:v>
                  </c:pt>
                  <c:pt idx="37">
                    <c:v>2019</c:v>
                  </c:pt>
                  <c:pt idx="38">
                    <c:v>2019</c:v>
                  </c:pt>
                  <c:pt idx="39">
                    <c:v>2019</c:v>
                  </c:pt>
                  <c:pt idx="40">
                    <c:v>2019</c:v>
                  </c:pt>
                  <c:pt idx="41">
                    <c:v>2019</c:v>
                  </c:pt>
                  <c:pt idx="42">
                    <c:v>2019</c:v>
                  </c:pt>
                  <c:pt idx="43">
                    <c:v>2019</c:v>
                  </c:pt>
                  <c:pt idx="44">
                    <c:v>2019</c:v>
                  </c:pt>
                  <c:pt idx="45">
                    <c:v>2019</c:v>
                  </c:pt>
                  <c:pt idx="46">
                    <c:v>2019</c:v>
                  </c:pt>
                  <c:pt idx="47">
                    <c:v>2019</c:v>
                  </c:pt>
                  <c:pt idx="48">
                    <c:v>2019</c:v>
                  </c:pt>
                </c:lvl>
              </c:multiLvlStrCache>
            </c:multiLvlStrRef>
          </c:xVal>
          <c:yVal>
            <c:numRef>
              <c:f>'All data'!$AD$2:$AD$381</c:f>
              <c:numCache>
                <c:formatCode>0.0</c:formatCode>
                <c:ptCount val="294"/>
                <c:pt idx="0">
                  <c:v>0</c:v>
                </c:pt>
                <c:pt idx="1">
                  <c:v>1.4333333333333336</c:v>
                </c:pt>
                <c:pt idx="2">
                  <c:v>0</c:v>
                </c:pt>
                <c:pt idx="3">
                  <c:v>0</c:v>
                </c:pt>
                <c:pt idx="4">
                  <c:v>2.4333333333333336</c:v>
                </c:pt>
                <c:pt idx="5">
                  <c:v>0</c:v>
                </c:pt>
                <c:pt idx="6">
                  <c:v>0</c:v>
                </c:pt>
                <c:pt idx="7">
                  <c:v>0.79999999999999982</c:v>
                </c:pt>
                <c:pt idx="8">
                  <c:v>3.3666666666666671</c:v>
                </c:pt>
                <c:pt idx="9">
                  <c:v>0.46666666666666679</c:v>
                </c:pt>
                <c:pt idx="10">
                  <c:v>0</c:v>
                </c:pt>
                <c:pt idx="11">
                  <c:v>0</c:v>
                </c:pt>
                <c:pt idx="12">
                  <c:v>0.19999999999999929</c:v>
                </c:pt>
                <c:pt idx="13">
                  <c:v>4.8000000000000007</c:v>
                </c:pt>
                <c:pt idx="14">
                  <c:v>5</c:v>
                </c:pt>
                <c:pt idx="15">
                  <c:v>0</c:v>
                </c:pt>
                <c:pt idx="16">
                  <c:v>0</c:v>
                </c:pt>
                <c:pt idx="17">
                  <c:v>1.166666666666667</c:v>
                </c:pt>
                <c:pt idx="18">
                  <c:v>-6.6666666666666874E-2</c:v>
                </c:pt>
                <c:pt idx="19">
                  <c:v>0</c:v>
                </c:pt>
                <c:pt idx="20">
                  <c:v>0.76666666666666661</c:v>
                </c:pt>
                <c:pt idx="21">
                  <c:v>0.63333333333333375</c:v>
                </c:pt>
                <c:pt idx="22">
                  <c:v>6.666666666666643E-2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1.5</c:v>
                </c:pt>
                <c:pt idx="27">
                  <c:v>0.90000000000000036</c:v>
                </c:pt>
                <c:pt idx="28">
                  <c:v>0</c:v>
                </c:pt>
                <c:pt idx="29">
                  <c:v>0</c:v>
                </c:pt>
                <c:pt idx="30">
                  <c:v>0.93333333333333357</c:v>
                </c:pt>
                <c:pt idx="31">
                  <c:v>0</c:v>
                </c:pt>
                <c:pt idx="32">
                  <c:v>1.4666666666666668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3.3333333333333215E-2</c:v>
                </c:pt>
                <c:pt idx="38">
                  <c:v>0</c:v>
                </c:pt>
                <c:pt idx="39">
                  <c:v>1.0666666666666664</c:v>
                </c:pt>
                <c:pt idx="40">
                  <c:v>1.5999999999999996</c:v>
                </c:pt>
                <c:pt idx="41">
                  <c:v>0.40000000000000036</c:v>
                </c:pt>
                <c:pt idx="42">
                  <c:v>1.166666666666667</c:v>
                </c:pt>
                <c:pt idx="43">
                  <c:v>0.70000000000000018</c:v>
                </c:pt>
                <c:pt idx="44">
                  <c:v>0</c:v>
                </c:pt>
                <c:pt idx="45">
                  <c:v>3.0666666666666664</c:v>
                </c:pt>
                <c:pt idx="46">
                  <c:v>0</c:v>
                </c:pt>
                <c:pt idx="47">
                  <c:v>0</c:v>
                </c:pt>
                <c:pt idx="48">
                  <c:v>6.466666666666665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7473600"/>
        <c:axId val="217473992"/>
      </c:scatterChart>
      <c:valAx>
        <c:axId val="217473600"/>
        <c:scaling>
          <c:orientation val="minMax"/>
          <c:max val="52"/>
          <c:min val="0"/>
        </c:scaling>
        <c:delete val="1"/>
        <c:axPos val="b"/>
        <c:majorTickMark val="out"/>
        <c:minorTickMark val="none"/>
        <c:tickLblPos val="nextTo"/>
        <c:crossAx val="217473992"/>
        <c:crosses val="autoZero"/>
        <c:crossBetween val="midCat"/>
      </c:valAx>
      <c:valAx>
        <c:axId val="217473992"/>
        <c:scaling>
          <c:orientation val="minMax"/>
          <c:max val="8"/>
          <c:min val="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473600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0.86469</cdr:x>
      <cdr:y>0.70165</cdr:y>
    </cdr:from>
    <cdr:to>
      <cdr:x>0.90487</cdr:x>
      <cdr:y>0.74955</cdr:y>
    </cdr:to>
    <cdr:sp macro="" textlink="">
      <cdr:nvSpPr>
        <cdr:cNvPr id="2" name="TextBox 92"/>
        <cdr:cNvSpPr txBox="1"/>
      </cdr:nvSpPr>
      <cdr:spPr>
        <a:xfrm xmlns:a="http://schemas.openxmlformats.org/drawingml/2006/main">
          <a:off x="7009082" y="3155335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44</a:t>
          </a:r>
          <a:endParaRPr lang="en-US" sz="800" dirty="0"/>
        </a:p>
      </cdr:txBody>
    </cdr:sp>
  </cdr:relSizeAnchor>
  <cdr:relSizeAnchor xmlns:cdr="http://schemas.openxmlformats.org/drawingml/2006/chartDrawing">
    <cdr:from>
      <cdr:x>0.88372</cdr:x>
      <cdr:y>0.70165</cdr:y>
    </cdr:from>
    <cdr:to>
      <cdr:x>0.9239</cdr:x>
      <cdr:y>0.74955</cdr:y>
    </cdr:to>
    <cdr:sp macro="" textlink="">
      <cdr:nvSpPr>
        <cdr:cNvPr id="3" name="TextBox 92"/>
        <cdr:cNvSpPr txBox="1"/>
      </cdr:nvSpPr>
      <cdr:spPr>
        <a:xfrm xmlns:a="http://schemas.openxmlformats.org/drawingml/2006/main">
          <a:off x="7163371" y="3155335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45</a:t>
          </a:r>
          <a:endParaRPr lang="en-US" sz="800" dirty="0"/>
        </a:p>
      </cdr:txBody>
    </cdr:sp>
  </cdr:relSizeAnchor>
  <cdr:relSizeAnchor xmlns:cdr="http://schemas.openxmlformats.org/drawingml/2006/chartDrawing">
    <cdr:from>
      <cdr:x>0.90244</cdr:x>
      <cdr:y>0.62457</cdr:y>
    </cdr:from>
    <cdr:to>
      <cdr:x>0.94262</cdr:x>
      <cdr:y>0.67247</cdr:y>
    </cdr:to>
    <cdr:sp macro="" textlink="">
      <cdr:nvSpPr>
        <cdr:cNvPr id="4" name="TextBox 92"/>
        <cdr:cNvSpPr txBox="1"/>
      </cdr:nvSpPr>
      <cdr:spPr>
        <a:xfrm xmlns:a="http://schemas.openxmlformats.org/drawingml/2006/main">
          <a:off x="7315102" y="2808703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46</a:t>
          </a:r>
          <a:endParaRPr lang="en-US" sz="800" dirty="0"/>
        </a:p>
      </cdr:txBody>
    </cdr:sp>
  </cdr:relSizeAnchor>
  <cdr:relSizeAnchor xmlns:cdr="http://schemas.openxmlformats.org/drawingml/2006/chartDrawing">
    <cdr:from>
      <cdr:x>0.91948</cdr:x>
      <cdr:y>0.70343</cdr:y>
    </cdr:from>
    <cdr:to>
      <cdr:x>0.95967</cdr:x>
      <cdr:y>0.75133</cdr:y>
    </cdr:to>
    <cdr:sp macro="" textlink="">
      <cdr:nvSpPr>
        <cdr:cNvPr id="5" name="TextBox 92"/>
        <cdr:cNvSpPr txBox="1"/>
      </cdr:nvSpPr>
      <cdr:spPr>
        <a:xfrm xmlns:a="http://schemas.openxmlformats.org/drawingml/2006/main">
          <a:off x="7453255" y="3163342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47</a:t>
          </a:r>
          <a:endParaRPr lang="en-US" sz="800" dirty="0"/>
        </a:p>
      </cdr:txBody>
    </cdr:sp>
  </cdr:relSizeAnchor>
  <cdr:relSizeAnchor xmlns:cdr="http://schemas.openxmlformats.org/drawingml/2006/chartDrawing">
    <cdr:from>
      <cdr:x>0.94001</cdr:x>
      <cdr:y>0.70575</cdr:y>
    </cdr:from>
    <cdr:to>
      <cdr:x>0.98019</cdr:x>
      <cdr:y>0.75366</cdr:y>
    </cdr:to>
    <cdr:sp macro="" textlink="">
      <cdr:nvSpPr>
        <cdr:cNvPr id="6" name="TextBox 92"/>
        <cdr:cNvSpPr txBox="1"/>
      </cdr:nvSpPr>
      <cdr:spPr>
        <a:xfrm xmlns:a="http://schemas.openxmlformats.org/drawingml/2006/main">
          <a:off x="7619660" y="3173806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48</a:t>
          </a:r>
          <a:endParaRPr lang="en-US" sz="800" dirty="0"/>
        </a:p>
      </cdr:txBody>
    </cdr:sp>
  </cdr:relSizeAnchor>
  <cdr:relSizeAnchor xmlns:cdr="http://schemas.openxmlformats.org/drawingml/2006/chartDrawing">
    <cdr:from>
      <cdr:x>0.95536</cdr:x>
      <cdr:y>0.22906</cdr:y>
    </cdr:from>
    <cdr:to>
      <cdr:x>0.99554</cdr:x>
      <cdr:y>0.27697</cdr:y>
    </cdr:to>
    <cdr:sp macro="" textlink="">
      <cdr:nvSpPr>
        <cdr:cNvPr id="7" name="TextBox 92"/>
        <cdr:cNvSpPr txBox="1"/>
      </cdr:nvSpPr>
      <cdr:spPr>
        <a:xfrm xmlns:a="http://schemas.openxmlformats.org/drawingml/2006/main">
          <a:off x="7744072" y="1030086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49</a:t>
          </a:r>
          <a:endParaRPr lang="en-US" sz="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0.8927</cdr:x>
      <cdr:y>0.67018</cdr:y>
    </cdr:from>
    <cdr:to>
      <cdr:x>0.93325</cdr:x>
      <cdr:y>0.71675</cdr:y>
    </cdr:to>
    <cdr:sp macro="" textlink="">
      <cdr:nvSpPr>
        <cdr:cNvPr id="2" name="TextBox 75"/>
        <cdr:cNvSpPr txBox="1"/>
      </cdr:nvSpPr>
      <cdr:spPr>
        <a:xfrm xmlns:a="http://schemas.openxmlformats.org/drawingml/2006/main">
          <a:off x="7099596" y="3100500"/>
          <a:ext cx="322527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48</a:t>
          </a:r>
          <a:endParaRPr lang="en-US" sz="800" dirty="0"/>
        </a:p>
      </cdr:txBody>
    </cdr:sp>
  </cdr:relSizeAnchor>
  <cdr:relSizeAnchor xmlns:cdr="http://schemas.openxmlformats.org/drawingml/2006/chartDrawing">
    <cdr:from>
      <cdr:x>0.90799</cdr:x>
      <cdr:y>0.17246</cdr:y>
    </cdr:from>
    <cdr:to>
      <cdr:x>0.94854</cdr:x>
      <cdr:y>0.21903</cdr:y>
    </cdr:to>
    <cdr:sp macro="" textlink="">
      <cdr:nvSpPr>
        <cdr:cNvPr id="3" name="TextBox 75"/>
        <cdr:cNvSpPr txBox="1"/>
      </cdr:nvSpPr>
      <cdr:spPr>
        <a:xfrm xmlns:a="http://schemas.openxmlformats.org/drawingml/2006/main">
          <a:off x="7221241" y="797867"/>
          <a:ext cx="322527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 smtClean="0"/>
            <a:t>49</a:t>
          </a:r>
          <a:endParaRPr lang="en-US" sz="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50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566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March</a:t>
            </a:r>
            <a:r>
              <a:rPr lang="en-US" sz="1000" baseline="0" dirty="0" smtClean="0"/>
              <a:t> </a:t>
            </a:r>
            <a:r>
              <a:rPr lang="en-US" sz="1000" dirty="0" smtClean="0"/>
              <a:t>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334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March 25,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582405" y="3838877"/>
            <a:ext cx="7676864" cy="10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342044" y="379954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34</a:t>
            </a:r>
            <a:endParaRPr lang="en-US" sz="8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3071782" y="886831"/>
            <a:ext cx="34020" cy="4361956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2142480" y="380451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12</a:t>
            </a:r>
            <a:endParaRPr lang="en-US" sz="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 smtClean="0"/>
              <a:t>Variance from </a:t>
            </a:r>
            <a:r>
              <a:rPr lang="en-US" sz="2000" dirty="0"/>
              <a:t>IA </a:t>
            </a:r>
            <a:r>
              <a:rPr lang="en-US" sz="2000" u="sng" dirty="0"/>
              <a:t>Duration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8121357" y="2211711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23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Right Brace 30"/>
          <p:cNvSpPr/>
          <p:nvPr/>
        </p:nvSpPr>
        <p:spPr>
          <a:xfrm>
            <a:off x="8278679" y="1091083"/>
            <a:ext cx="207766" cy="2672145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259269" y="3924533"/>
            <a:ext cx="210266" cy="1423869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282491" y="4542557"/>
            <a:ext cx="11507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</a:t>
            </a:r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295879" y="3578135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25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8302224" y="3841656"/>
            <a:ext cx="209381" cy="444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29914" y="5661886"/>
            <a:ext cx="19242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2017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17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22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256741" y="5629925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2018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13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14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1678010" y="4230846"/>
            <a:ext cx="289065" cy="2493564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3899137" y="4558389"/>
            <a:ext cx="288840" cy="1854231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918863" y="5605790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2019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19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29 Revision Requests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4970673" y="886831"/>
            <a:ext cx="15383" cy="4361956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2362200" y="6301775"/>
            <a:ext cx="3451617" cy="3958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839577" y="6302050"/>
            <a:ext cx="2070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If actual duration falls within the IA range the variance is 0.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5156" y="6388656"/>
            <a:ext cx="1518407" cy="21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5851897" y="6305490"/>
            <a:ext cx="2825751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 smtClean="0"/>
              <a:t>Note</a:t>
            </a:r>
            <a:r>
              <a:rPr lang="en-US" sz="1000" dirty="0" smtClean="0"/>
              <a:t>: Graph compares the posted IA duration range with the actual project duration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010707" y="3056779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Number of Months from IA Range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34867" y="3816811"/>
            <a:ext cx="1488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</a:t>
            </a:r>
            <a:endParaRPr 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775321" y="329554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53328" y="3796648"/>
            <a:ext cx="2594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</a:t>
            </a:r>
            <a:endParaRPr lang="en-US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1034860" y="3793183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01585" y="2943621"/>
            <a:ext cx="259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5</a:t>
            </a:r>
            <a:endParaRPr lang="en-US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1318543" y="379994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6</a:t>
            </a:r>
            <a:endParaRPr lang="en-US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1616244" y="3532536"/>
            <a:ext cx="273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8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92063" y="2637174"/>
            <a:ext cx="191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9</a:t>
            </a:r>
            <a:endParaRPr lang="en-US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1890145" y="3643299"/>
            <a:ext cx="328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10</a:t>
            </a:r>
            <a:endParaRPr lang="en-US" sz="800" dirty="0"/>
          </a:p>
        </p:txBody>
      </p:sp>
      <p:sp>
        <p:nvSpPr>
          <p:cNvPr id="49" name="TextBox 48"/>
          <p:cNvSpPr txBox="1"/>
          <p:nvPr/>
        </p:nvSpPr>
        <p:spPr>
          <a:xfrm>
            <a:off x="2008473" y="380678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</a:t>
            </a:r>
            <a:endParaRPr lang="en-US" sz="800" dirty="0"/>
          </a:p>
        </p:txBody>
      </p:sp>
      <p:sp>
        <p:nvSpPr>
          <p:cNvPr id="51" name="TextBox 50"/>
          <p:cNvSpPr txBox="1"/>
          <p:nvPr/>
        </p:nvSpPr>
        <p:spPr>
          <a:xfrm>
            <a:off x="2291362" y="379954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13</a:t>
            </a:r>
            <a:endParaRPr lang="en-US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2447362" y="211811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14</a:t>
            </a:r>
            <a:endParaRPr 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2610212" y="203940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15</a:t>
            </a:r>
            <a:endParaRPr lang="en-US" sz="800" dirty="0"/>
          </a:p>
        </p:txBody>
      </p:sp>
      <p:sp>
        <p:nvSpPr>
          <p:cNvPr id="54" name="TextBox 53"/>
          <p:cNvSpPr txBox="1"/>
          <p:nvPr/>
        </p:nvSpPr>
        <p:spPr>
          <a:xfrm>
            <a:off x="2715304" y="379954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16</a:t>
            </a:r>
            <a:endParaRPr lang="en-US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2864572" y="381161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17</a:t>
            </a:r>
            <a:endParaRPr lang="en-US" sz="800" dirty="0"/>
          </a:p>
        </p:txBody>
      </p:sp>
      <p:sp>
        <p:nvSpPr>
          <p:cNvPr id="56" name="TextBox 55"/>
          <p:cNvSpPr txBox="1"/>
          <p:nvPr/>
        </p:nvSpPr>
        <p:spPr>
          <a:xfrm>
            <a:off x="3041004" y="33829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18</a:t>
            </a:r>
            <a:endParaRPr lang="en-US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3144197" y="382367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19</a:t>
            </a:r>
            <a:endParaRPr lang="en-US" sz="800" dirty="0"/>
          </a:p>
        </p:txBody>
      </p:sp>
      <p:sp>
        <p:nvSpPr>
          <p:cNvPr id="64" name="TextBox 63"/>
          <p:cNvSpPr txBox="1"/>
          <p:nvPr/>
        </p:nvSpPr>
        <p:spPr>
          <a:xfrm>
            <a:off x="3319831" y="381033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20</a:t>
            </a:r>
            <a:endParaRPr lang="en-US" sz="800" dirty="0"/>
          </a:p>
        </p:txBody>
      </p:sp>
      <p:sp>
        <p:nvSpPr>
          <p:cNvPr id="65" name="TextBox 64"/>
          <p:cNvSpPr txBox="1"/>
          <p:nvPr/>
        </p:nvSpPr>
        <p:spPr>
          <a:xfrm>
            <a:off x="3473913" y="352872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21</a:t>
            </a:r>
            <a:endParaRPr lang="en-US" sz="800" dirty="0"/>
          </a:p>
        </p:txBody>
      </p:sp>
      <p:sp>
        <p:nvSpPr>
          <p:cNvPr id="66" name="TextBox 65"/>
          <p:cNvSpPr txBox="1"/>
          <p:nvPr/>
        </p:nvSpPr>
        <p:spPr>
          <a:xfrm>
            <a:off x="3621797" y="358397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22</a:t>
            </a:r>
            <a:endParaRPr lang="en-US" sz="800" dirty="0"/>
          </a:p>
        </p:txBody>
      </p:sp>
      <p:sp>
        <p:nvSpPr>
          <p:cNvPr id="67" name="TextBox 66"/>
          <p:cNvSpPr txBox="1"/>
          <p:nvPr/>
        </p:nvSpPr>
        <p:spPr>
          <a:xfrm>
            <a:off x="3751769" y="379188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23</a:t>
            </a:r>
            <a:endParaRPr lang="en-US" sz="800" dirty="0"/>
          </a:p>
        </p:txBody>
      </p:sp>
      <p:sp>
        <p:nvSpPr>
          <p:cNvPr id="69" name="TextBox 68"/>
          <p:cNvSpPr txBox="1"/>
          <p:nvPr/>
        </p:nvSpPr>
        <p:spPr>
          <a:xfrm>
            <a:off x="3885763" y="379148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24</a:t>
            </a:r>
            <a:endParaRPr lang="en-US" sz="800" dirty="0"/>
          </a:p>
        </p:txBody>
      </p:sp>
      <p:sp>
        <p:nvSpPr>
          <p:cNvPr id="70" name="TextBox 69"/>
          <p:cNvSpPr txBox="1"/>
          <p:nvPr/>
        </p:nvSpPr>
        <p:spPr>
          <a:xfrm>
            <a:off x="4041923" y="379954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25</a:t>
            </a:r>
            <a:endParaRPr lang="en-US" sz="800" dirty="0"/>
          </a:p>
        </p:txBody>
      </p:sp>
      <p:sp>
        <p:nvSpPr>
          <p:cNvPr id="71" name="TextBox 70"/>
          <p:cNvSpPr txBox="1"/>
          <p:nvPr/>
        </p:nvSpPr>
        <p:spPr>
          <a:xfrm>
            <a:off x="4175930" y="380713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26</a:t>
            </a:r>
            <a:endParaRPr lang="en-US" sz="800" dirty="0"/>
          </a:p>
        </p:txBody>
      </p:sp>
      <p:sp>
        <p:nvSpPr>
          <p:cNvPr id="72" name="TextBox 71"/>
          <p:cNvSpPr txBox="1"/>
          <p:nvPr/>
        </p:nvSpPr>
        <p:spPr>
          <a:xfrm>
            <a:off x="4306332" y="327706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27</a:t>
            </a:r>
            <a:endParaRPr lang="en-US" sz="800" dirty="0"/>
          </a:p>
        </p:txBody>
      </p:sp>
      <p:sp>
        <p:nvSpPr>
          <p:cNvPr id="73" name="TextBox 72"/>
          <p:cNvSpPr txBox="1"/>
          <p:nvPr/>
        </p:nvSpPr>
        <p:spPr>
          <a:xfrm>
            <a:off x="4452383" y="348894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28</a:t>
            </a:r>
            <a:endParaRPr lang="en-US" sz="800" dirty="0"/>
          </a:p>
        </p:txBody>
      </p:sp>
      <p:sp>
        <p:nvSpPr>
          <p:cNvPr id="74" name="TextBox 73"/>
          <p:cNvSpPr txBox="1"/>
          <p:nvPr/>
        </p:nvSpPr>
        <p:spPr>
          <a:xfrm>
            <a:off x="4607047" y="379658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29</a:t>
            </a:r>
            <a:endParaRPr lang="en-US" sz="800" dirty="0"/>
          </a:p>
        </p:txBody>
      </p:sp>
      <p:sp>
        <p:nvSpPr>
          <p:cNvPr id="75" name="TextBox 74"/>
          <p:cNvSpPr txBox="1"/>
          <p:nvPr/>
        </p:nvSpPr>
        <p:spPr>
          <a:xfrm>
            <a:off x="4757885" y="381161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30</a:t>
            </a:r>
            <a:endParaRPr lang="en-US" sz="800" dirty="0"/>
          </a:p>
        </p:txBody>
      </p:sp>
      <p:sp>
        <p:nvSpPr>
          <p:cNvPr id="77" name="TextBox 76"/>
          <p:cNvSpPr txBox="1"/>
          <p:nvPr/>
        </p:nvSpPr>
        <p:spPr>
          <a:xfrm>
            <a:off x="4907290" y="348609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31</a:t>
            </a:r>
            <a:endParaRPr lang="en-US" sz="800" dirty="0"/>
          </a:p>
        </p:txBody>
      </p:sp>
      <p:sp>
        <p:nvSpPr>
          <p:cNvPr id="78" name="TextBox 77"/>
          <p:cNvSpPr txBox="1"/>
          <p:nvPr/>
        </p:nvSpPr>
        <p:spPr>
          <a:xfrm>
            <a:off x="5062685" y="380678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195939" y="330571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33</a:t>
            </a:r>
            <a:endParaRPr lang="en-US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503247" y="380286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35</a:t>
            </a:r>
            <a:endParaRPr lang="en-US" sz="800" dirty="0"/>
          </a:p>
        </p:txBody>
      </p:sp>
      <p:sp>
        <p:nvSpPr>
          <p:cNvPr id="82" name="TextBox 81"/>
          <p:cNvSpPr txBox="1"/>
          <p:nvPr/>
        </p:nvSpPr>
        <p:spPr>
          <a:xfrm>
            <a:off x="5629417" y="3807218"/>
            <a:ext cx="357365" cy="21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36</a:t>
            </a:r>
            <a:endParaRPr lang="en-US" sz="800" dirty="0"/>
          </a:p>
        </p:txBody>
      </p:sp>
      <p:sp>
        <p:nvSpPr>
          <p:cNvPr id="83" name="TextBox 82"/>
          <p:cNvSpPr txBox="1"/>
          <p:nvPr/>
        </p:nvSpPr>
        <p:spPr>
          <a:xfrm>
            <a:off x="5794875" y="3814228"/>
            <a:ext cx="318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37</a:t>
            </a:r>
            <a:endParaRPr lang="en-US" sz="800" dirty="0"/>
          </a:p>
        </p:txBody>
      </p:sp>
      <p:sp>
        <p:nvSpPr>
          <p:cNvPr id="84" name="TextBox 83"/>
          <p:cNvSpPr txBox="1"/>
          <p:nvPr/>
        </p:nvSpPr>
        <p:spPr>
          <a:xfrm>
            <a:off x="5942340" y="380150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38</a:t>
            </a:r>
            <a:endParaRPr lang="en-US" sz="800" dirty="0"/>
          </a:p>
        </p:txBody>
      </p:sp>
      <p:sp>
        <p:nvSpPr>
          <p:cNvPr id="87" name="TextBox 86"/>
          <p:cNvSpPr txBox="1"/>
          <p:nvPr/>
        </p:nvSpPr>
        <p:spPr>
          <a:xfrm>
            <a:off x="1479450" y="3814228"/>
            <a:ext cx="231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7</a:t>
            </a:r>
            <a:endParaRPr lang="en-US" sz="800" dirty="0"/>
          </a:p>
        </p:txBody>
      </p:sp>
      <p:sp>
        <p:nvSpPr>
          <p:cNvPr id="85" name="TextBox 84"/>
          <p:cNvSpPr txBox="1"/>
          <p:nvPr/>
        </p:nvSpPr>
        <p:spPr>
          <a:xfrm>
            <a:off x="6083949" y="381033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39</a:t>
            </a:r>
            <a:endParaRPr lang="en-US" sz="800" dirty="0"/>
          </a:p>
        </p:txBody>
      </p:sp>
      <p:sp>
        <p:nvSpPr>
          <p:cNvPr id="86" name="TextBox 85"/>
          <p:cNvSpPr txBox="1"/>
          <p:nvPr/>
        </p:nvSpPr>
        <p:spPr>
          <a:xfrm>
            <a:off x="6385822" y="3237424"/>
            <a:ext cx="322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41</a:t>
            </a:r>
            <a:endParaRPr lang="en-US" sz="800" dirty="0"/>
          </a:p>
        </p:txBody>
      </p:sp>
      <p:sp>
        <p:nvSpPr>
          <p:cNvPr id="89" name="TextBox 88"/>
          <p:cNvSpPr txBox="1"/>
          <p:nvPr/>
        </p:nvSpPr>
        <p:spPr>
          <a:xfrm>
            <a:off x="6206824" y="3411705"/>
            <a:ext cx="322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40</a:t>
            </a:r>
            <a:endParaRPr lang="en-US" sz="800" dirty="0"/>
          </a:p>
        </p:txBody>
      </p:sp>
      <p:sp>
        <p:nvSpPr>
          <p:cNvPr id="63" name="Right Brace 62"/>
          <p:cNvSpPr/>
          <p:nvPr/>
        </p:nvSpPr>
        <p:spPr>
          <a:xfrm rot="5400000">
            <a:off x="6481738" y="3891748"/>
            <a:ext cx="281130" cy="3179696"/>
          </a:xfrm>
          <a:prstGeom prst="rightBrace">
            <a:avLst>
              <a:gd name="adj1" fmla="val 0"/>
              <a:gd name="adj2" fmla="val 49532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09816" y="3659321"/>
            <a:ext cx="322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666965" y="3384790"/>
            <a:ext cx="322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43</a:t>
            </a:r>
            <a:endParaRPr lang="en-US" sz="800" dirty="0"/>
          </a:p>
        </p:txBody>
      </p:sp>
      <p:sp>
        <p:nvSpPr>
          <p:cNvPr id="91" name="TextBox 90"/>
          <p:cNvSpPr txBox="1"/>
          <p:nvPr/>
        </p:nvSpPr>
        <p:spPr>
          <a:xfrm>
            <a:off x="6817110" y="3558454"/>
            <a:ext cx="322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44</a:t>
            </a:r>
            <a:endParaRPr lang="en-US" sz="800" dirty="0"/>
          </a:p>
        </p:txBody>
      </p:sp>
      <p:sp>
        <p:nvSpPr>
          <p:cNvPr id="96" name="TextBox 95"/>
          <p:cNvSpPr txBox="1"/>
          <p:nvPr/>
        </p:nvSpPr>
        <p:spPr>
          <a:xfrm>
            <a:off x="7103508" y="2744896"/>
            <a:ext cx="322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46</a:t>
            </a:r>
            <a:endParaRPr lang="en-US" sz="800" dirty="0"/>
          </a:p>
        </p:txBody>
      </p:sp>
      <p:sp>
        <p:nvSpPr>
          <p:cNvPr id="76" name="TextBox 75"/>
          <p:cNvSpPr txBox="1"/>
          <p:nvPr/>
        </p:nvSpPr>
        <p:spPr>
          <a:xfrm>
            <a:off x="7225723" y="3821607"/>
            <a:ext cx="322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47</a:t>
            </a:r>
            <a:endParaRPr lang="en-US" sz="800" dirty="0"/>
          </a:p>
        </p:txBody>
      </p:sp>
      <p:sp>
        <p:nvSpPr>
          <p:cNvPr id="95" name="TextBox 94"/>
          <p:cNvSpPr txBox="1"/>
          <p:nvPr/>
        </p:nvSpPr>
        <p:spPr>
          <a:xfrm>
            <a:off x="6963367" y="3806345"/>
            <a:ext cx="322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45</a:t>
            </a:r>
            <a:endParaRPr lang="en-US" sz="800" dirty="0"/>
          </a:p>
        </p:txBody>
      </p:sp>
      <p:graphicFrame>
        <p:nvGraphicFramePr>
          <p:cNvPr id="93" name="Chart 92"/>
          <p:cNvGraphicFramePr>
            <a:graphicFrameLocks/>
          </p:cNvGraphicFramePr>
          <p:nvPr>
            <p:extLst/>
          </p:nvPr>
        </p:nvGraphicFramePr>
        <p:xfrm>
          <a:off x="290219" y="710158"/>
          <a:ext cx="7952991" cy="462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663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825" y="304800"/>
            <a:ext cx="6023975" cy="533400"/>
          </a:xfrm>
        </p:spPr>
        <p:txBody>
          <a:bodyPr/>
          <a:lstStyle/>
          <a:p>
            <a:r>
              <a:rPr lang="en-US" dirty="0" smtClean="0"/>
              <a:t>Statistics Report Exceptions- 2018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Group 5"/>
          <p:cNvGraphicFramePr>
            <a:graphicFrameLocks/>
          </p:cNvGraphicFramePr>
          <p:nvPr>
            <p:extLst/>
          </p:nvPr>
        </p:nvGraphicFramePr>
        <p:xfrm>
          <a:off x="334664" y="1001231"/>
          <a:ext cx="8504536" cy="3799369"/>
        </p:xfrm>
        <a:graphic>
          <a:graphicData uri="http://schemas.openxmlformats.org/drawingml/2006/table">
            <a:tbl>
              <a:tblPr/>
              <a:tblGrid>
                <a:gridCol w="1265537"/>
                <a:gridCol w="3048000"/>
                <a:gridCol w="4190999"/>
              </a:tblGrid>
              <a:tr h="344517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7443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Type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Revision Requests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Reason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for Exclusion from Report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45209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CMM Phase 1a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NPRR863, NPRR743, NPRR760, NPRR800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Difficult to apply metrics – multiple RRs in a multi-phase</a:t>
                      </a:r>
                      <a:r>
                        <a:rPr lang="en-US" sz="1100" baseline="0" dirty="0" smtClean="0">
                          <a:latin typeface="+mn-lt"/>
                        </a:rPr>
                        <a:t> project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O&amp;M Revision Requests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+mn-lt"/>
                        </a:rPr>
                        <a:t>NPRR659, NPRR846, NPRR562(b),</a:t>
                      </a:r>
                      <a:r>
                        <a:rPr lang="fr-FR" sz="1100" baseline="0" dirty="0" smtClean="0">
                          <a:latin typeface="+mn-lt"/>
                        </a:rPr>
                        <a:t> NPRR875, PGRR063, NOGRR167, PGRR042</a:t>
                      </a:r>
                      <a:endParaRPr lang="fr-FR" sz="1100" dirty="0" smtClean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O&amp;M Revision Requests do not have IA</a:t>
                      </a:r>
                      <a:r>
                        <a:rPr lang="en-US" sz="1100" baseline="0" dirty="0" smtClean="0">
                          <a:latin typeface="+mn-lt"/>
                        </a:rPr>
                        <a:t> estimates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Not Complete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PGRR057(a),</a:t>
                      </a:r>
                      <a:r>
                        <a:rPr lang="en-US" sz="1100" baseline="0" dirty="0" smtClean="0">
                          <a:latin typeface="+mn-lt"/>
                        </a:rPr>
                        <a:t> RRGRR015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Early releases of</a:t>
                      </a:r>
                      <a:r>
                        <a:rPr lang="en-US" sz="1100" baseline="0" dirty="0" smtClean="0">
                          <a:latin typeface="+mn-lt"/>
                        </a:rPr>
                        <a:t> projects that are still in flight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Partial Scope Delivered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+mn-lt"/>
                        </a:rPr>
                        <a:t>NPRR825(a), NPRR702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Partial</a:t>
                      </a:r>
                      <a:r>
                        <a:rPr lang="en-US" sz="1100" baseline="0" dirty="0" smtClean="0">
                          <a:latin typeface="+mn-lt"/>
                        </a:rPr>
                        <a:t> scope delivered – Remaining scope to be delivered in future projects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Combined with System Upgrade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SCR777, NPRR831(b)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Small additions</a:t>
                      </a:r>
                      <a:r>
                        <a:rPr lang="en-US" sz="1100" baseline="0" dirty="0" smtClean="0">
                          <a:latin typeface="+mn-lt"/>
                        </a:rPr>
                        <a:t> to</a:t>
                      </a:r>
                      <a:r>
                        <a:rPr lang="en-US" sz="1100" dirty="0" smtClean="0">
                          <a:latin typeface="+mn-lt"/>
                        </a:rPr>
                        <a:t> CRR Framework Upgrade</a:t>
                      </a:r>
                      <a:r>
                        <a:rPr lang="en-US" sz="1100" baseline="0" dirty="0" smtClean="0">
                          <a:latin typeface="+mn-lt"/>
                        </a:rPr>
                        <a:t> project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3670" y="838200"/>
            <a:ext cx="77724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The following Revision Requests aren’t included in the IA Statistics Report </a:t>
            </a:r>
          </a:p>
        </p:txBody>
      </p:sp>
    </p:spTree>
    <p:extLst>
      <p:ext uri="{BB962C8B-B14F-4D97-AF65-F5344CB8AC3E}">
        <p14:creationId xmlns:p14="http://schemas.microsoft.com/office/powerpoint/2010/main" val="3115687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825" y="304800"/>
            <a:ext cx="6023975" cy="533400"/>
          </a:xfrm>
        </p:spPr>
        <p:txBody>
          <a:bodyPr/>
          <a:lstStyle/>
          <a:p>
            <a:r>
              <a:rPr lang="en-US" dirty="0" smtClean="0"/>
              <a:t>Statistics Report Exceptions- 2019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Group 5"/>
          <p:cNvGraphicFramePr>
            <a:graphicFrameLocks/>
          </p:cNvGraphicFramePr>
          <p:nvPr>
            <p:extLst/>
          </p:nvPr>
        </p:nvGraphicFramePr>
        <p:xfrm>
          <a:off x="334664" y="1001231"/>
          <a:ext cx="8504536" cy="3788743"/>
        </p:xfrm>
        <a:graphic>
          <a:graphicData uri="http://schemas.openxmlformats.org/drawingml/2006/table">
            <a:tbl>
              <a:tblPr/>
              <a:tblGrid>
                <a:gridCol w="1265537"/>
                <a:gridCol w="3810000"/>
                <a:gridCol w="3428999"/>
              </a:tblGrid>
              <a:tr h="344517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7443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Type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Revision Requests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Reason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for Exclusion from Report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964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2015 CMM NPRRs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NPRR648, NPRR660, NPRR519,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NPRR620, NPRR683</a:t>
                      </a: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NPRR741, NPRR760,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NPRR755, NPRR743</a:t>
                      </a: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NPRR800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NOGRR154</a:t>
                      </a:r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Difficult to apply metrics – multiple RRs in a multi-phase</a:t>
                      </a:r>
                      <a:r>
                        <a:rPr lang="en-US" sz="1100" baseline="0" dirty="0" smtClean="0">
                          <a:latin typeface="+mn-lt"/>
                        </a:rPr>
                        <a:t> project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O&amp;M Revision Requests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+mn-lt"/>
                        </a:rPr>
                        <a:t>NPRR878, OBDRR011, RMGRR156, NPRR916, NPRR912, NPRR909, NPRR923, NPRR889, RMGRR155, RRGRR018 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O&amp;M Revision Requests do not have IA</a:t>
                      </a:r>
                      <a:r>
                        <a:rPr lang="en-US" sz="1100" baseline="0" dirty="0" smtClean="0">
                          <a:latin typeface="+mn-lt"/>
                        </a:rPr>
                        <a:t> estimates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Not Complete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PGRR057(b),</a:t>
                      </a:r>
                      <a:r>
                        <a:rPr lang="en-US" sz="1100" baseline="0" dirty="0" smtClean="0">
                          <a:latin typeface="+mn-lt"/>
                        </a:rPr>
                        <a:t> PGRR066, NPRR895, OBDRR007, PGRR070(a), NPRR911, NPRR952, NPRR920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Early releases of</a:t>
                      </a:r>
                      <a:r>
                        <a:rPr lang="en-US" sz="1100" baseline="0" dirty="0" smtClean="0">
                          <a:latin typeface="+mn-lt"/>
                        </a:rPr>
                        <a:t> projects that are still in flight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Project Required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+mn-lt"/>
                        </a:rPr>
                        <a:t>PGRR062, NPRR972, PGRR072, NPRR921, NOGRR185, PGRR069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Project not required to implement</a:t>
                      </a:r>
                      <a:r>
                        <a:rPr lang="en-US" sz="1100" baseline="0" dirty="0" smtClean="0">
                          <a:latin typeface="+mn-lt"/>
                        </a:rPr>
                        <a:t> Revision Request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to Deliver NPRR866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+mn-lt"/>
                        </a:rPr>
                        <a:t>PGRR061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+mn-lt"/>
                        </a:rPr>
                        <a:t>This PGRR updated the Annual Load Data Request (ALDR) process so it was timed to coincide with the next occurrence of the ALDR.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3670" y="838200"/>
            <a:ext cx="77724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The following Revision Requests aren’t included in the IA Statistics Report </a:t>
            </a:r>
          </a:p>
        </p:txBody>
      </p:sp>
    </p:spTree>
    <p:extLst>
      <p:ext uri="{BB962C8B-B14F-4D97-AF65-F5344CB8AC3E}">
        <p14:creationId xmlns:p14="http://schemas.microsoft.com/office/powerpoint/2010/main" val="2533570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Revision Request Project Legend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686800" cy="5590085"/>
          </a:xfrm>
        </p:spPr>
        <p:txBody>
          <a:bodyPr numCol="2"/>
          <a:lstStyle/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NPRR785, </a:t>
            </a:r>
            <a:r>
              <a:rPr lang="en-US" sz="800" dirty="0"/>
              <a:t>Synchronizing WGR and PVGR COPs with the Short </a:t>
            </a:r>
            <a:r>
              <a:rPr lang="en-US" sz="800" dirty="0" smtClean="0"/>
              <a:t>Term Wind </a:t>
            </a:r>
            <a:r>
              <a:rPr lang="en-US" sz="800" dirty="0"/>
              <a:t>and </a:t>
            </a:r>
            <a:r>
              <a:rPr lang="en-US" sz="800" dirty="0" err="1"/>
              <a:t>PhotoVoltaic</a:t>
            </a:r>
            <a:r>
              <a:rPr lang="en-US" sz="800" dirty="0"/>
              <a:t> Forecasts, </a:t>
            </a:r>
            <a:r>
              <a:rPr lang="en-US" sz="800" dirty="0" smtClean="0"/>
              <a:t>(</a:t>
            </a:r>
            <a:r>
              <a:rPr lang="en-US" sz="800" dirty="0"/>
              <a:t>E</a:t>
            </a:r>
            <a:r>
              <a:rPr lang="en-US" sz="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NPRR808, </a:t>
            </a:r>
            <a:r>
              <a:rPr lang="en-US" sz="800" dirty="0"/>
              <a:t>Three Year CRR Auction, </a:t>
            </a:r>
            <a:r>
              <a:rPr lang="en-US" sz="800" dirty="0" smtClean="0"/>
              <a:t>(</a:t>
            </a:r>
            <a:r>
              <a:rPr lang="en-US" sz="800" dirty="0"/>
              <a:t>M</a:t>
            </a:r>
            <a:r>
              <a:rPr lang="en-US" sz="800" dirty="0" smtClean="0"/>
              <a:t>)</a:t>
            </a:r>
            <a:endParaRPr lang="en-US" sz="800" dirty="0"/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NPRR789, NPRR797 Load Forecast Enhancements,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NPRR649, Addressing Issues Surrounding High Dispatch Limit (HDL) Overrides,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SCR790, </a:t>
            </a:r>
            <a:r>
              <a:rPr lang="en-US" sz="800" dirty="0"/>
              <a:t>Wind </a:t>
            </a:r>
            <a:r>
              <a:rPr lang="en-US" sz="800" dirty="0" smtClean="0"/>
              <a:t>Resource Power Production and Forecast Transparency,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NPRR778, </a:t>
            </a:r>
            <a:r>
              <a:rPr lang="en-US" sz="800" dirty="0"/>
              <a:t>Modifications to Date Change and Cancellation Evaluation </a:t>
            </a:r>
            <a:r>
              <a:rPr lang="en-US" sz="800" dirty="0" smtClean="0"/>
              <a:t>Window</a:t>
            </a:r>
            <a:r>
              <a:rPr lang="en-US" sz="800" dirty="0"/>
              <a:t>, </a:t>
            </a:r>
            <a:r>
              <a:rPr lang="en-US" sz="800" dirty="0" smtClean="0"/>
              <a:t>(</a:t>
            </a:r>
            <a:r>
              <a:rPr lang="en-US" sz="80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RMGRR134, Allow AMS Data Submittal Process for TDSP – Read Non-Modeled Generators,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NPRR764, QSE Capacity Short Calculations Based on an 80% Probability of Exceedance (P80),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NPRR782, </a:t>
            </a:r>
            <a:r>
              <a:rPr lang="en-US" sz="800" dirty="0"/>
              <a:t>Settlement of Infeasible Ancillary Services Due to </a:t>
            </a:r>
            <a:r>
              <a:rPr lang="en-US" sz="800" dirty="0" smtClean="0"/>
              <a:t>Transmission </a:t>
            </a:r>
            <a:r>
              <a:rPr lang="en-US" sz="800" dirty="0"/>
              <a:t>Constraints, </a:t>
            </a:r>
            <a:r>
              <a:rPr lang="en-US" sz="800" dirty="0" smtClean="0"/>
              <a:t>(</a:t>
            </a:r>
            <a:r>
              <a:rPr lang="en-US" sz="800" dirty="0"/>
              <a:t>E</a:t>
            </a:r>
            <a:r>
              <a:rPr lang="en-US" sz="800" dirty="0" smtClean="0"/>
              <a:t>)</a:t>
            </a:r>
            <a:endParaRPr lang="en-US" sz="800" dirty="0"/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NPRR746, Adjustments Due to Negative Load,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NPRR573, </a:t>
            </a:r>
            <a:r>
              <a:rPr lang="en-US" sz="800" dirty="0" smtClean="0"/>
              <a:t>NPRR801, Implementation of NPRR573 &amp; NPRR801,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NPRR831, </a:t>
            </a:r>
            <a:r>
              <a:rPr lang="en-US" sz="800" dirty="0"/>
              <a:t>Inclusion of Private Use Networks in Load Zone </a:t>
            </a:r>
            <a:r>
              <a:rPr lang="en-US" sz="800" dirty="0" smtClean="0"/>
              <a:t>Price Calculations</a:t>
            </a:r>
            <a:r>
              <a:rPr lang="en-US" sz="800" dirty="0"/>
              <a:t>, </a:t>
            </a:r>
            <a:r>
              <a:rPr lang="en-US" sz="800" dirty="0" smtClean="0"/>
              <a:t>(</a:t>
            </a:r>
            <a:r>
              <a:rPr lang="en-US" sz="800" dirty="0"/>
              <a:t>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RRGRR003, RRGRR006, RRGRR007, </a:t>
            </a:r>
            <a:r>
              <a:rPr lang="en-US" sz="800" dirty="0" smtClean="0"/>
              <a:t>RRGRR009, 2016 RARF Enhancements, (V)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RMGRR140, Mass Transition/Acquisition Enhancements (MTAQ),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NPRR272, Definition and Participation of Quick Start Generation Resources,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NPRR744, RUC Trigger for the Reliability Deployment Price Adder and Alignment with RUC Settlement,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NPRR758, </a:t>
            </a:r>
            <a:r>
              <a:rPr lang="en-US" sz="800" dirty="0"/>
              <a:t>Improved </a:t>
            </a:r>
            <a:r>
              <a:rPr lang="en-US" sz="800" dirty="0" smtClean="0"/>
              <a:t>Transparency for Outages Potentially having a High Economic Impact,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NPRR810, </a:t>
            </a:r>
            <a:r>
              <a:rPr lang="en-US" sz="800" dirty="0"/>
              <a:t>Applicability of RMR Incentive Factor on Reservation and Transportation Costs Associated with Firm Fuel </a:t>
            </a:r>
            <a:r>
              <a:rPr lang="en-US" sz="800" dirty="0" smtClean="0"/>
              <a:t>Supplies,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NPRR830, </a:t>
            </a:r>
            <a:r>
              <a:rPr lang="en-US" sz="800" dirty="0"/>
              <a:t>Revision of 4-Coincident Peak </a:t>
            </a:r>
            <a:r>
              <a:rPr lang="en-US" sz="800" dirty="0" smtClean="0"/>
              <a:t>Methodology,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SCR792, </a:t>
            </a:r>
            <a:r>
              <a:rPr lang="en-US" sz="800" dirty="0"/>
              <a:t>Enhance Communications of BAAL </a:t>
            </a:r>
            <a:r>
              <a:rPr lang="en-US" sz="800" dirty="0" smtClean="0"/>
              <a:t>Exceedances,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NPRR854, </a:t>
            </a:r>
            <a:r>
              <a:rPr lang="en-US" sz="800" dirty="0"/>
              <a:t>NOIE TDSP Submittal of Meters with Bidirectional Flow Caused by Generation Interconnected at Distribution </a:t>
            </a:r>
            <a:r>
              <a:rPr lang="en-US" sz="800" dirty="0" smtClean="0"/>
              <a:t>Voltage,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SCR791, </a:t>
            </a:r>
            <a:r>
              <a:rPr lang="en-US" sz="800" dirty="0"/>
              <a:t>Correction of 60-day SCED GRD Disclosure </a:t>
            </a:r>
            <a:r>
              <a:rPr lang="en-US" sz="800" dirty="0" smtClean="0"/>
              <a:t>Report,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NPRR844, </a:t>
            </a:r>
            <a:r>
              <a:rPr lang="en-US" sz="800" dirty="0"/>
              <a:t>Clarification to Outage </a:t>
            </a:r>
            <a:r>
              <a:rPr lang="en-US" sz="800" dirty="0" smtClean="0"/>
              <a:t>Report,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NPRR819, </a:t>
            </a:r>
            <a:r>
              <a:rPr lang="en-US" sz="800" dirty="0"/>
              <a:t>Modification of Non-Price Error Resettlement Thresholds and Resettlement </a:t>
            </a:r>
            <a:r>
              <a:rPr lang="en-US" sz="800" dirty="0" smtClean="0"/>
              <a:t>Clean-Ups,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SCR795, </a:t>
            </a:r>
            <a:r>
              <a:rPr lang="en-US" sz="800" dirty="0"/>
              <a:t>Addition of Intra-Hour Wind Forecast to GTBD </a:t>
            </a:r>
            <a:r>
              <a:rPr lang="en-US" sz="800" dirty="0" smtClean="0"/>
              <a:t>Calculation,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NPRR815, </a:t>
            </a:r>
            <a:r>
              <a:rPr lang="en-US" sz="800" dirty="0"/>
              <a:t>Revise the Limitation of Load Resources Providing Responsive Reserve (RRS) </a:t>
            </a:r>
            <a:r>
              <a:rPr lang="en-US" sz="800" dirty="0" smtClean="0"/>
              <a:t>Service,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NPRR843, </a:t>
            </a:r>
            <a:r>
              <a:rPr lang="en-US" sz="800" dirty="0"/>
              <a:t>Short-Term System Adequacy and AS Offer Disclosure Reports </a:t>
            </a:r>
            <a:r>
              <a:rPr lang="en-US" sz="800" dirty="0" smtClean="0"/>
              <a:t>Additions, </a:t>
            </a:r>
            <a:r>
              <a:rPr lang="en-US" sz="800" dirty="0"/>
              <a:t>(E</a:t>
            </a:r>
            <a:r>
              <a:rPr lang="en-US" sz="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NPRR776, </a:t>
            </a:r>
            <a:r>
              <a:rPr lang="en-US" sz="800" dirty="0"/>
              <a:t>Voltage Set Point </a:t>
            </a:r>
            <a:r>
              <a:rPr lang="en-US" sz="800" dirty="0" smtClean="0"/>
              <a:t>Communication, </a:t>
            </a:r>
            <a:r>
              <a:rPr lang="en-US" sz="800" dirty="0"/>
              <a:t>(E</a:t>
            </a:r>
            <a:r>
              <a:rPr lang="en-US" sz="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NPRR864, </a:t>
            </a:r>
            <a:r>
              <a:rPr lang="en-US" sz="800" dirty="0"/>
              <a:t>RUC Modifications to Consider Market-Based </a:t>
            </a:r>
            <a:r>
              <a:rPr lang="en-US" sz="800" dirty="0" smtClean="0"/>
              <a:t>Solutions,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OBDRR002, </a:t>
            </a:r>
            <a:r>
              <a:rPr lang="en-US" sz="800" dirty="0" smtClean="0"/>
              <a:t>NPRR768, </a:t>
            </a:r>
            <a:r>
              <a:rPr lang="en-US" sz="800" dirty="0"/>
              <a:t>Revisions to Real-Time On-Line Reliability Deployment Price Adder Categories, (E</a:t>
            </a:r>
            <a:r>
              <a:rPr lang="en-US" sz="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SCR794, Update SCED Limit </a:t>
            </a:r>
            <a:r>
              <a:rPr lang="en-US" sz="800" dirty="0" smtClean="0"/>
              <a:t>Calculation,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NPRR925</a:t>
            </a:r>
            <a:r>
              <a:rPr lang="en-US" sz="800" dirty="0"/>
              <a:t>, SCR798, PTP Obligation Bid ID </a:t>
            </a:r>
            <a:r>
              <a:rPr lang="en-US" sz="800" dirty="0" smtClean="0"/>
              <a:t>Limit,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NPRR899, Digital Certificate and User Security Administrator Clarifications and Opt Out </a:t>
            </a:r>
            <a:r>
              <a:rPr lang="en-US" sz="800" dirty="0" smtClean="0"/>
              <a:t>Procedure,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NPRR914, Addition of Controllable Load Resources to 60-Day </a:t>
            </a:r>
            <a:r>
              <a:rPr lang="en-US" sz="800" dirty="0" smtClean="0"/>
              <a:t>Reports,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NPRR877, Use of Actual Interval Data for IDR ESI IDs for Initial Settlement - Phase </a:t>
            </a:r>
            <a:r>
              <a:rPr lang="en-US" sz="800" dirty="0" smtClean="0"/>
              <a:t>2,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NPRR858, </a:t>
            </a:r>
            <a:r>
              <a:rPr lang="en-US" sz="800" dirty="0" smtClean="0"/>
              <a:t>Provide </a:t>
            </a:r>
            <a:r>
              <a:rPr lang="en-US" sz="800" dirty="0"/>
              <a:t>Complete Current Operating Plan (COP) </a:t>
            </a:r>
            <a:r>
              <a:rPr lang="en-US" sz="800" dirty="0" smtClean="0"/>
              <a:t>Data,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NPRR865, NPRR880, Publish RTM Shift Factors for Hubs, Load Zones, and DC </a:t>
            </a:r>
            <a:r>
              <a:rPr lang="en-US" sz="800" dirty="0" smtClean="0"/>
              <a:t>Ties,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NPRR866, RRGRR017, RRGRR Related to NPRR866, Mapping Registered Distributed Generation and Load Resources to Transmission Loads in the Network Operations </a:t>
            </a:r>
            <a:r>
              <a:rPr lang="en-US" sz="800" dirty="0" smtClean="0"/>
              <a:t>Model,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VCMRR022, Determination of Fuel Adder Price for Coal and Lignite </a:t>
            </a:r>
            <a:r>
              <a:rPr lang="en-US" sz="800" dirty="0" smtClean="0"/>
              <a:t>Resources,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NOGRR174, AVR and PSS Testing </a:t>
            </a:r>
            <a:r>
              <a:rPr lang="en-US" sz="800" dirty="0" smtClean="0"/>
              <a:t>Requirements,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SCR796, OBDRR003, OBDRR014, Change Validation Rules to Preclude Certain Transactions at Resource Nodes within Private Use </a:t>
            </a:r>
            <a:r>
              <a:rPr lang="en-US" sz="800" dirty="0" smtClean="0"/>
              <a:t>Networks,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NPRR821, Elimination of the CRR Deration </a:t>
            </a:r>
            <a:r>
              <a:rPr lang="en-US" sz="800" dirty="0" smtClean="0"/>
              <a:t>Process,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SCR793, SSR Related Telemetry for Transmission Service Provider (TSP) </a:t>
            </a:r>
            <a:r>
              <a:rPr lang="en-US" sz="800" dirty="0" smtClean="0"/>
              <a:t>Operators,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 smtClean="0"/>
              <a:t>NPRR842</a:t>
            </a:r>
            <a:r>
              <a:rPr lang="en-US" sz="800" dirty="0"/>
              <a:t>, Study Area Load </a:t>
            </a:r>
            <a:r>
              <a:rPr lang="en-US" sz="800" dirty="0" smtClean="0"/>
              <a:t>Information,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NPRR845, RMR Process and Agreement </a:t>
            </a:r>
            <a:r>
              <a:rPr lang="en-US" sz="800" dirty="0" smtClean="0"/>
              <a:t>Revisions,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NPRR809, GTC or GTL for New Generation Interconnection, (M)</a:t>
            </a:r>
            <a:endParaRPr lang="en-US" sz="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NPRR817, NPRR847, VCMRR021, Create a Panhandle </a:t>
            </a:r>
            <a:r>
              <a:rPr lang="en-US" sz="800" dirty="0" smtClean="0"/>
              <a:t>Hub, (V)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NPRR901, NPRR910, </a:t>
            </a:r>
            <a:r>
              <a:rPr lang="en-US" sz="800" dirty="0" smtClean="0"/>
              <a:t>OBDRR010, Switchable </a:t>
            </a:r>
            <a:r>
              <a:rPr lang="en-US" sz="800" dirty="0"/>
              <a:t>Generation Resource Status </a:t>
            </a:r>
            <a:r>
              <a:rPr lang="en-US" sz="800" dirty="0" smtClean="0"/>
              <a:t>Code,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NPRR833, NPRR749, Modify PTP Obligation Bid Clearing </a:t>
            </a:r>
            <a:r>
              <a:rPr lang="en-US" sz="800" dirty="0" smtClean="0"/>
              <a:t>Change, (V)</a:t>
            </a:r>
          </a:p>
          <a:p>
            <a:pPr marL="514350" indent="-514350">
              <a:buFont typeface="+mj-lt"/>
              <a:buAutoNum type="arabicPeriod"/>
            </a:pPr>
            <a:endParaRPr lang="en-US" sz="800" dirty="0" smtClean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sz="800" dirty="0" smtClean="0"/>
          </a:p>
          <a:p>
            <a:pPr marL="514350" indent="-514350">
              <a:buFont typeface="+mj-lt"/>
              <a:buAutoNum type="arabicPeriod"/>
            </a:pP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93107" y="167482"/>
            <a:ext cx="126669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(E)  ERCOT Sponsored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(M)  Market Sponsored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(V)  Various</a:t>
            </a:r>
            <a:endParaRPr lang="en-US" sz="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34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981034"/>
              </p:ext>
            </p:extLst>
          </p:nvPr>
        </p:nvGraphicFramePr>
        <p:xfrm>
          <a:off x="228600" y="927611"/>
          <a:ext cx="8686799" cy="1282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42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ERS Deployment &amp; Recall Messages</a:t>
                      </a:r>
                      <a:endParaRPr lang="en-US" sz="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2990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plan without disrupting in-flight projects</a:t>
                      </a:r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504588"/>
              </p:ext>
            </p:extLst>
          </p:nvPr>
        </p:nvGraphicFramePr>
        <p:xfrm>
          <a:off x="4729051" y="63615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438400" y="5552853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2990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260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096000" y="545493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2020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2"/>
            <a:r>
              <a:rPr lang="en-US" sz="1600" dirty="0"/>
              <a:t>Cost Estimate Accuracy</a:t>
            </a:r>
          </a:p>
          <a:p>
            <a:pPr lvl="2"/>
            <a:r>
              <a:rPr lang="en-US" sz="1600" dirty="0"/>
              <a:t>Duration Estimate Accuracy</a:t>
            </a:r>
          </a:p>
          <a:p>
            <a:pPr lvl="2"/>
            <a:r>
              <a:rPr lang="en-US" sz="1600" dirty="0"/>
              <a:t>Legend</a:t>
            </a:r>
          </a:p>
          <a:p>
            <a:pPr lvl="2"/>
            <a:r>
              <a:rPr lang="en-US" sz="1600" dirty="0"/>
              <a:t>Report </a:t>
            </a:r>
            <a:r>
              <a:rPr lang="en-US" sz="1600" dirty="0" smtClean="0"/>
              <a:t>Exceptions</a:t>
            </a:r>
            <a:endParaRPr lang="en-US" sz="1800" dirty="0" smtClean="0"/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14399"/>
            <a:ext cx="8949560" cy="5210621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March Release </a:t>
            </a:r>
            <a:r>
              <a:rPr lang="en-US" sz="1800" dirty="0"/>
              <a:t>– Off-Cycle – </a:t>
            </a:r>
            <a:r>
              <a:rPr lang="en-US" sz="1800" dirty="0" smtClean="0"/>
              <a:t>3/1/2020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NPRR863 Phase 1 </a:t>
            </a:r>
            <a:r>
              <a:rPr lang="en-US" sz="1400" dirty="0"/>
              <a:t>– Creation of </a:t>
            </a:r>
            <a:r>
              <a:rPr lang="en-US" sz="1400" dirty="0" smtClean="0"/>
              <a:t>ECRS </a:t>
            </a:r>
            <a:r>
              <a:rPr lang="en-US" sz="1400" dirty="0"/>
              <a:t>and Revisions to Responsive Reserve</a:t>
            </a:r>
            <a:endParaRPr lang="en-US" sz="14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FFR portion only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NPRR960 – </a:t>
            </a:r>
            <a:r>
              <a:rPr lang="en-US" sz="1400" dirty="0"/>
              <a:t>Phased Approach and Clarifications for NPRR863, Creation of </a:t>
            </a:r>
            <a:r>
              <a:rPr lang="en-US" sz="1400" dirty="0" smtClean="0"/>
              <a:t>ERCOT 	Contingency Reserve </a:t>
            </a:r>
            <a:r>
              <a:rPr lang="en-US" sz="1400" dirty="0"/>
              <a:t>Service and Revisions to Responsive Reserve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NOGRR187 – </a:t>
            </a:r>
            <a:r>
              <a:rPr lang="en-US" sz="1400" dirty="0"/>
              <a:t>Related to NPRR863, Creation of ERCOT Contingency Reserve </a:t>
            </a:r>
            <a:r>
              <a:rPr lang="en-US" sz="1400" dirty="0" smtClean="0"/>
              <a:t>Service 		and Revisions to </a:t>
            </a:r>
            <a:r>
              <a:rPr lang="en-US" sz="1400" dirty="0"/>
              <a:t>Responsive Reserve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OBDRR011 – </a:t>
            </a:r>
            <a:r>
              <a:rPr lang="en-US" sz="1400" dirty="0"/>
              <a:t>ORDC OBD Revisions for PUCT Project 48551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April </a:t>
            </a:r>
            <a:r>
              <a:rPr lang="en-US" sz="1800" dirty="0"/>
              <a:t>Release – </a:t>
            </a:r>
            <a:r>
              <a:rPr lang="en-US" sz="1800" dirty="0" smtClean="0"/>
              <a:t>R2 </a:t>
            </a:r>
            <a:r>
              <a:rPr lang="en-US" sz="1800" dirty="0"/>
              <a:t>– </a:t>
            </a:r>
            <a:r>
              <a:rPr lang="en-US" sz="1800" dirty="0" smtClean="0"/>
              <a:t>3/31/2020 </a:t>
            </a:r>
            <a:r>
              <a:rPr lang="en-US" sz="1800" dirty="0"/>
              <a:t>– </a:t>
            </a:r>
            <a:r>
              <a:rPr lang="en-US" sz="1800" dirty="0" smtClean="0"/>
              <a:t>4/2/2020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NPRR928 </a:t>
            </a:r>
            <a:r>
              <a:rPr lang="en-US" sz="1400" dirty="0"/>
              <a:t>– Cybersecurity Incident Notification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NPRR929 </a:t>
            </a:r>
            <a:r>
              <a:rPr lang="en-US" sz="1400" dirty="0"/>
              <a:t>– PTP Obligations with Links to an Option DAM Award </a:t>
            </a:r>
            <a:r>
              <a:rPr lang="en-US" sz="1400" dirty="0" smtClean="0"/>
              <a:t>Eligibility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NPRR978 – Alignment with Amendments to PUCT Substantive Rule </a:t>
            </a:r>
            <a:r>
              <a:rPr lang="en-US" sz="1400" dirty="0" smtClean="0"/>
              <a:t>25.505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Partial Implementation – </a:t>
            </a:r>
            <a:r>
              <a:rPr lang="en-US" sz="1400" u="sng" dirty="0" smtClean="0"/>
              <a:t>Decommission the following reports</a:t>
            </a:r>
            <a:r>
              <a:rPr lang="en-US" sz="1400" dirty="0" smtClean="0"/>
              <a:t>: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36 Month Resource Capacity </a:t>
            </a:r>
            <a:r>
              <a:rPr lang="en-US" sz="1400" dirty="0" smtClean="0"/>
              <a:t>Report</a:t>
            </a:r>
          </a:p>
          <a:p>
            <a:pPr lvl="4">
              <a:tabLst>
                <a:tab pos="2176463" algn="l"/>
                <a:tab pos="7199313" algn="l"/>
              </a:tabLst>
            </a:pPr>
            <a:r>
              <a:rPr lang="en-US" sz="1200" dirty="0" smtClean="0"/>
              <a:t>EMIL </a:t>
            </a:r>
            <a:r>
              <a:rPr lang="en-US" sz="1200" dirty="0"/>
              <a:t>ID:  NP3-775-M, Report Type ID:  </a:t>
            </a:r>
            <a:r>
              <a:rPr lang="en-US" sz="1200" dirty="0" smtClean="0"/>
              <a:t>11481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Projected Transmission Constraints for Medium Term </a:t>
            </a:r>
            <a:r>
              <a:rPr lang="en-US" sz="1400" dirty="0" smtClean="0"/>
              <a:t>PASA</a:t>
            </a:r>
          </a:p>
          <a:p>
            <a:pPr lvl="4">
              <a:tabLst>
                <a:tab pos="2176463" algn="l"/>
                <a:tab pos="7199313" algn="l"/>
              </a:tabLst>
            </a:pPr>
            <a:r>
              <a:rPr lang="en-US" sz="1200" dirty="0" smtClean="0"/>
              <a:t>EMIL </a:t>
            </a:r>
            <a:r>
              <a:rPr lang="en-US" sz="1200" dirty="0"/>
              <a:t>ID:  NP3-776-M, Report Type ID:  </a:t>
            </a:r>
            <a:r>
              <a:rPr lang="en-US" sz="1200" dirty="0" smtClean="0"/>
              <a:t>13041</a:t>
            </a:r>
            <a:endParaRPr lang="en-US" sz="12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NPRR988 – </a:t>
            </a:r>
            <a:r>
              <a:rPr lang="en-US" sz="1350" dirty="0"/>
              <a:t>Correction to Conditions for DAM Award Eligibility for PTP Obligations </a:t>
            </a:r>
            <a:r>
              <a:rPr lang="en-US" sz="1350" dirty="0" smtClean="0"/>
              <a:t>w/Links </a:t>
            </a:r>
            <a:r>
              <a:rPr lang="en-US" sz="1350" dirty="0"/>
              <a:t>to an </a:t>
            </a:r>
            <a:r>
              <a:rPr lang="en-US" sz="1350" dirty="0" smtClean="0"/>
              <a:t>Option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SCR802 </a:t>
            </a:r>
            <a:r>
              <a:rPr lang="en-US" sz="1400" dirty="0"/>
              <a:t>– Enhance Communications of System Inertia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8301001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5/28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testing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NPRR857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14345" y="1356091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498352"/>
            <a:ext cx="2485392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NPRR863 </a:t>
            </a:r>
            <a:r>
              <a:rPr lang="en-US" sz="800" b="0" kern="0" dirty="0" smtClean="0"/>
              <a:t>Ph2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ECRS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All changes except Section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 4.2.3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Add capability</a:t>
            </a:r>
            <a:endParaRPr lang="en-US" sz="800" b="0" kern="0" dirty="0"/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38941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742345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58901" y="1355716"/>
            <a:ext cx="37054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16493" y="1360066"/>
            <a:ext cx="3705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2861364"/>
            <a:ext cx="143560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7466499" y="1952219"/>
            <a:ext cx="1512475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Future Year Go-Live Targets</a:t>
            </a:r>
            <a:endParaRPr lang="en-US" sz="1200" b="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2390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2021</a:t>
            </a:r>
            <a:endParaRPr lang="en-US" sz="1200" b="0" kern="0" dirty="0"/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7466499" y="451233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2022</a:t>
            </a:r>
            <a:endParaRPr lang="en-US" sz="1200" b="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I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66757" y="2865960"/>
            <a:ext cx="1444752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September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P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84983" y="328483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178066"/>
              </p:ext>
            </p:extLst>
          </p:nvPr>
        </p:nvGraphicFramePr>
        <p:xfrm>
          <a:off x="176358" y="5032090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NPRR904, OBDRR009, NPRR879, NPRR918, NRR935(b), NPRR939, PGRR066, SCR800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711500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472265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4570698" y="215843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August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216339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October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147323" y="3668695"/>
            <a:ext cx="2144925" cy="43858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Q3  RIOO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0" kern="0" dirty="0" smtClean="0"/>
              <a:t>RARF Go-Live for View/Update</a:t>
            </a:r>
            <a:endParaRPr lang="en-US" sz="10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934200" y="1600200"/>
            <a:ext cx="7620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917130"/>
              </p:ext>
            </p:extLst>
          </p:nvPr>
        </p:nvGraphicFramePr>
        <p:xfrm>
          <a:off x="76200" y="1127640"/>
          <a:ext cx="8991599" cy="3688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CRR Account Holder Limits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Engie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NPRR977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Create MIS Posting for RUC Cancellations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SCR799 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</a:t>
                      </a:r>
                      <a:r>
                        <a:rPr lang="en-US" sz="11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(SOTE)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2020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Oncor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NPRR904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Revisions to Real-Time On-Line Reliability Deployment Price Adder for ERCOT-Directed Actions Related to DC Ties and to Correct Design Flaws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Rainbow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OBDRR009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ORDC OBD Revisions for ERCOT-Directed Actions Related to DC Ties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Rainbow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Addition of DC Tie Ramp to GTBD Calculation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Adding QSE and DME Information to Disclosure Reports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NPRR978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Alignment with Amendments to PUCT Substantive Rule 25.505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599" y="5181408"/>
            <a:ext cx="8686800" cy="990792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i="1" dirty="0" smtClean="0"/>
              <a:t>Note: Target Start Dates are subject to change.  </a:t>
            </a:r>
          </a:p>
          <a:p>
            <a:pPr marL="0" indent="0" algn="ctr">
              <a:buNone/>
            </a:pPr>
            <a:r>
              <a:rPr lang="en-US" sz="2000" i="1" dirty="0" smtClean="0"/>
              <a:t>Based on recent </a:t>
            </a:r>
            <a:r>
              <a:rPr lang="en-US" sz="2000" i="1" dirty="0" smtClean="0"/>
              <a:t>developments, </a:t>
            </a:r>
            <a:r>
              <a:rPr lang="en-US" sz="2000" i="1" dirty="0" smtClean="0"/>
              <a:t>ERCOT is evaluating </a:t>
            </a:r>
            <a:r>
              <a:rPr lang="en-US" sz="2000" i="1" dirty="0" smtClean="0"/>
              <a:t>project capacity.</a:t>
            </a:r>
            <a:endParaRPr lang="en-US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12" y="843010"/>
            <a:ext cx="8915400" cy="50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90601"/>
            <a:ext cx="8686800" cy="1981200"/>
          </a:xfrm>
        </p:spPr>
        <p:txBody>
          <a:bodyPr/>
          <a:lstStyle/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958402"/>
              </p:ext>
            </p:extLst>
          </p:nvPr>
        </p:nvGraphicFramePr>
        <p:xfrm>
          <a:off x="1219200" y="29718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2021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</a:t>
                      </a:r>
                      <a:r>
                        <a:rPr lang="en-US" i="1" dirty="0" smtClean="0"/>
                        <a:t>0.51M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$2.85M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$1.28M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$0.63M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$0.64M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$0.52M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$2.08M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3279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58229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5560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6232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</a:t>
            </a:r>
            <a:r>
              <a:rPr lang="en-US" sz="1200" dirty="0"/>
              <a:t>2</a:t>
            </a:r>
            <a:r>
              <a:rPr lang="en-US" sz="1200" dirty="0" smtClean="0"/>
              <a:t>/29/2020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28800" y="4343400"/>
            <a:ext cx="63246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2019 PERFORMANCE 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2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 smtClean="0"/>
              <a:t>Variance from IA </a:t>
            </a:r>
            <a:r>
              <a:rPr lang="en-US" sz="2000" u="sng" dirty="0" smtClean="0"/>
              <a:t>Cost Range</a:t>
            </a:r>
            <a:r>
              <a:rPr lang="en-US" sz="2000" dirty="0" smtClean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3" name="Right Brace 62"/>
          <p:cNvSpPr/>
          <p:nvPr/>
        </p:nvSpPr>
        <p:spPr>
          <a:xfrm rot="5400000">
            <a:off x="6779493" y="4087159"/>
            <a:ext cx="287009" cy="2903345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874649" y="4073092"/>
            <a:ext cx="7458621" cy="4863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235784" y="3918529"/>
            <a:ext cx="321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10</a:t>
            </a:r>
            <a:endParaRPr lang="en-US" sz="800" dirty="0"/>
          </a:p>
        </p:txBody>
      </p:sp>
      <p:sp>
        <p:nvSpPr>
          <p:cNvPr id="15" name="Rectangle 14"/>
          <p:cNvSpPr/>
          <p:nvPr/>
        </p:nvSpPr>
        <p:spPr>
          <a:xfrm>
            <a:off x="2508756" y="6312574"/>
            <a:ext cx="3299447" cy="3821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8162752" y="2340138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12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Right Brace 30"/>
          <p:cNvSpPr/>
          <p:nvPr/>
        </p:nvSpPr>
        <p:spPr>
          <a:xfrm>
            <a:off x="8374774" y="1066800"/>
            <a:ext cx="187503" cy="2938016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410800" y="4191000"/>
            <a:ext cx="177170" cy="115006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358295" y="4741866"/>
            <a:ext cx="10754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360118" y="3789372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17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8389700" y="4073949"/>
            <a:ext cx="245268" cy="1193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45657" y="6314398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black"/>
                </a:solidFill>
              </a:rPr>
              <a:t>If actual spend falls within the IA range the variance is 0</a:t>
            </a:r>
            <a:endParaRPr lang="en-US" sz="1000" dirty="0">
              <a:solidFill>
                <a:prstClr val="black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752" b="35442"/>
          <a:stretch/>
        </p:blipFill>
        <p:spPr>
          <a:xfrm>
            <a:off x="2589616" y="6420038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rot="16200000">
            <a:off x="-1021818" y="3212371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Actual $ Variance from IA Range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373453" y="5692612"/>
            <a:ext cx="16177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2017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17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22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795872" y="5682289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2018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13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14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046976" y="4264671"/>
            <a:ext cx="304136" cy="2565448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4338576" y="4601370"/>
            <a:ext cx="275941" cy="1863856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18443" y="5747156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2019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19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29 Revision Requests</a:t>
            </a:r>
            <a:endParaRPr lang="en-US" sz="800" dirty="0" smtClean="0">
              <a:latin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3519953" y="937527"/>
            <a:ext cx="1" cy="4417756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5" name="Straight Connector 24"/>
          <p:cNvCxnSpPr/>
          <p:nvPr/>
        </p:nvCxnSpPr>
        <p:spPr>
          <a:xfrm flipH="1">
            <a:off x="5466593" y="932221"/>
            <a:ext cx="1" cy="4417756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865219" y="6311009"/>
            <a:ext cx="2509452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prstClr val="black"/>
                </a:solidFill>
              </a:rPr>
              <a:t>Note: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  <a:r>
              <a:rPr lang="en-US" sz="1000" dirty="0" smtClean="0">
                <a:solidFill>
                  <a:prstClr val="black"/>
                </a:solidFill>
              </a:rPr>
              <a:t>Graph compares the posted IA cost range with the actual project spend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6323" y="431702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</a:t>
            </a:r>
            <a:endParaRPr 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1071501" y="4345526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25612" y="4220595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3</a:t>
            </a:r>
            <a:endParaRPr 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1369035" y="4118980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20073" y="402598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5</a:t>
            </a:r>
            <a:endParaRPr lang="en-US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1665237" y="408588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6</a:t>
            </a:r>
            <a:endParaRPr 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1814534" y="3975556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7</a:t>
            </a:r>
            <a:endParaRPr 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1974999" y="408065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101717" y="403901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9</a:t>
            </a:r>
            <a:endParaRPr lang="en-US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2371948" y="405009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</a:t>
            </a:r>
            <a:endParaRPr lang="en-US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2515402" y="405016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12</a:t>
            </a:r>
            <a:endParaRPr 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2674677" y="456974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13</a:t>
            </a:r>
            <a:endParaRPr lang="en-US" sz="800" dirty="0"/>
          </a:p>
        </p:txBody>
      </p:sp>
      <p:sp>
        <p:nvSpPr>
          <p:cNvPr id="54" name="TextBox 53"/>
          <p:cNvSpPr txBox="1"/>
          <p:nvPr/>
        </p:nvSpPr>
        <p:spPr>
          <a:xfrm>
            <a:off x="2816804" y="352839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14</a:t>
            </a:r>
            <a:endParaRPr lang="en-US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2979654" y="382568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15</a:t>
            </a:r>
            <a:endParaRPr lang="en-US" sz="800" dirty="0"/>
          </a:p>
        </p:txBody>
      </p:sp>
      <p:sp>
        <p:nvSpPr>
          <p:cNvPr id="56" name="TextBox 55"/>
          <p:cNvSpPr txBox="1"/>
          <p:nvPr/>
        </p:nvSpPr>
        <p:spPr>
          <a:xfrm>
            <a:off x="3119680" y="403024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16</a:t>
            </a:r>
            <a:endParaRPr lang="en-US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3270612" y="312382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17</a:t>
            </a:r>
            <a:endParaRPr lang="en-US" sz="800" dirty="0"/>
          </a:p>
        </p:txBody>
      </p:sp>
      <p:sp>
        <p:nvSpPr>
          <p:cNvPr id="64" name="TextBox 63"/>
          <p:cNvSpPr txBox="1"/>
          <p:nvPr/>
        </p:nvSpPr>
        <p:spPr>
          <a:xfrm>
            <a:off x="3383458" y="4185669"/>
            <a:ext cx="3937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18</a:t>
            </a:r>
            <a:endParaRPr lang="en-US" sz="800" dirty="0"/>
          </a:p>
        </p:txBody>
      </p:sp>
      <p:sp>
        <p:nvSpPr>
          <p:cNvPr id="66" name="TextBox 65"/>
          <p:cNvSpPr txBox="1"/>
          <p:nvPr/>
        </p:nvSpPr>
        <p:spPr>
          <a:xfrm>
            <a:off x="3575100" y="498118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19</a:t>
            </a:r>
            <a:endParaRPr lang="en-US" sz="800" dirty="0"/>
          </a:p>
        </p:txBody>
      </p:sp>
      <p:sp>
        <p:nvSpPr>
          <p:cNvPr id="69" name="TextBox 68"/>
          <p:cNvSpPr txBox="1"/>
          <p:nvPr/>
        </p:nvSpPr>
        <p:spPr>
          <a:xfrm>
            <a:off x="3711800" y="423780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20</a:t>
            </a:r>
            <a:endParaRPr lang="en-US" sz="800" dirty="0"/>
          </a:p>
        </p:txBody>
      </p:sp>
      <p:sp>
        <p:nvSpPr>
          <p:cNvPr id="70" name="TextBox 69"/>
          <p:cNvSpPr txBox="1"/>
          <p:nvPr/>
        </p:nvSpPr>
        <p:spPr>
          <a:xfrm>
            <a:off x="3880782" y="403901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21</a:t>
            </a:r>
            <a:endParaRPr lang="en-US" sz="800" dirty="0"/>
          </a:p>
        </p:txBody>
      </p:sp>
      <p:sp>
        <p:nvSpPr>
          <p:cNvPr id="71" name="TextBox 70"/>
          <p:cNvSpPr txBox="1"/>
          <p:nvPr/>
        </p:nvSpPr>
        <p:spPr>
          <a:xfrm>
            <a:off x="4028474" y="409374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22</a:t>
            </a:r>
            <a:endParaRPr lang="en-US" sz="800" dirty="0"/>
          </a:p>
        </p:txBody>
      </p:sp>
      <p:sp>
        <p:nvSpPr>
          <p:cNvPr id="72" name="TextBox 71"/>
          <p:cNvSpPr txBox="1"/>
          <p:nvPr/>
        </p:nvSpPr>
        <p:spPr>
          <a:xfrm>
            <a:off x="4173148" y="403913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23</a:t>
            </a:r>
            <a:endParaRPr lang="en-US" sz="800" dirty="0"/>
          </a:p>
        </p:txBody>
      </p:sp>
      <p:sp>
        <p:nvSpPr>
          <p:cNvPr id="73" name="TextBox 72"/>
          <p:cNvSpPr txBox="1"/>
          <p:nvPr/>
        </p:nvSpPr>
        <p:spPr>
          <a:xfrm>
            <a:off x="4306197" y="4038256"/>
            <a:ext cx="351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24</a:t>
            </a:r>
            <a:endParaRPr lang="en-US" sz="800" dirty="0"/>
          </a:p>
        </p:txBody>
      </p:sp>
      <p:sp>
        <p:nvSpPr>
          <p:cNvPr id="74" name="TextBox 73"/>
          <p:cNvSpPr txBox="1"/>
          <p:nvPr/>
        </p:nvSpPr>
        <p:spPr>
          <a:xfrm>
            <a:off x="4461622" y="379133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25</a:t>
            </a:r>
            <a:endParaRPr lang="en-US" sz="800" dirty="0"/>
          </a:p>
        </p:txBody>
      </p:sp>
      <p:sp>
        <p:nvSpPr>
          <p:cNvPr id="75" name="TextBox 74"/>
          <p:cNvSpPr txBox="1"/>
          <p:nvPr/>
        </p:nvSpPr>
        <p:spPr>
          <a:xfrm>
            <a:off x="4622782" y="403825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26</a:t>
            </a:r>
            <a:endParaRPr lang="en-US" sz="800" dirty="0"/>
          </a:p>
        </p:txBody>
      </p:sp>
      <p:sp>
        <p:nvSpPr>
          <p:cNvPr id="76" name="TextBox 75"/>
          <p:cNvSpPr txBox="1"/>
          <p:nvPr/>
        </p:nvSpPr>
        <p:spPr>
          <a:xfrm>
            <a:off x="4763024" y="386520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27</a:t>
            </a:r>
            <a:endParaRPr lang="en-US" sz="800" dirty="0"/>
          </a:p>
        </p:txBody>
      </p:sp>
      <p:sp>
        <p:nvSpPr>
          <p:cNvPr id="77" name="TextBox 76"/>
          <p:cNvSpPr txBox="1"/>
          <p:nvPr/>
        </p:nvSpPr>
        <p:spPr>
          <a:xfrm>
            <a:off x="4933013" y="383909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28</a:t>
            </a:r>
            <a:endParaRPr lang="en-US" sz="800" dirty="0"/>
          </a:p>
        </p:txBody>
      </p:sp>
      <p:sp>
        <p:nvSpPr>
          <p:cNvPr id="78" name="TextBox 77"/>
          <p:cNvSpPr txBox="1"/>
          <p:nvPr/>
        </p:nvSpPr>
        <p:spPr>
          <a:xfrm>
            <a:off x="5070610" y="403901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29</a:t>
            </a:r>
            <a:endParaRPr lang="en-US" sz="800" dirty="0"/>
          </a:p>
        </p:txBody>
      </p:sp>
      <p:sp>
        <p:nvSpPr>
          <p:cNvPr id="67" name="TextBox 66"/>
          <p:cNvSpPr txBox="1"/>
          <p:nvPr/>
        </p:nvSpPr>
        <p:spPr>
          <a:xfrm>
            <a:off x="5951958" y="405009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35</a:t>
            </a:r>
            <a:endParaRPr lang="en-US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6098179" y="4037633"/>
            <a:ext cx="356987" cy="21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36</a:t>
            </a:r>
            <a:endParaRPr lang="en-US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6270145" y="408588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37</a:t>
            </a:r>
            <a:endParaRPr lang="en-US" sz="800" dirty="0"/>
          </a:p>
        </p:txBody>
      </p:sp>
      <p:sp>
        <p:nvSpPr>
          <p:cNvPr id="82" name="TextBox 81"/>
          <p:cNvSpPr txBox="1"/>
          <p:nvPr/>
        </p:nvSpPr>
        <p:spPr>
          <a:xfrm>
            <a:off x="6414803" y="403265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38</a:t>
            </a:r>
            <a:endParaRPr lang="en-US" sz="800" dirty="0"/>
          </a:p>
        </p:txBody>
      </p:sp>
      <p:sp>
        <p:nvSpPr>
          <p:cNvPr id="83" name="TextBox 82"/>
          <p:cNvSpPr txBox="1"/>
          <p:nvPr/>
        </p:nvSpPr>
        <p:spPr>
          <a:xfrm>
            <a:off x="6564018" y="403311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39</a:t>
            </a:r>
            <a:endParaRPr lang="en-US" sz="800" dirty="0"/>
          </a:p>
        </p:txBody>
      </p:sp>
      <p:sp>
        <p:nvSpPr>
          <p:cNvPr id="84" name="TextBox 83"/>
          <p:cNvSpPr txBox="1"/>
          <p:nvPr/>
        </p:nvSpPr>
        <p:spPr>
          <a:xfrm>
            <a:off x="5366644" y="4166148"/>
            <a:ext cx="3158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31</a:t>
            </a:r>
            <a:endParaRPr lang="en-US" sz="800" dirty="0"/>
          </a:p>
        </p:txBody>
      </p:sp>
      <p:sp>
        <p:nvSpPr>
          <p:cNvPr id="85" name="TextBox 84"/>
          <p:cNvSpPr txBox="1"/>
          <p:nvPr/>
        </p:nvSpPr>
        <p:spPr>
          <a:xfrm>
            <a:off x="5516776" y="40433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32</a:t>
            </a:r>
            <a:endParaRPr lang="en-US" sz="800" dirty="0"/>
          </a:p>
        </p:txBody>
      </p:sp>
      <p:sp>
        <p:nvSpPr>
          <p:cNvPr id="86" name="TextBox 85"/>
          <p:cNvSpPr txBox="1"/>
          <p:nvPr/>
        </p:nvSpPr>
        <p:spPr>
          <a:xfrm>
            <a:off x="5672113" y="40433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33</a:t>
            </a:r>
            <a:endParaRPr lang="en-US" sz="800" dirty="0"/>
          </a:p>
        </p:txBody>
      </p:sp>
      <p:sp>
        <p:nvSpPr>
          <p:cNvPr id="87" name="TextBox 86"/>
          <p:cNvSpPr txBox="1"/>
          <p:nvPr/>
        </p:nvSpPr>
        <p:spPr>
          <a:xfrm>
            <a:off x="5216679" y="403901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30</a:t>
            </a:r>
            <a:endParaRPr lang="en-US" sz="800" dirty="0"/>
          </a:p>
        </p:txBody>
      </p:sp>
      <p:sp>
        <p:nvSpPr>
          <p:cNvPr id="88" name="TextBox 87"/>
          <p:cNvSpPr txBox="1"/>
          <p:nvPr/>
        </p:nvSpPr>
        <p:spPr>
          <a:xfrm>
            <a:off x="5834963" y="405009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34</a:t>
            </a:r>
            <a:endParaRPr lang="en-US" sz="800" dirty="0"/>
          </a:p>
        </p:txBody>
      </p:sp>
      <p:sp>
        <p:nvSpPr>
          <p:cNvPr id="89" name="TextBox 88"/>
          <p:cNvSpPr txBox="1"/>
          <p:nvPr/>
        </p:nvSpPr>
        <p:spPr>
          <a:xfrm>
            <a:off x="6711986" y="407348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40</a:t>
            </a:r>
            <a:endParaRPr lang="en-US" sz="800" dirty="0"/>
          </a:p>
        </p:txBody>
      </p:sp>
      <p:sp>
        <p:nvSpPr>
          <p:cNvPr id="90" name="TextBox 89"/>
          <p:cNvSpPr txBox="1"/>
          <p:nvPr/>
        </p:nvSpPr>
        <p:spPr>
          <a:xfrm>
            <a:off x="6853570" y="407009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41</a:t>
            </a:r>
            <a:endParaRPr lang="en-US" sz="800" dirty="0"/>
          </a:p>
        </p:txBody>
      </p:sp>
      <p:sp>
        <p:nvSpPr>
          <p:cNvPr id="92" name="TextBox 91"/>
          <p:cNvSpPr txBox="1"/>
          <p:nvPr/>
        </p:nvSpPr>
        <p:spPr>
          <a:xfrm>
            <a:off x="6994185" y="403901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42</a:t>
            </a:r>
            <a:endParaRPr lang="en-US" sz="800" dirty="0"/>
          </a:p>
        </p:txBody>
      </p:sp>
      <p:sp>
        <p:nvSpPr>
          <p:cNvPr id="93" name="TextBox 92"/>
          <p:cNvSpPr txBox="1"/>
          <p:nvPr/>
        </p:nvSpPr>
        <p:spPr>
          <a:xfrm>
            <a:off x="7147705" y="404872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43</a:t>
            </a:r>
            <a:endParaRPr lang="en-US" sz="800" dirty="0"/>
          </a:p>
        </p:txBody>
      </p:sp>
      <p:graphicFrame>
        <p:nvGraphicFramePr>
          <p:cNvPr id="99" name="Chart 98"/>
          <p:cNvGraphicFramePr>
            <a:graphicFrameLocks/>
          </p:cNvGraphicFramePr>
          <p:nvPr>
            <p:extLst/>
          </p:nvPr>
        </p:nvGraphicFramePr>
        <p:xfrm>
          <a:off x="304898" y="874914"/>
          <a:ext cx="8105902" cy="4497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0170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161619</TotalTime>
  <Words>2108</Words>
  <Application>Microsoft Office PowerPoint</Application>
  <PresentationFormat>On-screen Show (4:3)</PresentationFormat>
  <Paragraphs>656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 Targets – Board Approved NPRRs / SCRs / xGRRs </vt:lpstr>
      <vt:lpstr>Approved Revision Requests “Not Started” – Planned to Start in Future Months</vt:lpstr>
      <vt:lpstr>2020 Project Spending</vt:lpstr>
      <vt:lpstr>Revision Request Funding Placeholder Status</vt:lpstr>
      <vt:lpstr>PowerPoint Presentation</vt:lpstr>
      <vt:lpstr>Variance from IA Cost Range – Revision Request Projects</vt:lpstr>
      <vt:lpstr>Variance from IA Duration Range – Revision Request Projects</vt:lpstr>
      <vt:lpstr>Statistics Report Exceptions- 2018</vt:lpstr>
      <vt:lpstr>Statistics Report Exceptions- 2019</vt:lpstr>
      <vt:lpstr>Revision Request Project Legend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1905</cp:revision>
  <cp:lastPrinted>2020-02-05T17:47:59Z</cp:lastPrinted>
  <dcterms:created xsi:type="dcterms:W3CDTF">2016-01-21T15:20:31Z</dcterms:created>
  <dcterms:modified xsi:type="dcterms:W3CDTF">2020-03-23T22:38:38Z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