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298" r:id="rId11"/>
    <p:sldId id="305" r:id="rId12"/>
    <p:sldId id="314" r:id="rId13"/>
    <p:sldId id="295" r:id="rId14"/>
    <p:sldId id="261" r:id="rId15"/>
    <p:sldId id="328" r:id="rId16"/>
    <p:sldId id="329" r:id="rId17"/>
    <p:sldId id="327" r:id="rId18"/>
    <p:sldId id="324" r:id="rId19"/>
    <p:sldId id="325" r:id="rId20"/>
    <p:sldId id="326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5" d="100"/>
          <a:sy n="135" d="100"/>
        </p:scale>
        <p:origin x="68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March 24,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45010"/>
            <a:ext cx="74485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43000"/>
            <a:ext cx="747712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96" y="990600"/>
            <a:ext cx="837247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1143000"/>
            <a:ext cx="8048625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850582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29" y="990600"/>
            <a:ext cx="849630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Jan </a:t>
            </a:r>
            <a:r>
              <a:rPr lang="en-US" sz="1800" dirty="0" smtClean="0">
                <a:cs typeface="Times New Roman" panose="02020603050405020304" pitchFamily="18" charset="0"/>
              </a:rPr>
              <a:t>2020-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Feb 2020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slightly increased from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$ 401.2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$ 406.6 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volatility in Real-Time Settlement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oint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rices in early February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Exposure.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$ 1,350.7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$1,264.1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crease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CRR Locked ACL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increased from 253 to 254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>
                <a:cs typeface="Times New Roman" panose="02020603050405020304" pitchFamily="18" charset="0"/>
              </a:rPr>
              <a:t>Jan 2020– </a:t>
            </a:r>
            <a:r>
              <a:rPr lang="en-US" sz="1600" dirty="0" smtClean="0">
                <a:cs typeface="Times New Roman" panose="02020603050405020304" pitchFamily="18" charset="0"/>
              </a:rPr>
              <a:t>Feb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72168"/>
            <a:ext cx="7543800" cy="390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Feb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Feb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59" y="1295400"/>
            <a:ext cx="7584081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>
                <a:cs typeface="Times New Roman" panose="02020603050405020304" pitchFamily="18" charset="0"/>
              </a:rPr>
              <a:t>Jan </a:t>
            </a:r>
            <a:r>
              <a:rPr lang="en-US" sz="1800" dirty="0" smtClean="0">
                <a:cs typeface="Times New Roman" panose="02020603050405020304" pitchFamily="18" charset="0"/>
              </a:rPr>
              <a:t>2020- Feb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397568"/>
            <a:ext cx="70104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34" y="1219200"/>
            <a:ext cx="8252732" cy="354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>
                <a:cs typeface="Times New Roman" panose="02020603050405020304" pitchFamily="18" charset="0"/>
              </a:rPr>
              <a:t>Jan </a:t>
            </a:r>
            <a:r>
              <a:rPr lang="en-US" sz="1800" dirty="0" smtClean="0">
                <a:cs typeface="Times New Roman" panose="02020603050405020304" pitchFamily="18" charset="0"/>
              </a:rPr>
              <a:t>2020- Feb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162800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Feb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023" y="1386682"/>
            <a:ext cx="6578154" cy="367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85549</TotalTime>
  <Words>285</Words>
  <Application>Microsoft Office PowerPoint</Application>
  <PresentationFormat>On-screen Show (4:3)</PresentationFormat>
  <Paragraphs>62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Jan 2020- Feb 2020</vt:lpstr>
      <vt:lpstr>TPE/Real-Time &amp; Day-Ahead Daily Average Settlement Point Prices for HB_NORTH  Jan 2020– Feb 2020</vt:lpstr>
      <vt:lpstr>TPE and Forward Adjustment Factors Feb 2019- Feb 2020</vt:lpstr>
      <vt:lpstr>Settlement Invoice Charges/TPE Jan 2020- Feb 2020</vt:lpstr>
      <vt:lpstr>Available Credit by Type Compared to Total Potential Exposure (TPE)</vt:lpstr>
      <vt:lpstr>Discretionary Collateral Jan 2020- Feb 2020</vt:lpstr>
      <vt:lpstr>TPE and Discretionary Collateral by Market Segment- Feb 2020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534</cp:revision>
  <cp:lastPrinted>2019-06-18T19:02:16Z</cp:lastPrinted>
  <dcterms:created xsi:type="dcterms:W3CDTF">2016-01-21T15:20:31Z</dcterms:created>
  <dcterms:modified xsi:type="dcterms:W3CDTF">2020-03-24T01:54:47Z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