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07" d="100"/>
          <a:sy n="107" d="100"/>
        </p:scale>
        <p:origin x="906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0995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2246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3048000"/>
            <a:ext cx="564603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0220 </a:t>
            </a:r>
            <a:r>
              <a:rPr lang="en-US" dirty="0"/>
              <a:t>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768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3 New </a:t>
            </a:r>
            <a:r>
              <a:rPr lang="en-US" sz="2000" dirty="0" smtClean="0">
                <a:solidFill>
                  <a:prstClr val="black"/>
                </a:solidFill>
              </a:rPr>
              <a:t>CRs tested </a:t>
            </a:r>
            <a:r>
              <a:rPr lang="en-US" sz="2000" dirty="0">
                <a:solidFill>
                  <a:prstClr val="black"/>
                </a:solidFill>
              </a:rPr>
              <a:t>including 1 DUNS+4 CR and 1 PUCT Option 2 CR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2 existing </a:t>
            </a:r>
            <a:r>
              <a:rPr lang="en-US" sz="2000" dirty="0" smtClean="0">
                <a:solidFill>
                  <a:prstClr val="black"/>
                </a:solidFill>
              </a:rPr>
              <a:t>CRs tested </a:t>
            </a:r>
            <a:r>
              <a:rPr lang="en-US" sz="2000" dirty="0">
                <a:solidFill>
                  <a:prstClr val="black"/>
                </a:solidFill>
              </a:rPr>
              <a:t>for Service Provider 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1 existing CR </a:t>
            </a:r>
            <a:r>
              <a:rPr lang="en-US" sz="2000" dirty="0" smtClean="0">
                <a:solidFill>
                  <a:prstClr val="black"/>
                </a:solidFill>
              </a:rPr>
              <a:t> tested </a:t>
            </a:r>
            <a:r>
              <a:rPr lang="en-US" sz="2000" dirty="0">
                <a:solidFill>
                  <a:prstClr val="black"/>
                </a:solidFill>
              </a:rPr>
              <a:t>for Service Provider change and Bank </a:t>
            </a:r>
            <a:r>
              <a:rPr lang="en-US" sz="2000" dirty="0" smtClean="0">
                <a:solidFill>
                  <a:prstClr val="black"/>
                </a:solidFill>
              </a:rPr>
              <a:t>Change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 </a:t>
            </a:r>
            <a:r>
              <a:rPr lang="en-US" sz="2000" dirty="0">
                <a:solidFill>
                  <a:prstClr val="black"/>
                </a:solidFill>
              </a:rPr>
              <a:t>71 scripts </a:t>
            </a:r>
            <a:r>
              <a:rPr lang="en-US" sz="2000" dirty="0" smtClean="0">
                <a:solidFill>
                  <a:prstClr val="black"/>
                </a:solidFill>
              </a:rPr>
              <a:t>were successfully completed </a:t>
            </a:r>
            <a:r>
              <a:rPr lang="en-US" sz="2000" dirty="0">
                <a:solidFill>
                  <a:prstClr val="black"/>
                </a:solidFill>
              </a:rPr>
              <a:t>including Connectivity and Penny tests (14 scripts </a:t>
            </a:r>
            <a:r>
              <a:rPr lang="en-US" sz="2000" dirty="0" smtClean="0">
                <a:solidFill>
                  <a:prstClr val="black"/>
                </a:solidFill>
              </a:rPr>
              <a:t>were </a:t>
            </a:r>
            <a:r>
              <a:rPr lang="en-US" sz="2000" dirty="0">
                <a:solidFill>
                  <a:prstClr val="black"/>
                </a:solidFill>
              </a:rPr>
              <a:t>waived due to 1 TDSPs absence from the flight)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>
                <a:solidFill>
                  <a:prstClr val="black"/>
                </a:solidFill>
              </a:rPr>
              <a:t>6 total </a:t>
            </a:r>
            <a:r>
              <a:rPr lang="en-US" sz="2000" dirty="0" smtClean="0">
                <a:solidFill>
                  <a:prstClr val="black"/>
                </a:solidFill>
              </a:rPr>
              <a:t>CRs participated </a:t>
            </a:r>
            <a:r>
              <a:rPr lang="en-US" sz="2000" dirty="0">
                <a:solidFill>
                  <a:prstClr val="black"/>
                </a:solidFill>
              </a:rPr>
              <a:t>in Flight </a:t>
            </a:r>
            <a:r>
              <a:rPr lang="en-US" sz="2000" dirty="0" smtClean="0">
                <a:solidFill>
                  <a:prstClr val="black"/>
                </a:solidFill>
              </a:rPr>
              <a:t>0220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>
                <a:solidFill>
                  <a:prstClr val="black"/>
                </a:solidFill>
              </a:rPr>
              <a:t>2 existing CRs are testing in </a:t>
            </a:r>
            <a:r>
              <a:rPr lang="en-US" sz="2000" dirty="0">
                <a:solidFill>
                  <a:prstClr val="black"/>
                </a:solidFill>
              </a:rPr>
              <a:t>(Out-of-Flight</a:t>
            </a:r>
            <a:r>
              <a:rPr lang="en-US" sz="2000" dirty="0" smtClean="0">
                <a:solidFill>
                  <a:prstClr val="black"/>
                </a:solidFill>
              </a:rPr>
              <a:t>) Flight OOF0320A for Service Provider Change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02/19/20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467721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</a:t>
            </a:r>
            <a:r>
              <a:rPr lang="en-US" dirty="0" smtClean="0"/>
              <a:t>0620 </a:t>
            </a:r>
            <a:r>
              <a:rPr lang="en-US" dirty="0"/>
              <a:t>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4267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</a:t>
            </a:r>
            <a:r>
              <a:rPr lang="en-US" sz="2000" dirty="0" smtClean="0"/>
              <a:t>0620 </a:t>
            </a:r>
            <a:r>
              <a:rPr lang="en-US" sz="2000" dirty="0" smtClean="0"/>
              <a:t>Application deadline </a:t>
            </a:r>
            <a:r>
              <a:rPr lang="en-US" sz="2000" dirty="0"/>
              <a:t>i</a:t>
            </a:r>
            <a:r>
              <a:rPr lang="en-US" sz="2000" dirty="0" smtClean="0"/>
              <a:t>s 04/15/20</a:t>
            </a:r>
            <a:endParaRPr lang="en-US" sz="2000" dirty="0" smtClean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 smtClean="0"/>
              <a:t>Flight 0220 </a:t>
            </a:r>
            <a:r>
              <a:rPr lang="en-US" sz="2000" dirty="0"/>
              <a:t>signup deadline </a:t>
            </a:r>
            <a:r>
              <a:rPr lang="en-US" sz="2000" dirty="0" smtClean="0"/>
              <a:t>i</a:t>
            </a:r>
            <a:r>
              <a:rPr lang="en-US" sz="2000" dirty="0" smtClean="0"/>
              <a:t>s 05/06/20</a:t>
            </a: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Connectivity testing </a:t>
            </a:r>
            <a:r>
              <a:rPr lang="en-US" sz="2000" dirty="0" smtClean="0"/>
              <a:t>begins </a:t>
            </a:r>
            <a:r>
              <a:rPr lang="en-US" sz="2000" dirty="0"/>
              <a:t>on </a:t>
            </a:r>
            <a:r>
              <a:rPr lang="en-US" sz="2000" dirty="0" smtClean="0"/>
              <a:t>06/12/20</a:t>
            </a:r>
            <a:endParaRPr lang="en-US" sz="2000" dirty="0"/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</a:t>
            </a:r>
            <a:r>
              <a:rPr lang="en-US" sz="2000" dirty="0" smtClean="0">
                <a:solidFill>
                  <a:prstClr val="black"/>
                </a:solidFill>
              </a:rPr>
              <a:t>begin </a:t>
            </a:r>
            <a:r>
              <a:rPr lang="en-US" sz="2000" dirty="0">
                <a:solidFill>
                  <a:prstClr val="black"/>
                </a:solidFill>
              </a:rPr>
              <a:t>on </a:t>
            </a:r>
            <a:r>
              <a:rPr lang="en-US" sz="2000" dirty="0" smtClean="0">
                <a:solidFill>
                  <a:prstClr val="black"/>
                </a:solidFill>
              </a:rPr>
              <a:t>0</a:t>
            </a:r>
            <a:r>
              <a:rPr lang="en-US" sz="2000" dirty="0" smtClean="0">
                <a:solidFill>
                  <a:prstClr val="black"/>
                </a:solidFill>
              </a:rPr>
              <a:t>6</a:t>
            </a:r>
            <a:r>
              <a:rPr lang="en-US" sz="2000" dirty="0" smtClean="0">
                <a:solidFill>
                  <a:prstClr val="black"/>
                </a:solidFill>
              </a:rPr>
              <a:t>/08/20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 smtClean="0">
                <a:solidFill>
                  <a:prstClr val="black"/>
                </a:solidFill>
              </a:rPr>
              <a:t>0620 </a:t>
            </a:r>
            <a:r>
              <a:rPr lang="en-US" sz="2000" dirty="0" smtClean="0">
                <a:solidFill>
                  <a:prstClr val="black"/>
                </a:solidFill>
              </a:rPr>
              <a:t>is </a:t>
            </a:r>
            <a:r>
              <a:rPr lang="en-US" sz="2000" dirty="0">
                <a:solidFill>
                  <a:prstClr val="black"/>
                </a:solidFill>
              </a:rPr>
              <a:t>scheduled to conclude on </a:t>
            </a:r>
            <a:r>
              <a:rPr lang="en-US" sz="2000" dirty="0" smtClean="0">
                <a:solidFill>
                  <a:prstClr val="black"/>
                </a:solidFill>
              </a:rPr>
              <a:t>06/19/20 </a:t>
            </a:r>
            <a:endParaRPr lang="en-US" sz="2000" dirty="0">
              <a:solidFill>
                <a:prstClr val="black"/>
              </a:solidFill>
            </a:endParaRPr>
          </a:p>
          <a:p>
            <a:pPr lvl="0">
              <a:lnSpc>
                <a:spcPct val="150000"/>
              </a:lnSpc>
            </a:pPr>
            <a:r>
              <a:rPr lang="en-US" sz="2000" dirty="0" smtClean="0">
                <a:solidFill>
                  <a:prstClr val="black"/>
                </a:solidFill>
              </a:rPr>
              <a:t>Contingency </a:t>
            </a:r>
            <a:r>
              <a:rPr lang="en-US" sz="2000" dirty="0">
                <a:solidFill>
                  <a:prstClr val="black"/>
                </a:solidFill>
              </a:rPr>
              <a:t>period concludes </a:t>
            </a:r>
            <a:r>
              <a:rPr lang="en-US" sz="2000" dirty="0" smtClean="0">
                <a:solidFill>
                  <a:prstClr val="black"/>
                </a:solidFill>
              </a:rPr>
              <a:t>06/26/20</a:t>
            </a:r>
            <a:endParaRPr lang="en-US" sz="2000" dirty="0" smtClean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86600" y="6488668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Texas Set Working Group</a:t>
            </a:r>
          </a:p>
          <a:p>
            <a:pPr algn="r"/>
            <a:r>
              <a:rPr lang="en-US" sz="900" dirty="0" smtClean="0"/>
              <a:t>02/19/20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250791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5508</TotalTime>
  <Words>138</Words>
  <Application>Microsoft Office PowerPoint</Application>
  <PresentationFormat>On-screen Show (4:3)</PresentationFormat>
  <Paragraphs>23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0220 Details</vt:lpstr>
      <vt:lpstr>Flight 0620 Preview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Michelsen, David</cp:lastModifiedBy>
  <cp:revision>167</cp:revision>
  <cp:lastPrinted>2016-01-21T20:53:15Z</cp:lastPrinted>
  <dcterms:created xsi:type="dcterms:W3CDTF">2016-01-21T15:20:31Z</dcterms:created>
  <dcterms:modified xsi:type="dcterms:W3CDTF">2020-03-24T16:01:18Z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