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notesSlides/notesSlide8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21"/>
  </p:notesMasterIdLst>
  <p:handoutMasterIdLst>
    <p:handoutMasterId r:id="rId22"/>
  </p:handoutMasterIdLst>
  <p:sldIdLst>
    <p:sldId id="260" r:id="rId7"/>
    <p:sldId id="258" r:id="rId8"/>
    <p:sldId id="318" r:id="rId9"/>
    <p:sldId id="344" r:id="rId10"/>
    <p:sldId id="334" r:id="rId11"/>
    <p:sldId id="342" r:id="rId12"/>
    <p:sldId id="338" r:id="rId13"/>
    <p:sldId id="345" r:id="rId14"/>
    <p:sldId id="346" r:id="rId15"/>
    <p:sldId id="347" r:id="rId16"/>
    <p:sldId id="348" r:id="rId17"/>
    <p:sldId id="349" r:id="rId18"/>
    <p:sldId id="350" r:id="rId19"/>
    <p:sldId id="294" r:id="rId2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99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367" autoAdjust="0"/>
    <p:restoredTop sz="98752" autoAdjust="0"/>
  </p:normalViewPr>
  <p:slideViewPr>
    <p:cSldViewPr showGuides="1">
      <p:cViewPr varScale="1">
        <p:scale>
          <a:sx n="108" d="100"/>
          <a:sy n="108" d="100"/>
        </p:scale>
        <p:origin x="102" y="20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Relationship Id="rId4" Type="http://schemas.openxmlformats.org/officeDocument/2006/relationships/oleObject" Target="../embeddings/oleObject1.bin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5" Type="http://schemas.openxmlformats.org/officeDocument/2006/relationships/chartUserShapes" Target="../drawings/drawing2.xml"/><Relationship Id="rId4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5661786007984529E-2"/>
          <c:y val="6.0235856514120799E-2"/>
          <c:w val="0.92293741574483645"/>
          <c:h val="0.92393830606704663"/>
        </c:manualLayout>
      </c:layout>
      <c:scatterChart>
        <c:scatterStyle val="lineMarker"/>
        <c:varyColors val="0"/>
        <c:ser>
          <c:idx val="0"/>
          <c:order val="0"/>
          <c:tx>
            <c:strRef>
              <c:f>'[DRAFT IA Statistics Annual Report_2019.xlsx]All data'!$P$1</c:f>
              <c:strCache>
                <c:ptCount val="1"/>
                <c:pt idx="0">
                  <c:v>Actual Variance from IA Estimate Range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multiLvlStrRef>
              <c:f>'[DRAFT IA Statistics Annual Report_2019.xlsx]All data'!$A$2:$P$381</c:f>
              <c:multiLvlStrCache>
                <c:ptCount val="49"/>
                <c:lvl>
                  <c:pt idx="0">
                    <c:v>-$35,000</c:v>
                  </c:pt>
                  <c:pt idx="1">
                    <c:v>-$36,213</c:v>
                  </c:pt>
                  <c:pt idx="2">
                    <c:v>-$21,105</c:v>
                  </c:pt>
                  <c:pt idx="3">
                    <c:v>-$11,001</c:v>
                  </c:pt>
                  <c:pt idx="4">
                    <c:v>$1,120</c:v>
                  </c:pt>
                  <c:pt idx="5">
                    <c:v>-$5,333</c:v>
                  </c:pt>
                  <c:pt idx="6">
                    <c:v>$6,569</c:v>
                  </c:pt>
                  <c:pt idx="7">
                    <c:v>-$5,911</c:v>
                  </c:pt>
                  <c:pt idx="8">
                    <c:v>-$3,242</c:v>
                  </c:pt>
                  <c:pt idx="9">
                    <c:v>$11,991</c:v>
                  </c:pt>
                  <c:pt idx="10">
                    <c:v>$0</c:v>
                  </c:pt>
                  <c:pt idx="11">
                    <c:v>$0</c:v>
                  </c:pt>
                  <c:pt idx="12">
                    <c:v>-$61,130</c:v>
                  </c:pt>
                  <c:pt idx="13">
                    <c:v>$59,424</c:v>
                  </c:pt>
                  <c:pt idx="14">
                    <c:v>$24,677</c:v>
                  </c:pt>
                  <c:pt idx="15">
                    <c:v>$0</c:v>
                  </c:pt>
                  <c:pt idx="16">
                    <c:v>$108,135</c:v>
                  </c:pt>
                  <c:pt idx="17">
                    <c:v>-$18,649</c:v>
                  </c:pt>
                  <c:pt idx="18">
                    <c:v>-$109,501</c:v>
                  </c:pt>
                  <c:pt idx="19">
                    <c:v>-$24,103</c:v>
                  </c:pt>
                  <c:pt idx="20">
                    <c:v>-$2,635</c:v>
                  </c:pt>
                  <c:pt idx="21">
                    <c:v>-$6,979</c:v>
                  </c:pt>
                  <c:pt idx="22">
                    <c:v>$0</c:v>
                  </c:pt>
                  <c:pt idx="23">
                    <c:v>$0</c:v>
                  </c:pt>
                  <c:pt idx="24">
                    <c:v>$27,046</c:v>
                  </c:pt>
                  <c:pt idx="25">
                    <c:v>$0</c:v>
                  </c:pt>
                  <c:pt idx="26">
                    <c:v>$18,276</c:v>
                  </c:pt>
                  <c:pt idx="27">
                    <c:v>$23,113</c:v>
                  </c:pt>
                  <c:pt idx="28">
                    <c:v>-$3,385</c:v>
                  </c:pt>
                  <c:pt idx="29">
                    <c:v>$0</c:v>
                  </c:pt>
                  <c:pt idx="30">
                    <c:v>-$17,092</c:v>
                  </c:pt>
                  <c:pt idx="31">
                    <c:v>$0</c:v>
                  </c:pt>
                  <c:pt idx="32">
                    <c:v>$0</c:v>
                  </c:pt>
                  <c:pt idx="33">
                    <c:v>$0</c:v>
                  </c:pt>
                  <c:pt idx="34">
                    <c:v>-$3,392</c:v>
                  </c:pt>
                  <c:pt idx="35">
                    <c:v>-$2,703</c:v>
                  </c:pt>
                  <c:pt idx="36">
                    <c:v>-$7,490</c:v>
                  </c:pt>
                  <c:pt idx="37">
                    <c:v>$0</c:v>
                  </c:pt>
                  <c:pt idx="38">
                    <c:v>$0</c:v>
                  </c:pt>
                  <c:pt idx="39">
                    <c:v>-$4,343</c:v>
                  </c:pt>
                  <c:pt idx="40">
                    <c:v>-$4,770</c:v>
                  </c:pt>
                  <c:pt idx="41">
                    <c:v>$0</c:v>
                  </c:pt>
                  <c:pt idx="42">
                    <c:v>$0</c:v>
                  </c:pt>
                  <c:pt idx="43">
                    <c:v>$0</c:v>
                  </c:pt>
                  <c:pt idx="44">
                    <c:v>$6,585</c:v>
                  </c:pt>
                  <c:pt idx="45">
                    <c:v>$39,855</c:v>
                  </c:pt>
                  <c:pt idx="46">
                    <c:v>$0</c:v>
                  </c:pt>
                  <c:pt idx="47">
                    <c:v>$0</c:v>
                  </c:pt>
                  <c:pt idx="48">
                    <c:v>$257,360</c:v>
                  </c:pt>
                </c:lvl>
                <c:lvl>
                  <c:pt idx="0">
                    <c:v>No</c:v>
                  </c:pt>
                  <c:pt idx="1">
                    <c:v>No</c:v>
                  </c:pt>
                  <c:pt idx="2">
                    <c:v>No</c:v>
                  </c:pt>
                  <c:pt idx="3">
                    <c:v>No</c:v>
                  </c:pt>
                  <c:pt idx="4">
                    <c:v>No</c:v>
                  </c:pt>
                  <c:pt idx="5">
                    <c:v>No</c:v>
                  </c:pt>
                  <c:pt idx="6">
                    <c:v>No</c:v>
                  </c:pt>
                  <c:pt idx="7">
                    <c:v>No</c:v>
                  </c:pt>
                  <c:pt idx="8">
                    <c:v>No</c:v>
                  </c:pt>
                  <c:pt idx="9">
                    <c:v>No</c:v>
                  </c:pt>
                  <c:pt idx="10">
                    <c:v>Yes</c:v>
                  </c:pt>
                  <c:pt idx="11">
                    <c:v>Yes</c:v>
                  </c:pt>
                  <c:pt idx="12">
                    <c:v>No</c:v>
                  </c:pt>
                  <c:pt idx="13">
                    <c:v>No</c:v>
                  </c:pt>
                  <c:pt idx="14">
                    <c:v>No</c:v>
                  </c:pt>
                  <c:pt idx="15">
                    <c:v>Yes</c:v>
                  </c:pt>
                  <c:pt idx="16">
                    <c:v>No</c:v>
                  </c:pt>
                  <c:pt idx="17">
                    <c:v>No</c:v>
                  </c:pt>
                  <c:pt idx="18">
                    <c:v>No</c:v>
                  </c:pt>
                  <c:pt idx="19">
                    <c:v>No</c:v>
                  </c:pt>
                  <c:pt idx="20">
                    <c:v>No</c:v>
                  </c:pt>
                  <c:pt idx="21">
                    <c:v>No</c:v>
                  </c:pt>
                  <c:pt idx="22">
                    <c:v>Yes</c:v>
                  </c:pt>
                  <c:pt idx="23">
                    <c:v>Yes</c:v>
                  </c:pt>
                  <c:pt idx="24">
                    <c:v>No</c:v>
                  </c:pt>
                  <c:pt idx="25">
                    <c:v>Yes</c:v>
                  </c:pt>
                  <c:pt idx="26">
                    <c:v>No</c:v>
                  </c:pt>
                  <c:pt idx="27">
                    <c:v>No</c:v>
                  </c:pt>
                  <c:pt idx="28">
                    <c:v>No</c:v>
                  </c:pt>
                  <c:pt idx="29">
                    <c:v>Yes</c:v>
                  </c:pt>
                  <c:pt idx="30">
                    <c:v>No</c:v>
                  </c:pt>
                  <c:pt idx="31">
                    <c:v>Yes</c:v>
                  </c:pt>
                  <c:pt idx="32">
                    <c:v>Yes</c:v>
                  </c:pt>
                  <c:pt idx="33">
                    <c:v>Yes</c:v>
                  </c:pt>
                  <c:pt idx="34">
                    <c:v>No</c:v>
                  </c:pt>
                  <c:pt idx="35">
                    <c:v>No</c:v>
                  </c:pt>
                  <c:pt idx="36">
                    <c:v>No</c:v>
                  </c:pt>
                  <c:pt idx="37">
                    <c:v>Yes</c:v>
                  </c:pt>
                  <c:pt idx="38">
                    <c:v>Yes</c:v>
                  </c:pt>
                  <c:pt idx="39">
                    <c:v>No</c:v>
                  </c:pt>
                  <c:pt idx="40">
                    <c:v>No</c:v>
                  </c:pt>
                  <c:pt idx="41">
                    <c:v>Yes</c:v>
                  </c:pt>
                  <c:pt idx="42">
                    <c:v>Yes</c:v>
                  </c:pt>
                  <c:pt idx="43">
                    <c:v>Yes</c:v>
                  </c:pt>
                  <c:pt idx="44">
                    <c:v>No</c:v>
                  </c:pt>
                  <c:pt idx="45">
                    <c:v>No</c:v>
                  </c:pt>
                  <c:pt idx="46">
                    <c:v>Yes</c:v>
                  </c:pt>
                  <c:pt idx="47">
                    <c:v>Yes</c:v>
                  </c:pt>
                  <c:pt idx="48">
                    <c:v>No</c:v>
                  </c:pt>
                </c:lvl>
                <c:lvl>
                  <c:pt idx="0">
                    <c:v> $-   </c:v>
                  </c:pt>
                  <c:pt idx="1">
                    <c:v> $3,787 </c:v>
                  </c:pt>
                  <c:pt idx="2">
                    <c:v> $38,895 </c:v>
                  </c:pt>
                  <c:pt idx="3">
                    <c:v> $38,999 </c:v>
                  </c:pt>
                  <c:pt idx="4">
                    <c:v> $41,120 </c:v>
                  </c:pt>
                  <c:pt idx="5">
                    <c:v> $44,667 </c:v>
                  </c:pt>
                  <c:pt idx="6">
                    <c:v> $46,569 </c:v>
                  </c:pt>
                  <c:pt idx="7">
                    <c:v> $49,089 </c:v>
                  </c:pt>
                  <c:pt idx="8">
                    <c:v> $56,758 </c:v>
                  </c:pt>
                  <c:pt idx="9">
                    <c:v> $56,991 </c:v>
                  </c:pt>
                  <c:pt idx="10">
                    <c:v> $81,915 </c:v>
                  </c:pt>
                  <c:pt idx="11">
                    <c:v> $111,390 </c:v>
                  </c:pt>
                  <c:pt idx="12">
                    <c:v> $113,870 </c:v>
                  </c:pt>
                  <c:pt idx="13">
                    <c:v> $179,424 </c:v>
                  </c:pt>
                  <c:pt idx="14">
                    <c:v> $184,677 </c:v>
                  </c:pt>
                  <c:pt idx="15">
                    <c:v> $213,921 </c:v>
                  </c:pt>
                  <c:pt idx="16">
                    <c:v> $508,135 </c:v>
                  </c:pt>
                  <c:pt idx="17">
                    <c:v> $6,351 </c:v>
                  </c:pt>
                  <c:pt idx="18">
                    <c:v> $10,499 </c:v>
                  </c:pt>
                  <c:pt idx="19">
                    <c:v> $15,897 </c:v>
                  </c:pt>
                  <c:pt idx="20">
                    <c:v> $17,365 </c:v>
                  </c:pt>
                  <c:pt idx="21">
                    <c:v> $18,021 </c:v>
                  </c:pt>
                  <c:pt idx="22">
                    <c:v> $19,780 </c:v>
                  </c:pt>
                  <c:pt idx="23">
                    <c:v> $29,623 </c:v>
                  </c:pt>
                  <c:pt idx="24">
                    <c:v> $67,046 </c:v>
                  </c:pt>
                  <c:pt idx="25">
                    <c:v> $83,360 </c:v>
                  </c:pt>
                  <c:pt idx="26">
                    <c:v> $108,276 </c:v>
                  </c:pt>
                  <c:pt idx="27">
                    <c:v> $123,113 </c:v>
                  </c:pt>
                  <c:pt idx="28">
                    <c:v> $146,615 </c:v>
                  </c:pt>
                  <c:pt idx="29">
                    <c:v> $189,937 </c:v>
                  </c:pt>
                  <c:pt idx="30">
                    <c:v> $7,908 </c:v>
                  </c:pt>
                  <c:pt idx="31">
                    <c:v> $18,383 </c:v>
                  </c:pt>
                  <c:pt idx="32">
                    <c:v> $18,684 </c:v>
                  </c:pt>
                  <c:pt idx="33">
                    <c:v> $20,161 </c:v>
                  </c:pt>
                  <c:pt idx="34">
                    <c:v> $21,608 </c:v>
                  </c:pt>
                  <c:pt idx="35">
                    <c:v> $22,297 </c:v>
                  </c:pt>
                  <c:pt idx="36">
                    <c:v> $22,510 </c:v>
                  </c:pt>
                  <c:pt idx="37">
                    <c:v> $23,433 </c:v>
                  </c:pt>
                  <c:pt idx="38">
                    <c:v> $25,134 </c:v>
                  </c:pt>
                  <c:pt idx="39">
                    <c:v> $25,657 </c:v>
                  </c:pt>
                  <c:pt idx="40">
                    <c:v> $30,230 </c:v>
                  </c:pt>
                  <c:pt idx="41">
                    <c:v> $45,476 </c:v>
                  </c:pt>
                  <c:pt idx="42">
                    <c:v> $45,767 </c:v>
                  </c:pt>
                  <c:pt idx="43">
                    <c:v> $77,821 </c:v>
                  </c:pt>
                  <c:pt idx="44">
                    <c:v> $86,585 </c:v>
                  </c:pt>
                  <c:pt idx="45">
                    <c:v> $189,855 </c:v>
                  </c:pt>
                  <c:pt idx="46">
                    <c:v> $212,674 </c:v>
                  </c:pt>
                  <c:pt idx="47">
                    <c:v> $262,939 </c:v>
                  </c:pt>
                  <c:pt idx="48">
                    <c:v> $742,360 </c:v>
                  </c:pt>
                </c:lvl>
                <c:lvl>
                  <c:pt idx="0">
                    <c:v>No</c:v>
                  </c:pt>
                  <c:pt idx="1">
                    <c:v>Yes</c:v>
                  </c:pt>
                  <c:pt idx="2">
                    <c:v>No</c:v>
                  </c:pt>
                  <c:pt idx="3">
                    <c:v>No</c:v>
                  </c:pt>
                  <c:pt idx="4">
                    <c:v>No</c:v>
                  </c:pt>
                  <c:pt idx="5">
                    <c:v>Yes</c:v>
                  </c:pt>
                  <c:pt idx="6">
                    <c:v>No</c:v>
                  </c:pt>
                  <c:pt idx="7">
                    <c:v>No</c:v>
                  </c:pt>
                  <c:pt idx="8">
                    <c:v>Yes</c:v>
                  </c:pt>
                  <c:pt idx="9">
                    <c:v>No</c:v>
                  </c:pt>
                  <c:pt idx="10">
                    <c:v>No</c:v>
                  </c:pt>
                  <c:pt idx="11">
                    <c:v>No</c:v>
                  </c:pt>
                  <c:pt idx="12">
                    <c:v>No</c:v>
                  </c:pt>
                  <c:pt idx="13">
                    <c:v>No</c:v>
                  </c:pt>
                  <c:pt idx="14">
                    <c:v>No</c:v>
                  </c:pt>
                  <c:pt idx="15">
                    <c:v>No</c:v>
                  </c:pt>
                  <c:pt idx="16">
                    <c:v>No</c:v>
                  </c:pt>
                  <c:pt idx="17">
                    <c:v>No</c:v>
                  </c:pt>
                  <c:pt idx="18">
                    <c:v>No</c:v>
                  </c:pt>
                  <c:pt idx="19">
                    <c:v>No</c:v>
                  </c:pt>
                  <c:pt idx="20">
                    <c:v>No</c:v>
                  </c:pt>
                  <c:pt idx="21">
                    <c:v>No</c:v>
                  </c:pt>
                  <c:pt idx="22">
                    <c:v>No</c:v>
                  </c:pt>
                  <c:pt idx="23">
                    <c:v>No</c:v>
                  </c:pt>
                  <c:pt idx="24">
                    <c:v>No</c:v>
                  </c:pt>
                  <c:pt idx="25">
                    <c:v>No</c:v>
                  </c:pt>
                  <c:pt idx="26">
                    <c:v>No</c:v>
                  </c:pt>
                  <c:pt idx="27">
                    <c:v>No</c:v>
                  </c:pt>
                  <c:pt idx="28">
                    <c:v>No</c:v>
                  </c:pt>
                  <c:pt idx="29">
                    <c:v>Yes</c:v>
                  </c:pt>
                  <c:pt idx="30">
                    <c:v>No</c:v>
                  </c:pt>
                  <c:pt idx="31">
                    <c:v>No</c:v>
                  </c:pt>
                  <c:pt idx="32">
                    <c:v>No</c:v>
                  </c:pt>
                  <c:pt idx="33">
                    <c:v>No</c:v>
                  </c:pt>
                  <c:pt idx="34">
                    <c:v>No</c:v>
                  </c:pt>
                  <c:pt idx="35">
                    <c:v>No</c:v>
                  </c:pt>
                  <c:pt idx="36">
                    <c:v>No</c:v>
                  </c:pt>
                  <c:pt idx="37">
                    <c:v>No</c:v>
                  </c:pt>
                  <c:pt idx="38">
                    <c:v>No</c:v>
                  </c:pt>
                  <c:pt idx="39">
                    <c:v>No</c:v>
                  </c:pt>
                  <c:pt idx="40">
                    <c:v>No</c:v>
                  </c:pt>
                  <c:pt idx="41">
                    <c:v>No</c:v>
                  </c:pt>
                  <c:pt idx="42">
                    <c:v>No</c:v>
                  </c:pt>
                  <c:pt idx="43">
                    <c:v>No</c:v>
                  </c:pt>
                  <c:pt idx="44">
                    <c:v>No</c:v>
                  </c:pt>
                  <c:pt idx="45">
                    <c:v>No</c:v>
                  </c:pt>
                  <c:pt idx="46">
                    <c:v>No</c:v>
                  </c:pt>
                  <c:pt idx="47">
                    <c:v>No</c:v>
                  </c:pt>
                  <c:pt idx="48">
                    <c:v>No</c:v>
                  </c:pt>
                </c:lvl>
                <c:lvl>
                  <c:pt idx="0">
                    <c:v>2 - $50k to $100k</c:v>
                  </c:pt>
                  <c:pt idx="1">
                    <c:v>1 - Less than $50k</c:v>
                  </c:pt>
                  <c:pt idx="2">
                    <c:v>2 - $50k to $100k</c:v>
                  </c:pt>
                  <c:pt idx="3">
                    <c:v>2 - $50k to $100k</c:v>
                  </c:pt>
                  <c:pt idx="4">
                    <c:v>1 - Less than $50k</c:v>
                  </c:pt>
                  <c:pt idx="5">
                    <c:v>2 - $50k to $100k</c:v>
                  </c:pt>
                  <c:pt idx="6">
                    <c:v>1 - Less than $50k</c:v>
                  </c:pt>
                  <c:pt idx="7">
                    <c:v>2 - $50k to $100k</c:v>
                  </c:pt>
                  <c:pt idx="8">
                    <c:v>2 - $50k to $100k</c:v>
                  </c:pt>
                  <c:pt idx="9">
                    <c:v>1 - Less than $50k</c:v>
                  </c:pt>
                  <c:pt idx="10">
                    <c:v>2 - $50k to $100k</c:v>
                  </c:pt>
                  <c:pt idx="11">
                    <c:v>3 - $100k to $250k</c:v>
                  </c:pt>
                  <c:pt idx="12">
                    <c:v>3 - $100k to $250k</c:v>
                  </c:pt>
                  <c:pt idx="13">
                    <c:v>3 - $100k to $250k</c:v>
                  </c:pt>
                  <c:pt idx="14">
                    <c:v>3 - $100k to $250k</c:v>
                  </c:pt>
                  <c:pt idx="15">
                    <c:v>3 - $100k to $250k</c:v>
                  </c:pt>
                  <c:pt idx="16">
                    <c:v>4 - $250k to $500k</c:v>
                  </c:pt>
                  <c:pt idx="17">
                    <c:v>1 - Less than $50k</c:v>
                  </c:pt>
                  <c:pt idx="18">
                    <c:v>3 - $100k to $250k</c:v>
                  </c:pt>
                  <c:pt idx="19">
                    <c:v>1 - Less than $50k</c:v>
                  </c:pt>
                  <c:pt idx="20">
                    <c:v>1 - Less than $50k</c:v>
                  </c:pt>
                  <c:pt idx="21">
                    <c:v>1 - Less than $50k</c:v>
                  </c:pt>
                  <c:pt idx="22">
                    <c:v>1 - Less than $50k</c:v>
                  </c:pt>
                  <c:pt idx="23">
                    <c:v>1 - Less than $50k</c:v>
                  </c:pt>
                  <c:pt idx="24">
                    <c:v>1 - Less than $50k</c:v>
                  </c:pt>
                  <c:pt idx="25">
                    <c:v>2 - $50k to $100k</c:v>
                  </c:pt>
                  <c:pt idx="26">
                    <c:v>2 - $50k to $100k</c:v>
                  </c:pt>
                  <c:pt idx="27">
                    <c:v>2 - $50k to $100k</c:v>
                  </c:pt>
                  <c:pt idx="28">
                    <c:v>3 - $100k to $250k</c:v>
                  </c:pt>
                  <c:pt idx="29">
                    <c:v>3 - $100k to $250k</c:v>
                  </c:pt>
                  <c:pt idx="30">
                    <c:v>1 - Less than $50k</c:v>
                  </c:pt>
                  <c:pt idx="31">
                    <c:v>1 - Less than $50k</c:v>
                  </c:pt>
                  <c:pt idx="32">
                    <c:v>1 - Less than $50k</c:v>
                  </c:pt>
                  <c:pt idx="33">
                    <c:v>1 - Less than $50k</c:v>
                  </c:pt>
                  <c:pt idx="34">
                    <c:v>1 - Less than $50k</c:v>
                  </c:pt>
                  <c:pt idx="35">
                    <c:v>1 - Less than $50k</c:v>
                  </c:pt>
                  <c:pt idx="36">
                    <c:v>1 - Less than $50k</c:v>
                  </c:pt>
                  <c:pt idx="37">
                    <c:v>1 - Less than $50k</c:v>
                  </c:pt>
                  <c:pt idx="38">
                    <c:v>1 - Less than $50k</c:v>
                  </c:pt>
                  <c:pt idx="39">
                    <c:v>1 - Less than $50k</c:v>
                  </c:pt>
                  <c:pt idx="40">
                    <c:v>2 - $50k to $100k</c:v>
                  </c:pt>
                  <c:pt idx="41">
                    <c:v>1 - Less than $50k</c:v>
                  </c:pt>
                  <c:pt idx="42">
                    <c:v>1 - Less than $50k</c:v>
                  </c:pt>
                  <c:pt idx="43">
                    <c:v>2 - $50k to $100k</c:v>
                  </c:pt>
                  <c:pt idx="44">
                    <c:v>2 - $50k to $100k</c:v>
                  </c:pt>
                  <c:pt idx="45">
                    <c:v>3 - $100k to $250k</c:v>
                  </c:pt>
                  <c:pt idx="46">
                    <c:v>3 - $100k to $250k</c:v>
                  </c:pt>
                  <c:pt idx="47">
                    <c:v>4 - $250k to $500k</c:v>
                  </c:pt>
                  <c:pt idx="48">
                    <c:v>4 - $250k to $500k</c:v>
                  </c:pt>
                </c:lvl>
                <c:lvl>
                  <c:pt idx="0">
                    <c:v> $5,000 </c:v>
                  </c:pt>
                  <c:pt idx="1">
                    <c:v> $10,000 </c:v>
                  </c:pt>
                  <c:pt idx="2">
                    <c:v> $20,000 </c:v>
                  </c:pt>
                  <c:pt idx="3">
                    <c:v> $25,000 </c:v>
                  </c:pt>
                  <c:pt idx="4">
                    <c:v> $20,000 </c:v>
                  </c:pt>
                  <c:pt idx="5">
                    <c:v> $25,000 </c:v>
                  </c:pt>
                  <c:pt idx="6">
                    <c:v> $10,000 </c:v>
                  </c:pt>
                  <c:pt idx="7">
                    <c:v> $20,000 </c:v>
                  </c:pt>
                  <c:pt idx="8">
                    <c:v> $30,000 </c:v>
                  </c:pt>
                  <c:pt idx="9">
                    <c:v> $10,000 </c:v>
                  </c:pt>
                  <c:pt idx="10">
                    <c:v> $30,000 </c:v>
                  </c:pt>
                  <c:pt idx="11">
                    <c:v> $50,000 </c:v>
                  </c:pt>
                  <c:pt idx="12">
                    <c:v> $60,000 </c:v>
                  </c:pt>
                  <c:pt idx="13">
                    <c:v> $20,000 </c:v>
                  </c:pt>
                  <c:pt idx="14">
                    <c:v> $15,000 </c:v>
                  </c:pt>
                  <c:pt idx="15">
                    <c:v> $50,000 </c:v>
                  </c:pt>
                  <c:pt idx="16">
                    <c:v> $100,000 </c:v>
                  </c:pt>
                  <c:pt idx="17">
                    <c:v> $15,000 </c:v>
                  </c:pt>
                  <c:pt idx="18">
                    <c:v> $40,000 </c:v>
                  </c:pt>
                  <c:pt idx="19">
                    <c:v> $20,000 </c:v>
                  </c:pt>
                  <c:pt idx="20">
                    <c:v> $10,000 </c:v>
                  </c:pt>
                  <c:pt idx="21">
                    <c:v> $10,000 </c:v>
                  </c:pt>
                  <c:pt idx="22">
                    <c:v> $10,000 </c:v>
                  </c:pt>
                  <c:pt idx="23">
                    <c:v> $25,000 </c:v>
                  </c:pt>
                  <c:pt idx="24">
                    <c:v> $10,000 </c:v>
                  </c:pt>
                  <c:pt idx="25">
                    <c:v> $20,000 </c:v>
                  </c:pt>
                  <c:pt idx="26">
                    <c:v> $20,000 </c:v>
                  </c:pt>
                  <c:pt idx="27">
                    <c:v> $30,000 </c:v>
                  </c:pt>
                  <c:pt idx="28">
                    <c:v> $50,000 </c:v>
                  </c:pt>
                  <c:pt idx="29">
                    <c:v> $60,000 </c:v>
                  </c:pt>
                  <c:pt idx="30">
                    <c:v> $10,000 </c:v>
                  </c:pt>
                  <c:pt idx="31">
                    <c:v> $10,000 </c:v>
                  </c:pt>
                  <c:pt idx="32">
                    <c:v> $10,000 </c:v>
                  </c:pt>
                  <c:pt idx="33">
                    <c:v> $10,000 </c:v>
                  </c:pt>
                  <c:pt idx="34">
                    <c:v> $20,000 </c:v>
                  </c:pt>
                  <c:pt idx="35">
                    <c:v> $20,000 </c:v>
                  </c:pt>
                  <c:pt idx="36">
                    <c:v> $10,000 </c:v>
                  </c:pt>
                  <c:pt idx="37">
                    <c:v> $20,000 </c:v>
                  </c:pt>
                  <c:pt idx="38">
                    <c:v> $10,000 </c:v>
                  </c:pt>
                  <c:pt idx="39">
                    <c:v> $20,000 </c:v>
                  </c:pt>
                  <c:pt idx="40">
                    <c:v> $20,000 </c:v>
                  </c:pt>
                  <c:pt idx="41">
                    <c:v> $20,000 </c:v>
                  </c:pt>
                  <c:pt idx="42">
                    <c:v> $10,000 </c:v>
                  </c:pt>
                  <c:pt idx="43">
                    <c:v> $20,000 </c:v>
                  </c:pt>
                  <c:pt idx="44">
                    <c:v> $20,000 </c:v>
                  </c:pt>
                  <c:pt idx="45">
                    <c:v> $10,000 </c:v>
                  </c:pt>
                  <c:pt idx="46">
                    <c:v> $65,000 </c:v>
                  </c:pt>
                  <c:pt idx="47">
                    <c:v> $80,000 </c:v>
                  </c:pt>
                  <c:pt idx="48">
                    <c:v> $120,000 </c:v>
                  </c:pt>
                </c:lvl>
                <c:lvl>
                  <c:pt idx="0">
                    <c:v> $40,000 </c:v>
                  </c:pt>
                  <c:pt idx="1">
                    <c:v> $50,000 </c:v>
                  </c:pt>
                  <c:pt idx="2">
                    <c:v> $80,000 </c:v>
                  </c:pt>
                  <c:pt idx="3">
                    <c:v> $75,000 </c:v>
                  </c:pt>
                  <c:pt idx="4">
                    <c:v> $40,000 </c:v>
                  </c:pt>
                  <c:pt idx="5">
                    <c:v> $75,000 </c:v>
                  </c:pt>
                  <c:pt idx="6">
                    <c:v> $40,000 </c:v>
                  </c:pt>
                  <c:pt idx="7">
                    <c:v> $75,000 </c:v>
                  </c:pt>
                  <c:pt idx="8">
                    <c:v> $90,000 </c:v>
                  </c:pt>
                  <c:pt idx="9">
                    <c:v> $45,000 </c:v>
                  </c:pt>
                  <c:pt idx="10">
                    <c:v> $85,000 </c:v>
                  </c:pt>
                  <c:pt idx="11">
                    <c:v> $150,000 </c:v>
                  </c:pt>
                  <c:pt idx="12">
                    <c:v> $235,000 </c:v>
                  </c:pt>
                  <c:pt idx="13">
                    <c:v> $120,000 </c:v>
                  </c:pt>
                  <c:pt idx="14">
                    <c:v> $160,000 </c:v>
                  </c:pt>
                  <c:pt idx="15">
                    <c:v> $250,000 </c:v>
                  </c:pt>
                  <c:pt idx="16">
                    <c:v> $400,000 </c:v>
                  </c:pt>
                  <c:pt idx="17">
                    <c:v> $40,000 </c:v>
                  </c:pt>
                  <c:pt idx="18">
                    <c:v> $160,000 </c:v>
                  </c:pt>
                  <c:pt idx="19">
                    <c:v> $60,000 </c:v>
                  </c:pt>
                  <c:pt idx="20">
                    <c:v> $30,000 </c:v>
                  </c:pt>
                  <c:pt idx="21">
                    <c:v> $35,000 </c:v>
                  </c:pt>
                  <c:pt idx="22">
                    <c:v> $25,000 </c:v>
                  </c:pt>
                  <c:pt idx="23">
                    <c:v> $50,000 </c:v>
                  </c:pt>
                  <c:pt idx="24">
                    <c:v> $40,000 </c:v>
                  </c:pt>
                  <c:pt idx="25">
                    <c:v> $90,000 </c:v>
                  </c:pt>
                  <c:pt idx="26">
                    <c:v> $90,000 </c:v>
                  </c:pt>
                  <c:pt idx="27">
                    <c:v> $100,000 </c:v>
                  </c:pt>
                  <c:pt idx="28">
                    <c:v> $200,000 </c:v>
                  </c:pt>
                  <c:pt idx="29">
                    <c:v> $190,000 </c:v>
                  </c:pt>
                  <c:pt idx="30">
                    <c:v> $35,000 </c:v>
                  </c:pt>
                  <c:pt idx="31">
                    <c:v> $20,000 </c:v>
                  </c:pt>
                  <c:pt idx="32">
                    <c:v> $25,000 </c:v>
                  </c:pt>
                  <c:pt idx="33">
                    <c:v> $25,000 </c:v>
                  </c:pt>
                  <c:pt idx="34">
                    <c:v> $45,000 </c:v>
                  </c:pt>
                  <c:pt idx="35">
                    <c:v> $45,000 </c:v>
                  </c:pt>
                  <c:pt idx="36">
                    <c:v> $40,000 </c:v>
                  </c:pt>
                  <c:pt idx="37">
                    <c:v> $40,000 </c:v>
                  </c:pt>
                  <c:pt idx="38">
                    <c:v> $30,000 </c:v>
                  </c:pt>
                  <c:pt idx="39">
                    <c:v> $50,000 </c:v>
                  </c:pt>
                  <c:pt idx="40">
                    <c:v> $55,000 </c:v>
                  </c:pt>
                  <c:pt idx="41">
                    <c:v> $50,000 </c:v>
                  </c:pt>
                  <c:pt idx="42">
                    <c:v> $50,000 </c:v>
                  </c:pt>
                  <c:pt idx="43">
                    <c:v> $80,000 </c:v>
                  </c:pt>
                  <c:pt idx="44">
                    <c:v> $80,000 </c:v>
                  </c:pt>
                  <c:pt idx="45">
                    <c:v> $150,000 </c:v>
                  </c:pt>
                  <c:pt idx="46">
                    <c:v> $215,000 </c:v>
                  </c:pt>
                  <c:pt idx="47">
                    <c:v> $290,000 </c:v>
                  </c:pt>
                  <c:pt idx="48">
                    <c:v> $485,000 </c:v>
                  </c:pt>
                </c:lvl>
                <c:lvl>
                  <c:pt idx="0">
                    <c:v> $37,500 </c:v>
                  </c:pt>
                  <c:pt idx="1">
                    <c:v> $45,000 </c:v>
                  </c:pt>
                  <c:pt idx="2">
                    <c:v> $70,000 </c:v>
                  </c:pt>
                  <c:pt idx="3">
                    <c:v> $62,500 </c:v>
                  </c:pt>
                  <c:pt idx="4">
                    <c:v> $30,000 </c:v>
                  </c:pt>
                  <c:pt idx="5">
                    <c:v> $62,500 </c:v>
                  </c:pt>
                  <c:pt idx="6">
                    <c:v> $35,000 </c:v>
                  </c:pt>
                  <c:pt idx="7">
                    <c:v> $65,000 </c:v>
                  </c:pt>
                  <c:pt idx="8">
                    <c:v> $75,000 </c:v>
                  </c:pt>
                  <c:pt idx="9">
                    <c:v> $40,000 </c:v>
                  </c:pt>
                  <c:pt idx="10">
                    <c:v> $70,000 </c:v>
                  </c:pt>
                  <c:pt idx="11">
                    <c:v> $125,000 </c:v>
                  </c:pt>
                  <c:pt idx="12">
                    <c:v> $205,000 </c:v>
                  </c:pt>
                  <c:pt idx="13">
                    <c:v> $110,000 </c:v>
                  </c:pt>
                  <c:pt idx="14">
                    <c:v> $152,500 </c:v>
                  </c:pt>
                  <c:pt idx="15">
                    <c:v> $225,000 </c:v>
                  </c:pt>
                  <c:pt idx="16">
                    <c:v> $350,000 </c:v>
                  </c:pt>
                  <c:pt idx="17">
                    <c:v> $32,500 </c:v>
                  </c:pt>
                  <c:pt idx="18">
                    <c:v> $140,000 </c:v>
                  </c:pt>
                  <c:pt idx="19">
                    <c:v> $50,000 </c:v>
                  </c:pt>
                  <c:pt idx="20">
                    <c:v> $25,000 </c:v>
                  </c:pt>
                  <c:pt idx="21">
                    <c:v> $30,000 </c:v>
                  </c:pt>
                  <c:pt idx="22">
                    <c:v> $20,000 </c:v>
                  </c:pt>
                  <c:pt idx="23">
                    <c:v> $37,500 </c:v>
                  </c:pt>
                  <c:pt idx="24">
                    <c:v> $35,000 </c:v>
                  </c:pt>
                  <c:pt idx="25">
                    <c:v> $80,000 </c:v>
                  </c:pt>
                  <c:pt idx="26">
                    <c:v> $80,000 </c:v>
                  </c:pt>
                  <c:pt idx="27">
                    <c:v> $85,000 </c:v>
                  </c:pt>
                  <c:pt idx="28">
                    <c:v> $175,000 </c:v>
                  </c:pt>
                  <c:pt idx="29">
                    <c:v> $160,000 </c:v>
                  </c:pt>
                  <c:pt idx="30">
                    <c:v> $30,000 </c:v>
                  </c:pt>
                  <c:pt idx="31">
                    <c:v> $15,000 </c:v>
                  </c:pt>
                  <c:pt idx="32">
                    <c:v> $20,000 </c:v>
                  </c:pt>
                  <c:pt idx="33">
                    <c:v> $20,000 </c:v>
                  </c:pt>
                  <c:pt idx="34">
                    <c:v> $35,000 </c:v>
                  </c:pt>
                  <c:pt idx="35">
                    <c:v> $35,000 </c:v>
                  </c:pt>
                  <c:pt idx="36">
                    <c:v> $35,000 </c:v>
                  </c:pt>
                  <c:pt idx="37">
                    <c:v> $30,000 </c:v>
                  </c:pt>
                  <c:pt idx="38">
                    <c:v> $25,000 </c:v>
                  </c:pt>
                  <c:pt idx="39">
                    <c:v> $40,000 </c:v>
                  </c:pt>
                  <c:pt idx="40">
                    <c:v> $45,000 </c:v>
                  </c:pt>
                  <c:pt idx="41">
                    <c:v> $40,000 </c:v>
                  </c:pt>
                  <c:pt idx="42">
                    <c:v> $45,000 </c:v>
                  </c:pt>
                  <c:pt idx="43">
                    <c:v> $70,000 </c:v>
                  </c:pt>
                  <c:pt idx="44">
                    <c:v> $70,000 </c:v>
                  </c:pt>
                  <c:pt idx="45">
                    <c:v> $145,000 </c:v>
                  </c:pt>
                  <c:pt idx="46">
                    <c:v> $182,500 </c:v>
                  </c:pt>
                  <c:pt idx="47">
                    <c:v> $250,000 </c:v>
                  </c:pt>
                  <c:pt idx="48">
                    <c:v> $425,000 </c:v>
                  </c:pt>
                </c:lvl>
                <c:lvl>
                  <c:pt idx="0">
                    <c:v> $35,000 </c:v>
                  </c:pt>
                  <c:pt idx="1">
                    <c:v> $40,000 </c:v>
                  </c:pt>
                  <c:pt idx="2">
                    <c:v> $60,000 </c:v>
                  </c:pt>
                  <c:pt idx="3">
                    <c:v> $50,000 </c:v>
                  </c:pt>
                  <c:pt idx="4">
                    <c:v> $20,000 </c:v>
                  </c:pt>
                  <c:pt idx="5">
                    <c:v> $50,000 </c:v>
                  </c:pt>
                  <c:pt idx="6">
                    <c:v> $30,000 </c:v>
                  </c:pt>
                  <c:pt idx="7">
                    <c:v> $55,000 </c:v>
                  </c:pt>
                  <c:pt idx="8">
                    <c:v> $60,000 </c:v>
                  </c:pt>
                  <c:pt idx="9">
                    <c:v> $35,000 </c:v>
                  </c:pt>
                  <c:pt idx="10">
                    <c:v> $55,000 </c:v>
                  </c:pt>
                  <c:pt idx="11">
                    <c:v> $100,000 </c:v>
                  </c:pt>
                  <c:pt idx="12">
                    <c:v> $175,000 </c:v>
                  </c:pt>
                  <c:pt idx="13">
                    <c:v> $100,000 </c:v>
                  </c:pt>
                  <c:pt idx="14">
                    <c:v> $145,000 </c:v>
                  </c:pt>
                  <c:pt idx="15">
                    <c:v> $200,000 </c:v>
                  </c:pt>
                  <c:pt idx="16">
                    <c:v> $300,000 </c:v>
                  </c:pt>
                  <c:pt idx="17">
                    <c:v> $25,000 </c:v>
                  </c:pt>
                  <c:pt idx="18">
                    <c:v> $120,000 </c:v>
                  </c:pt>
                  <c:pt idx="19">
                    <c:v> $40,000 </c:v>
                  </c:pt>
                  <c:pt idx="20">
                    <c:v> $20,000 </c:v>
                  </c:pt>
                  <c:pt idx="21">
                    <c:v> $25,000 </c:v>
                  </c:pt>
                  <c:pt idx="22">
                    <c:v> $15,000 </c:v>
                  </c:pt>
                  <c:pt idx="23">
                    <c:v> $25,000 </c:v>
                  </c:pt>
                  <c:pt idx="24">
                    <c:v> $30,000 </c:v>
                  </c:pt>
                  <c:pt idx="25">
                    <c:v> $70,000 </c:v>
                  </c:pt>
                  <c:pt idx="26">
                    <c:v> $70,000 </c:v>
                  </c:pt>
                  <c:pt idx="27">
                    <c:v> $70,000 </c:v>
                  </c:pt>
                  <c:pt idx="28">
                    <c:v> $150,000 </c:v>
                  </c:pt>
                  <c:pt idx="29">
                    <c:v> $130,000 </c:v>
                  </c:pt>
                  <c:pt idx="30">
                    <c:v> $25,000 </c:v>
                  </c:pt>
                  <c:pt idx="31">
                    <c:v> $10,000 </c:v>
                  </c:pt>
                  <c:pt idx="32">
                    <c:v> $15,000 </c:v>
                  </c:pt>
                  <c:pt idx="33">
                    <c:v> $15,000 </c:v>
                  </c:pt>
                  <c:pt idx="34">
                    <c:v> $25,000 </c:v>
                  </c:pt>
                  <c:pt idx="35">
                    <c:v> $25,000 </c:v>
                  </c:pt>
                  <c:pt idx="36">
                    <c:v> $30,000 </c:v>
                  </c:pt>
                  <c:pt idx="37">
                    <c:v> $20,000 </c:v>
                  </c:pt>
                  <c:pt idx="38">
                    <c:v> $20,000 </c:v>
                  </c:pt>
                  <c:pt idx="39">
                    <c:v> $30,000 </c:v>
                  </c:pt>
                  <c:pt idx="40">
                    <c:v> $35,000 </c:v>
                  </c:pt>
                  <c:pt idx="41">
                    <c:v> $30,000 </c:v>
                  </c:pt>
                  <c:pt idx="42">
                    <c:v> $40,000 </c:v>
                  </c:pt>
                  <c:pt idx="43">
                    <c:v> $60,000 </c:v>
                  </c:pt>
                  <c:pt idx="44">
                    <c:v> $60,000 </c:v>
                  </c:pt>
                  <c:pt idx="45">
                    <c:v> $140,000 </c:v>
                  </c:pt>
                  <c:pt idx="46">
                    <c:v> $150,000 </c:v>
                  </c:pt>
                  <c:pt idx="47">
                    <c:v> $210,000 </c:v>
                  </c:pt>
                  <c:pt idx="48">
                    <c:v> $365,000 </c:v>
                  </c:pt>
                </c:lvl>
                <c:lvl>
                  <c:pt idx="0">
                    <c:v>ERCOT</c:v>
                  </c:pt>
                  <c:pt idx="1">
                    <c:v>Market</c:v>
                  </c:pt>
                  <c:pt idx="2">
                    <c:v>Market</c:v>
                  </c:pt>
                  <c:pt idx="3">
                    <c:v>ERCOT</c:v>
                  </c:pt>
                  <c:pt idx="4">
                    <c:v>Market</c:v>
                  </c:pt>
                  <c:pt idx="5">
                    <c:v>Market</c:v>
                  </c:pt>
                  <c:pt idx="6">
                    <c:v>ERCOT</c:v>
                  </c:pt>
                  <c:pt idx="7">
                    <c:v>ERCOT</c:v>
                  </c:pt>
                  <c:pt idx="8">
                    <c:v>ERCOT</c:v>
                  </c:pt>
                  <c:pt idx="9">
                    <c:v>ERCOT</c:v>
                  </c:pt>
                  <c:pt idx="10">
                    <c:v>ERCOT</c:v>
                  </c:pt>
                  <c:pt idx="11">
                    <c:v>ERCOT</c:v>
                  </c:pt>
                  <c:pt idx="12">
                    <c:v>Mixed</c:v>
                  </c:pt>
                  <c:pt idx="13">
                    <c:v>Market</c:v>
                  </c:pt>
                  <c:pt idx="14">
                    <c:v>ERCOT</c:v>
                  </c:pt>
                  <c:pt idx="15">
                    <c:v>ERCOT</c:v>
                  </c:pt>
                  <c:pt idx="16">
                    <c:v>ERCOT</c:v>
                  </c:pt>
                  <c:pt idx="17">
                    <c:v>ERCOT</c:v>
                  </c:pt>
                  <c:pt idx="18">
                    <c:v>ERCOT</c:v>
                  </c:pt>
                  <c:pt idx="19">
                    <c:v>ERCOT</c:v>
                  </c:pt>
                  <c:pt idx="20">
                    <c:v>Market</c:v>
                  </c:pt>
                  <c:pt idx="21">
                    <c:v>Market</c:v>
                  </c:pt>
                  <c:pt idx="22">
                    <c:v>Market</c:v>
                  </c:pt>
                  <c:pt idx="23">
                    <c:v>ERCOT</c:v>
                  </c:pt>
                  <c:pt idx="24">
                    <c:v>ERCOT</c:v>
                  </c:pt>
                  <c:pt idx="25">
                    <c:v>Market</c:v>
                  </c:pt>
                  <c:pt idx="26">
                    <c:v>ERCOT</c:v>
                  </c:pt>
                  <c:pt idx="27">
                    <c:v>ERCOT</c:v>
                  </c:pt>
                  <c:pt idx="28">
                    <c:v>Market</c:v>
                  </c:pt>
                  <c:pt idx="29">
                    <c:v>ERCOT</c:v>
                  </c:pt>
                  <c:pt idx="30">
                    <c:v>ERCOT</c:v>
                  </c:pt>
                  <c:pt idx="31">
                    <c:v>ERCOT</c:v>
                  </c:pt>
                  <c:pt idx="32">
                    <c:v>ERCOT</c:v>
                  </c:pt>
                  <c:pt idx="33">
                    <c:v>ERCOT</c:v>
                  </c:pt>
                  <c:pt idx="34">
                    <c:v>Market</c:v>
                  </c:pt>
                  <c:pt idx="35">
                    <c:v>Market</c:v>
                  </c:pt>
                  <c:pt idx="36">
                    <c:v>Market</c:v>
                  </c:pt>
                  <c:pt idx="37">
                    <c:v>ERCOT</c:v>
                  </c:pt>
                  <c:pt idx="38">
                    <c:v>ERCOT</c:v>
                  </c:pt>
                  <c:pt idx="39">
                    <c:v>Market</c:v>
                  </c:pt>
                  <c:pt idx="40">
                    <c:v>ERCOT</c:v>
                  </c:pt>
                  <c:pt idx="41">
                    <c:v>Market</c:v>
                  </c:pt>
                  <c:pt idx="42">
                    <c:v>Market</c:v>
                  </c:pt>
                  <c:pt idx="43">
                    <c:v>ERCOT</c:v>
                  </c:pt>
                  <c:pt idx="44">
                    <c:v>ERCOT</c:v>
                  </c:pt>
                  <c:pt idx="45">
                    <c:v>Market</c:v>
                  </c:pt>
                  <c:pt idx="46">
                    <c:v>Mixed</c:v>
                  </c:pt>
                  <c:pt idx="47">
                    <c:v>ERCOT</c:v>
                  </c:pt>
                  <c:pt idx="48">
                    <c:v>Mixed</c:v>
                  </c:pt>
                </c:lvl>
                <c:lvl>
                  <c:pt idx="0">
                    <c:v>NPRR785</c:v>
                  </c:pt>
                  <c:pt idx="1">
                    <c:v>NPRR808</c:v>
                  </c:pt>
                  <c:pt idx="2">
                    <c:v>NPRR789, NPRR797</c:v>
                  </c:pt>
                  <c:pt idx="3">
                    <c:v>NPRR649</c:v>
                  </c:pt>
                  <c:pt idx="4">
                    <c:v>SCR790</c:v>
                  </c:pt>
                  <c:pt idx="5">
                    <c:v>NPRR778</c:v>
                  </c:pt>
                  <c:pt idx="6">
                    <c:v>RMGRR134</c:v>
                  </c:pt>
                  <c:pt idx="7">
                    <c:v>NPRR764</c:v>
                  </c:pt>
                  <c:pt idx="8">
                    <c:v>NPRR782</c:v>
                  </c:pt>
                  <c:pt idx="9">
                    <c:v>NPRR746</c:v>
                  </c:pt>
                  <c:pt idx="10">
                    <c:v>NPRR573,
NPRR801</c:v>
                  </c:pt>
                  <c:pt idx="11">
                    <c:v>NPRR831</c:v>
                  </c:pt>
                  <c:pt idx="12">
                    <c:v>RRGRR003, RRGRR006, RRGRR007, RRGRR009</c:v>
                  </c:pt>
                  <c:pt idx="13">
                    <c:v>RMGRR140</c:v>
                  </c:pt>
                  <c:pt idx="14">
                    <c:v>NPRR272</c:v>
                  </c:pt>
                  <c:pt idx="15">
                    <c:v>NPRR744</c:v>
                  </c:pt>
                  <c:pt idx="16">
                    <c:v>NPRR758</c:v>
                  </c:pt>
                  <c:pt idx="17">
                    <c:v>NPRR810</c:v>
                  </c:pt>
                  <c:pt idx="18">
                    <c:v>NPRR830</c:v>
                  </c:pt>
                  <c:pt idx="19">
                    <c:v>SCR792</c:v>
                  </c:pt>
                  <c:pt idx="20">
                    <c:v>NPRR854</c:v>
                  </c:pt>
                  <c:pt idx="21">
                    <c:v>SCR791</c:v>
                  </c:pt>
                  <c:pt idx="22">
                    <c:v>NPRR844</c:v>
                  </c:pt>
                  <c:pt idx="23">
                    <c:v>NPRR819</c:v>
                  </c:pt>
                  <c:pt idx="24">
                    <c:v>SCR795</c:v>
                  </c:pt>
                  <c:pt idx="25">
                    <c:v>NPRR815</c:v>
                  </c:pt>
                  <c:pt idx="26">
                    <c:v>NPRR843</c:v>
                  </c:pt>
                  <c:pt idx="27">
                    <c:v>NPRR776</c:v>
                  </c:pt>
                  <c:pt idx="28">
                    <c:v>NPRR864</c:v>
                  </c:pt>
                  <c:pt idx="29">
                    <c:v>OBDRR002, NPRR768</c:v>
                  </c:pt>
                  <c:pt idx="30">
                    <c:v>SCR794</c:v>
                  </c:pt>
                  <c:pt idx="31">
                    <c:v>NPRR925,
SCR798</c:v>
                  </c:pt>
                  <c:pt idx="32">
                    <c:v>NPRR899</c:v>
                  </c:pt>
                  <c:pt idx="33">
                    <c:v>NPRR914</c:v>
                  </c:pt>
                  <c:pt idx="34">
                    <c:v>NPRR877</c:v>
                  </c:pt>
                  <c:pt idx="35">
                    <c:v>NPRR858</c:v>
                  </c:pt>
                  <c:pt idx="36">
                    <c:v>NPRR865,
NPRR880</c:v>
                  </c:pt>
                  <c:pt idx="37">
                    <c:v>NPRR866,
RRGRR017</c:v>
                  </c:pt>
                  <c:pt idx="38">
                    <c:v>VCMRR022</c:v>
                  </c:pt>
                  <c:pt idx="39">
                    <c:v>NOGRR174</c:v>
                  </c:pt>
                  <c:pt idx="40">
                    <c:v>SCR796,
OBDRR003,
OBDRR014</c:v>
                  </c:pt>
                  <c:pt idx="41">
                    <c:v>NPRR821</c:v>
                  </c:pt>
                  <c:pt idx="42">
                    <c:v>SCR793</c:v>
                  </c:pt>
                  <c:pt idx="43">
                    <c:v>NPRR842</c:v>
                  </c:pt>
                  <c:pt idx="44">
                    <c:v>NPRR845</c:v>
                  </c:pt>
                  <c:pt idx="45">
                    <c:v>NPRR809</c:v>
                  </c:pt>
                  <c:pt idx="46">
                    <c:v>NPRR817, NPRR847,
VCMRR021</c:v>
                  </c:pt>
                  <c:pt idx="47">
                    <c:v>NPRR901, NPRR910,
OBDRR010</c:v>
                  </c:pt>
                  <c:pt idx="48">
                    <c:v>NPRR833, NPRR749</c:v>
                  </c:pt>
                </c:lvl>
                <c:lvl>
                  <c:pt idx="0">
                    <c:v>Yes</c:v>
                  </c:pt>
                  <c:pt idx="1">
                    <c:v>Yes</c:v>
                  </c:pt>
                  <c:pt idx="2">
                    <c:v>Yes</c:v>
                  </c:pt>
                  <c:pt idx="3">
                    <c:v>Yes</c:v>
                  </c:pt>
                  <c:pt idx="4">
                    <c:v>Yes</c:v>
                  </c:pt>
                  <c:pt idx="5">
                    <c:v>Yes</c:v>
                  </c:pt>
                  <c:pt idx="6">
                    <c:v>Yes</c:v>
                  </c:pt>
                  <c:pt idx="7">
                    <c:v>Yes</c:v>
                  </c:pt>
                  <c:pt idx="8">
                    <c:v>Yes</c:v>
                  </c:pt>
                  <c:pt idx="9">
                    <c:v>Yes</c:v>
                  </c:pt>
                  <c:pt idx="10">
                    <c:v>Yes</c:v>
                  </c:pt>
                  <c:pt idx="11">
                    <c:v>Yes</c:v>
                  </c:pt>
                  <c:pt idx="12">
                    <c:v>Yes</c:v>
                  </c:pt>
                  <c:pt idx="13">
                    <c:v>Yes</c:v>
                  </c:pt>
                  <c:pt idx="14">
                    <c:v>Yes</c:v>
                  </c:pt>
                  <c:pt idx="15">
                    <c:v>Yes</c:v>
                  </c:pt>
                  <c:pt idx="16">
                    <c:v>Yes</c:v>
                  </c:pt>
                  <c:pt idx="17">
                    <c:v>Yes</c:v>
                  </c:pt>
                  <c:pt idx="18">
                    <c:v>Yes</c:v>
                  </c:pt>
                  <c:pt idx="19">
                    <c:v>Yes</c:v>
                  </c:pt>
                  <c:pt idx="20">
                    <c:v>Yes</c:v>
                  </c:pt>
                  <c:pt idx="21">
                    <c:v>Yes</c:v>
                  </c:pt>
                  <c:pt idx="22">
                    <c:v>Yes</c:v>
                  </c:pt>
                  <c:pt idx="23">
                    <c:v>Yes</c:v>
                  </c:pt>
                  <c:pt idx="24">
                    <c:v>Yes</c:v>
                  </c:pt>
                  <c:pt idx="25">
                    <c:v>Yes</c:v>
                  </c:pt>
                  <c:pt idx="26">
                    <c:v>Yes</c:v>
                  </c:pt>
                  <c:pt idx="27">
                    <c:v>Yes</c:v>
                  </c:pt>
                  <c:pt idx="28">
                    <c:v>Yes</c:v>
                  </c:pt>
                  <c:pt idx="29">
                    <c:v>Yes</c:v>
                  </c:pt>
                  <c:pt idx="30">
                    <c:v>Yes</c:v>
                  </c:pt>
                  <c:pt idx="31">
                    <c:v>Yes</c:v>
                  </c:pt>
                  <c:pt idx="32">
                    <c:v>Yes</c:v>
                  </c:pt>
                  <c:pt idx="33">
                    <c:v>Yes</c:v>
                  </c:pt>
                  <c:pt idx="34">
                    <c:v>Yes</c:v>
                  </c:pt>
                  <c:pt idx="35">
                    <c:v>Yes</c:v>
                  </c:pt>
                  <c:pt idx="36">
                    <c:v>Yes</c:v>
                  </c:pt>
                  <c:pt idx="37">
                    <c:v>Yes</c:v>
                  </c:pt>
                  <c:pt idx="38">
                    <c:v>Yes</c:v>
                  </c:pt>
                  <c:pt idx="39">
                    <c:v>Yes</c:v>
                  </c:pt>
                  <c:pt idx="40">
                    <c:v>Yes</c:v>
                  </c:pt>
                  <c:pt idx="41">
                    <c:v>Yes</c:v>
                  </c:pt>
                  <c:pt idx="42">
                    <c:v>Yes</c:v>
                  </c:pt>
                  <c:pt idx="43">
                    <c:v>Yes</c:v>
                  </c:pt>
                  <c:pt idx="44">
                    <c:v>Yes</c:v>
                  </c:pt>
                  <c:pt idx="45">
                    <c:v>Yes</c:v>
                  </c:pt>
                  <c:pt idx="46">
                    <c:v>Yes</c:v>
                  </c:pt>
                  <c:pt idx="47">
                    <c:v>Yes</c:v>
                  </c:pt>
                  <c:pt idx="48">
                    <c:v>Yes</c:v>
                  </c:pt>
                </c:lvl>
                <c:lvl>
                  <c:pt idx="0">
                    <c:v>Yes</c:v>
                  </c:pt>
                  <c:pt idx="1">
                    <c:v>No</c:v>
                  </c:pt>
                  <c:pt idx="2">
                    <c:v>Yes</c:v>
                  </c:pt>
                  <c:pt idx="3">
                    <c:v>No</c:v>
                  </c:pt>
                  <c:pt idx="4">
                    <c:v>No</c:v>
                  </c:pt>
                  <c:pt idx="5">
                    <c:v>No</c:v>
                  </c:pt>
                  <c:pt idx="6">
                    <c:v>No</c:v>
                  </c:pt>
                  <c:pt idx="7">
                    <c:v>No</c:v>
                  </c:pt>
                  <c:pt idx="8">
                    <c:v>No</c:v>
                  </c:pt>
                  <c:pt idx="9">
                    <c:v>No</c:v>
                  </c:pt>
                  <c:pt idx="10">
                    <c:v>Yes</c:v>
                  </c:pt>
                  <c:pt idx="11">
                    <c:v>No</c:v>
                  </c:pt>
                  <c:pt idx="12">
                    <c:v>Yes</c:v>
                  </c:pt>
                  <c:pt idx="13">
                    <c:v>Yes</c:v>
                  </c:pt>
                  <c:pt idx="14">
                    <c:v>No</c:v>
                  </c:pt>
                  <c:pt idx="15">
                    <c:v>No</c:v>
                  </c:pt>
                  <c:pt idx="16">
                    <c:v>No</c:v>
                  </c:pt>
                  <c:pt idx="17">
                    <c:v>No</c:v>
                  </c:pt>
                  <c:pt idx="18">
                    <c:v>No</c:v>
                  </c:pt>
                  <c:pt idx="19">
                    <c:v>No</c:v>
                  </c:pt>
                  <c:pt idx="20">
                    <c:v>Yes</c:v>
                  </c:pt>
                  <c:pt idx="21">
                    <c:v>No</c:v>
                  </c:pt>
                  <c:pt idx="22">
                    <c:v>Yes</c:v>
                  </c:pt>
                  <c:pt idx="23">
                    <c:v>No</c:v>
                  </c:pt>
                  <c:pt idx="24">
                    <c:v>No</c:v>
                  </c:pt>
                  <c:pt idx="25">
                    <c:v>No</c:v>
                  </c:pt>
                  <c:pt idx="26">
                    <c:v>No</c:v>
                  </c:pt>
                  <c:pt idx="27">
                    <c:v>No</c:v>
                  </c:pt>
                  <c:pt idx="28">
                    <c:v>No</c:v>
                  </c:pt>
                  <c:pt idx="29">
                    <c:v>Yes</c:v>
                  </c:pt>
                  <c:pt idx="30">
                    <c:v>No</c:v>
                  </c:pt>
                  <c:pt idx="31">
                    <c:v>No</c:v>
                  </c:pt>
                  <c:pt idx="32">
                    <c:v>No</c:v>
                  </c:pt>
                  <c:pt idx="33">
                    <c:v>No</c:v>
                  </c:pt>
                  <c:pt idx="34">
                    <c:v>No</c:v>
                  </c:pt>
                  <c:pt idx="35">
                    <c:v>No</c:v>
                  </c:pt>
                  <c:pt idx="36">
                    <c:v>No</c:v>
                  </c:pt>
                  <c:pt idx="37">
                    <c:v>No</c:v>
                  </c:pt>
                  <c:pt idx="38">
                    <c:v>No</c:v>
                  </c:pt>
                  <c:pt idx="39">
                    <c:v>No</c:v>
                  </c:pt>
                  <c:pt idx="40">
                    <c:v>No</c:v>
                  </c:pt>
                  <c:pt idx="41">
                    <c:v>No</c:v>
                  </c:pt>
                  <c:pt idx="42">
                    <c:v>No</c:v>
                  </c:pt>
                  <c:pt idx="43">
                    <c:v>No</c:v>
                  </c:pt>
                  <c:pt idx="44">
                    <c:v>No</c:v>
                  </c:pt>
                  <c:pt idx="45">
                    <c:v>No</c:v>
                  </c:pt>
                  <c:pt idx="46">
                    <c:v>Yes</c:v>
                  </c:pt>
                  <c:pt idx="47">
                    <c:v>Yes</c:v>
                  </c:pt>
                  <c:pt idx="48">
                    <c:v>Yes</c:v>
                  </c:pt>
                </c:lvl>
                <c:lvl>
                  <c:pt idx="0">
                    <c:v>Synchronizing WGR and PVGR COPs with the Short Term Wind and PhotoVoltaic Forecasts</c:v>
                  </c:pt>
                  <c:pt idx="1">
                    <c:v>Three Year CRR Auction</c:v>
                  </c:pt>
                  <c:pt idx="2">
                    <c:v>NPRR797 &amp; NPRR789 Load Forecast Enhancements</c:v>
                  </c:pt>
                  <c:pt idx="3">
                    <c:v>Addressing Issues Surrounding High Dispatch Limit (HDL) Overrides</c:v>
                  </c:pt>
                  <c:pt idx="4">
                    <c:v>Wind Resource Power Production and Forecast Transparency</c:v>
                  </c:pt>
                  <c:pt idx="5">
                    <c:v>Modifications to Date Change and Cancellation Evaluation Window</c:v>
                  </c:pt>
                  <c:pt idx="6">
                    <c:v>Allow AMS Data Submittal Process for TDSP-Read Non-Modeled Generators</c:v>
                  </c:pt>
                  <c:pt idx="7">
                    <c:v>QSE Capacity Short Calculations Based on an 80% Probability of Exceedance (P80)</c:v>
                  </c:pt>
                  <c:pt idx="8">
                    <c:v>Settlement of Infeasible Ancillary Services Due to Transmission Constraints</c:v>
                  </c:pt>
                  <c:pt idx="9">
                    <c:v>Adjustments Due to Negative Load</c:v>
                  </c:pt>
                  <c:pt idx="10">
                    <c:v>Implementation of NPRR573 &amp; NPRR801</c:v>
                  </c:pt>
                  <c:pt idx="11">
                    <c:v>Inclusion of Private Use Networks in Load Zone Price Calculations</c:v>
                  </c:pt>
                  <c:pt idx="12">
                    <c:v>2016 RARF Enhancements</c:v>
                  </c:pt>
                  <c:pt idx="13">
                    <c:v>Mass Transition/Acquisition Enhancements (MTAQ)</c:v>
                  </c:pt>
                  <c:pt idx="14">
                    <c:v>Definition and Participation of Quick Start Generation Resources</c:v>
                  </c:pt>
                  <c:pt idx="15">
                    <c:v>RUC Trigger for the Reliability Deployment Price Adder and Alignment with RUC Settlement</c:v>
                  </c:pt>
                  <c:pt idx="16">
                    <c:v>Improved Transparency for Outages Potentially Having a High Economic Impact</c:v>
                  </c:pt>
                  <c:pt idx="17">
                    <c:v>Applicability of RMR Incentive Factor on Reservation and Transportation Costs Associated with Firm Fuel Supplies</c:v>
                  </c:pt>
                  <c:pt idx="18">
                    <c:v>Revision of 4-Coincident Peak Methodology</c:v>
                  </c:pt>
                  <c:pt idx="19">
                    <c:v>Enhance Communications of BAAL Exceedances</c:v>
                  </c:pt>
                  <c:pt idx="20">
                    <c:v>NOIE TDSP Submittal of Meters with Bidirectional Flow Caused by Generation Interconnected at Distribution Voltage</c:v>
                  </c:pt>
                  <c:pt idx="21">
                    <c:v>Correction of 60-day SCED GRD Disclosure Report</c:v>
                  </c:pt>
                  <c:pt idx="22">
                    <c:v>Clarification to Outage Report</c:v>
                  </c:pt>
                  <c:pt idx="23">
                    <c:v>Modification of Non-Price Error Resettlement Thresholds and Resettlement Clean-Ups</c:v>
                  </c:pt>
                  <c:pt idx="24">
                    <c:v>Addition of Intra-Hour Wind Forecast to GTBD Calculation</c:v>
                  </c:pt>
                  <c:pt idx="25">
                    <c:v>Revise the Limitation of Load Resources Providing Responsive Reserve (RRS) Service</c:v>
                  </c:pt>
                  <c:pt idx="26">
                    <c:v>Short-Term System Adequacy and AS Offer Disclosure Reports Additions</c:v>
                  </c:pt>
                  <c:pt idx="27">
                    <c:v>Voltage Set Point Communication</c:v>
                  </c:pt>
                  <c:pt idx="28">
                    <c:v>RUC Modifications to Consider Market-Based Solutions</c:v>
                  </c:pt>
                  <c:pt idx="29">
                    <c:v>Revisions to Real-Time On-Line Reliability Deployment Price Adder Categories</c:v>
                  </c:pt>
                  <c:pt idx="30">
                    <c:v>Update SCED Limit Calculation</c:v>
                  </c:pt>
                  <c:pt idx="31">
                    <c:v>PTP Obligation Bid ID Limit</c:v>
                  </c:pt>
                  <c:pt idx="32">
                    <c:v>Digital Certificate and User Security Administrator Clarifications and Opt Out Procedure</c:v>
                  </c:pt>
                  <c:pt idx="33">
                    <c:v>Addition of Controllable Load Resources to 60-Day Reports</c:v>
                  </c:pt>
                  <c:pt idx="34">
                    <c:v>Use of Actual Interval Data for IDR ESI IDs for Initial Settlement - Phase 2</c:v>
                  </c:pt>
                  <c:pt idx="35">
                    <c:v>Provide Complete Current Operating Plan (COP) Data</c:v>
                  </c:pt>
                  <c:pt idx="36">
                    <c:v>Publish RTM Shift Factors for Hubs, Load Zones, and DC Ties</c:v>
                  </c:pt>
                  <c:pt idx="37">
                    <c:v>RRGRR Related to NPRR866, Mapping Registered Distributed Generation and Load Resources to Transmission Loads in the Network Operations Model</c:v>
                  </c:pt>
                  <c:pt idx="38">
                    <c:v>Determination of Fuel Adder Price for Coal and Lignite Resources</c:v>
                  </c:pt>
                  <c:pt idx="39">
                    <c:v>AVR and PSS Testing Requirements</c:v>
                  </c:pt>
                  <c:pt idx="40">
                    <c:v>Change Validation Rules to Preclude Certain Transactions at Resource Nodes within Private Use Networks</c:v>
                  </c:pt>
                  <c:pt idx="41">
                    <c:v>Elimination of the CRR Deration Process</c:v>
                  </c:pt>
                  <c:pt idx="42">
                    <c:v>SSR Related Telemetry for Transmission Service Provider (TSP) Operators</c:v>
                  </c:pt>
                  <c:pt idx="43">
                    <c:v>Study Area Load Information</c:v>
                  </c:pt>
                  <c:pt idx="44">
                    <c:v>RMR Process and Agreement Revisions</c:v>
                  </c:pt>
                  <c:pt idx="45">
                    <c:v>GTC or GTL for New Generation Interconnection</c:v>
                  </c:pt>
                  <c:pt idx="46">
                    <c:v>Create a Panhandle Hub</c:v>
                  </c:pt>
                  <c:pt idx="47">
                    <c:v>Switchable Generation Resource Status Code</c:v>
                  </c:pt>
                  <c:pt idx="48">
                    <c:v>Modify PTP Obligation Bid Clearing Change</c:v>
                  </c:pt>
                </c:lvl>
                <c:lvl>
                  <c:pt idx="0">
                    <c:v>231-01</c:v>
                  </c:pt>
                  <c:pt idx="1">
                    <c:v>252-01</c:v>
                  </c:pt>
                  <c:pt idx="2">
                    <c:v>236-01</c:v>
                  </c:pt>
                  <c:pt idx="3">
                    <c:v>213-01</c:v>
                  </c:pt>
                  <c:pt idx="4">
                    <c:v>207-01</c:v>
                  </c:pt>
                  <c:pt idx="5">
                    <c:v>248-01</c:v>
                  </c:pt>
                  <c:pt idx="6">
                    <c:v>232-01</c:v>
                  </c:pt>
                  <c:pt idx="7">
                    <c:v>201-01</c:v>
                  </c:pt>
                  <c:pt idx="8">
                    <c:v>237-01</c:v>
                  </c:pt>
                  <c:pt idx="9">
                    <c:v>226-01</c:v>
                  </c:pt>
                  <c:pt idx="10">
                    <c:v>159-01</c:v>
                  </c:pt>
                  <c:pt idx="11">
                    <c:v>251-01</c:v>
                  </c:pt>
                  <c:pt idx="12">
                    <c:v>200-01</c:v>
                  </c:pt>
                  <c:pt idx="13">
                    <c:v>188-01</c:v>
                  </c:pt>
                  <c:pt idx="14">
                    <c:v>194-01</c:v>
                  </c:pt>
                  <c:pt idx="15">
                    <c:v>225-01</c:v>
                  </c:pt>
                  <c:pt idx="16">
                    <c:v>215-01</c:v>
                  </c:pt>
                  <c:pt idx="17">
                    <c:v>233-31</c:v>
                  </c:pt>
                  <c:pt idx="18">
                    <c:v>270-01</c:v>
                  </c:pt>
                  <c:pt idx="19">
                    <c:v>273-01</c:v>
                  </c:pt>
                  <c:pt idx="20">
                    <c:v>276-02</c:v>
                  </c:pt>
                  <c:pt idx="21">
                    <c:v>281-01</c:v>
                  </c:pt>
                  <c:pt idx="22">
                    <c:v>276-01</c:v>
                  </c:pt>
                  <c:pt idx="23">
                    <c:v>283-01</c:v>
                  </c:pt>
                  <c:pt idx="24">
                    <c:v>289-01</c:v>
                  </c:pt>
                  <c:pt idx="25">
                    <c:v>278-01</c:v>
                  </c:pt>
                  <c:pt idx="26">
                    <c:v>285-01</c:v>
                  </c:pt>
                  <c:pt idx="27">
                    <c:v>256-01</c:v>
                  </c:pt>
                  <c:pt idx="28">
                    <c:v>284-01</c:v>
                  </c:pt>
                  <c:pt idx="29">
                    <c:v>277-01</c:v>
                  </c:pt>
                  <c:pt idx="30">
                    <c:v>276-03</c:v>
                  </c:pt>
                  <c:pt idx="31">
                    <c:v>302-04</c:v>
                  </c:pt>
                  <c:pt idx="32">
                    <c:v>302-02</c:v>
                  </c:pt>
                  <c:pt idx="33">
                    <c:v>302-07</c:v>
                  </c:pt>
                  <c:pt idx="34">
                    <c:v>302-08</c:v>
                  </c:pt>
                  <c:pt idx="35">
                    <c:v>276-07</c:v>
                  </c:pt>
                  <c:pt idx="36">
                    <c:v>300-01</c:v>
                  </c:pt>
                  <c:pt idx="37">
                    <c:v>276-09</c:v>
                  </c:pt>
                  <c:pt idx="38">
                    <c:v>276-06</c:v>
                  </c:pt>
                  <c:pt idx="39">
                    <c:v>276-08</c:v>
                  </c:pt>
                  <c:pt idx="40">
                    <c:v>304-01</c:v>
                  </c:pt>
                  <c:pt idx="41">
                    <c:v>299-01</c:v>
                  </c:pt>
                  <c:pt idx="42">
                    <c:v>302-01</c:v>
                  </c:pt>
                  <c:pt idx="43">
                    <c:v>290-01</c:v>
                  </c:pt>
                  <c:pt idx="44">
                    <c:v>298-01</c:v>
                  </c:pt>
                  <c:pt idx="45">
                    <c:v>233-28</c:v>
                  </c:pt>
                  <c:pt idx="46">
                    <c:v>294-01</c:v>
                  </c:pt>
                  <c:pt idx="47">
                    <c:v>303-01</c:v>
                  </c:pt>
                  <c:pt idx="48">
                    <c:v>264-01</c:v>
                  </c:pt>
                </c:lvl>
                <c:lvl>
                  <c:pt idx="0">
                    <c:v>2017</c:v>
                  </c:pt>
                  <c:pt idx="1">
                    <c:v>2017</c:v>
                  </c:pt>
                  <c:pt idx="2">
                    <c:v>2017</c:v>
                  </c:pt>
                  <c:pt idx="3">
                    <c:v>2017</c:v>
                  </c:pt>
                  <c:pt idx="4">
                    <c:v>2017</c:v>
                  </c:pt>
                  <c:pt idx="5">
                    <c:v>2017</c:v>
                  </c:pt>
                  <c:pt idx="6">
                    <c:v>2017</c:v>
                  </c:pt>
                  <c:pt idx="7">
                    <c:v>2017</c:v>
                  </c:pt>
                  <c:pt idx="8">
                    <c:v>2017</c:v>
                  </c:pt>
                  <c:pt idx="9">
                    <c:v>2017</c:v>
                  </c:pt>
                  <c:pt idx="10">
                    <c:v>2017</c:v>
                  </c:pt>
                  <c:pt idx="11">
                    <c:v>2017</c:v>
                  </c:pt>
                  <c:pt idx="12">
                    <c:v>2017</c:v>
                  </c:pt>
                  <c:pt idx="13">
                    <c:v>2017</c:v>
                  </c:pt>
                  <c:pt idx="14">
                    <c:v>2017</c:v>
                  </c:pt>
                  <c:pt idx="15">
                    <c:v>2017</c:v>
                  </c:pt>
                  <c:pt idx="16">
                    <c:v>2017</c:v>
                  </c:pt>
                  <c:pt idx="17">
                    <c:v>2018</c:v>
                  </c:pt>
                  <c:pt idx="18">
                    <c:v>2018</c:v>
                  </c:pt>
                  <c:pt idx="19">
                    <c:v>2018</c:v>
                  </c:pt>
                  <c:pt idx="20">
                    <c:v>2018</c:v>
                  </c:pt>
                  <c:pt idx="21">
                    <c:v>2018</c:v>
                  </c:pt>
                  <c:pt idx="22">
                    <c:v>2018</c:v>
                  </c:pt>
                  <c:pt idx="23">
                    <c:v>2018</c:v>
                  </c:pt>
                  <c:pt idx="24">
                    <c:v>2018</c:v>
                  </c:pt>
                  <c:pt idx="25">
                    <c:v>2018</c:v>
                  </c:pt>
                  <c:pt idx="26">
                    <c:v>2018</c:v>
                  </c:pt>
                  <c:pt idx="27">
                    <c:v>2018</c:v>
                  </c:pt>
                  <c:pt idx="28">
                    <c:v>2018</c:v>
                  </c:pt>
                  <c:pt idx="29">
                    <c:v>2018</c:v>
                  </c:pt>
                  <c:pt idx="30">
                    <c:v>2019</c:v>
                  </c:pt>
                  <c:pt idx="31">
                    <c:v>2019</c:v>
                  </c:pt>
                  <c:pt idx="32">
                    <c:v>2019</c:v>
                  </c:pt>
                  <c:pt idx="33">
                    <c:v>2019</c:v>
                  </c:pt>
                  <c:pt idx="34">
                    <c:v>2019</c:v>
                  </c:pt>
                  <c:pt idx="35">
                    <c:v>2019</c:v>
                  </c:pt>
                  <c:pt idx="36">
                    <c:v>2019</c:v>
                  </c:pt>
                  <c:pt idx="37">
                    <c:v>2019</c:v>
                  </c:pt>
                  <c:pt idx="38">
                    <c:v>2019</c:v>
                  </c:pt>
                  <c:pt idx="39">
                    <c:v>2019</c:v>
                  </c:pt>
                  <c:pt idx="40">
                    <c:v>2019</c:v>
                  </c:pt>
                  <c:pt idx="41">
                    <c:v>2019</c:v>
                  </c:pt>
                  <c:pt idx="42">
                    <c:v>2019</c:v>
                  </c:pt>
                  <c:pt idx="43">
                    <c:v>2019</c:v>
                  </c:pt>
                  <c:pt idx="44">
                    <c:v>2019</c:v>
                  </c:pt>
                  <c:pt idx="45">
                    <c:v>2019</c:v>
                  </c:pt>
                  <c:pt idx="46">
                    <c:v>2019</c:v>
                  </c:pt>
                  <c:pt idx="47">
                    <c:v>2019</c:v>
                  </c:pt>
                  <c:pt idx="48">
                    <c:v>2019</c:v>
                  </c:pt>
                </c:lvl>
              </c:multiLvlStrCache>
            </c:multiLvlStrRef>
          </c:xVal>
          <c:yVal>
            <c:numRef>
              <c:f>'[DRAFT IA Statistics Annual Report_2019.xlsx]All data'!$P$2:$P$381</c:f>
              <c:numCache>
                <c:formatCode>"$"#,##0</c:formatCode>
                <c:ptCount val="294"/>
                <c:pt idx="0">
                  <c:v>-35000</c:v>
                </c:pt>
                <c:pt idx="1">
                  <c:v>-36213</c:v>
                </c:pt>
                <c:pt idx="2">
                  <c:v>-21105</c:v>
                </c:pt>
                <c:pt idx="3">
                  <c:v>-11000.800000000003</c:v>
                </c:pt>
                <c:pt idx="4">
                  <c:v>1119.9700000000012</c:v>
                </c:pt>
                <c:pt idx="5">
                  <c:v>-5333</c:v>
                </c:pt>
                <c:pt idx="6">
                  <c:v>6568.5200000000041</c:v>
                </c:pt>
                <c:pt idx="7">
                  <c:v>-5911.3800000000047</c:v>
                </c:pt>
                <c:pt idx="8">
                  <c:v>-3242</c:v>
                </c:pt>
                <c:pt idx="9">
                  <c:v>11991.100000000006</c:v>
                </c:pt>
                <c:pt idx="10">
                  <c:v>0</c:v>
                </c:pt>
                <c:pt idx="11">
                  <c:v>0</c:v>
                </c:pt>
                <c:pt idx="12">
                  <c:v>-61130.259999999995</c:v>
                </c:pt>
                <c:pt idx="13">
                  <c:v>59424.359999999986</c:v>
                </c:pt>
                <c:pt idx="14">
                  <c:v>24677.149999999994</c:v>
                </c:pt>
                <c:pt idx="15">
                  <c:v>0</c:v>
                </c:pt>
                <c:pt idx="16">
                  <c:v>108135</c:v>
                </c:pt>
                <c:pt idx="17">
                  <c:v>-18649</c:v>
                </c:pt>
                <c:pt idx="18">
                  <c:v>-109500.9</c:v>
                </c:pt>
                <c:pt idx="19">
                  <c:v>-24102.73</c:v>
                </c:pt>
                <c:pt idx="20">
                  <c:v>-2634.9300000000003</c:v>
                </c:pt>
                <c:pt idx="21">
                  <c:v>-6979.4500000000007</c:v>
                </c:pt>
                <c:pt idx="22">
                  <c:v>0</c:v>
                </c:pt>
                <c:pt idx="23">
                  <c:v>0</c:v>
                </c:pt>
                <c:pt idx="24">
                  <c:v>27046.009999999995</c:v>
                </c:pt>
                <c:pt idx="25">
                  <c:v>0</c:v>
                </c:pt>
                <c:pt idx="26">
                  <c:v>18276</c:v>
                </c:pt>
                <c:pt idx="27">
                  <c:v>23113.119999999995</c:v>
                </c:pt>
                <c:pt idx="28">
                  <c:v>-3385.0799999999872</c:v>
                </c:pt>
                <c:pt idx="29">
                  <c:v>0</c:v>
                </c:pt>
                <c:pt idx="30">
                  <c:v>-17092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-3392</c:v>
                </c:pt>
                <c:pt idx="35">
                  <c:v>-2703</c:v>
                </c:pt>
                <c:pt idx="36">
                  <c:v>-7490</c:v>
                </c:pt>
                <c:pt idx="37">
                  <c:v>0</c:v>
                </c:pt>
                <c:pt idx="38">
                  <c:v>0</c:v>
                </c:pt>
                <c:pt idx="39">
                  <c:v>-4343</c:v>
                </c:pt>
                <c:pt idx="40">
                  <c:v>-4770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6585</c:v>
                </c:pt>
                <c:pt idx="45">
                  <c:v>39855</c:v>
                </c:pt>
                <c:pt idx="46">
                  <c:v>0</c:v>
                </c:pt>
                <c:pt idx="47">
                  <c:v>0</c:v>
                </c:pt>
                <c:pt idx="48">
                  <c:v>257360</c:v>
                </c:pt>
              </c:numCache>
            </c:numRef>
          </c:yVal>
          <c:smooth val="0"/>
        </c:ser>
        <c:ser>
          <c:idx val="1"/>
          <c:order val="1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'[DRAFT IA Statistics Annual Report_2019.xlsx]Cost Scatter Chart RR'!$X$1:$Y$1</c:f>
              <c:numCache>
                <c:formatCode>General</c:formatCode>
                <c:ptCount val="2"/>
              </c:numCache>
            </c:numRef>
          </c:xVal>
          <c:yVal>
            <c:numRef>
              <c:f>'[DRAFT IA Statistics Annual Report_2019.xlsx]Cost Scatter Chart RR'!$Z$1</c:f>
              <c:numCache>
                <c:formatCode>General</c:formatCode>
                <c:ptCount val="1"/>
              </c:numCache>
            </c:numRef>
          </c:yVal>
          <c:smooth val="0"/>
        </c:ser>
        <c:ser>
          <c:idx val="2"/>
          <c:order val="2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xVal>
            <c:numRef>
              <c:f>'[DRAFT IA Statistics Annual Report_2019.xlsx]Cost Scatter Chart RR'!$X$1:$Y$1</c:f>
              <c:numCache>
                <c:formatCode>General</c:formatCode>
                <c:ptCount val="2"/>
              </c:numCache>
            </c:numRef>
          </c:xVal>
          <c:yVal>
            <c:numRef>
              <c:f>'[DRAFT IA Statistics Annual Report_2019.xlsx]Cost Scatter Chart RR'!$AA$1</c:f>
              <c:numCache>
                <c:formatCode>General</c:formatCode>
                <c:ptCount val="1"/>
              </c:numCache>
            </c:numRef>
          </c:yVal>
          <c:smooth val="0"/>
        </c:ser>
        <c:ser>
          <c:idx val="3"/>
          <c:order val="3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xVal>
            <c:numRef>
              <c:f>'[DRAFT IA Statistics Annual Report_2019.xlsx]Cost Scatter Chart RR'!$X$1:$Y$1</c:f>
              <c:numCache>
                <c:formatCode>General</c:formatCode>
                <c:ptCount val="2"/>
              </c:numCache>
            </c:numRef>
          </c:xVal>
          <c:yVal>
            <c:numRef>
              <c:f>'[DRAFT IA Statistics Annual Report_2019.xlsx]Cost Scatter Chart RR'!$AB$1</c:f>
              <c:numCache>
                <c:formatCode>General</c:formatCode>
                <c:ptCount val="1"/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7475560"/>
        <c:axId val="217476344"/>
      </c:scatterChart>
      <c:valAx>
        <c:axId val="217475560"/>
        <c:scaling>
          <c:orientation val="minMax"/>
          <c:max val="50"/>
          <c:min val="0"/>
        </c:scaling>
        <c:delete val="1"/>
        <c:axPos val="b"/>
        <c:majorTickMark val="out"/>
        <c:minorTickMark val="none"/>
        <c:tickLblPos val="nextTo"/>
        <c:crossAx val="217476344"/>
        <c:crosses val="autoZero"/>
        <c:crossBetween val="midCat"/>
      </c:valAx>
      <c:valAx>
        <c:axId val="217476344"/>
        <c:scaling>
          <c:orientation val="minMax"/>
          <c:max val="350000"/>
          <c:min val="-15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7475560"/>
        <c:crosses val="autoZero"/>
        <c:crossBetween val="midCat"/>
        <c:majorUnit val="100000"/>
        <c:minorUnit val="2000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7924451443569554E-2"/>
          <c:y val="6.0903119868637119E-2"/>
          <c:w val="0.94761154855643048"/>
          <c:h val="0.92103448275862065"/>
        </c:manualLayout>
      </c:layout>
      <c:scatterChart>
        <c:scatterStyle val="lineMarker"/>
        <c:varyColors val="0"/>
        <c:ser>
          <c:idx val="0"/>
          <c:order val="0"/>
          <c:tx>
            <c:strRef>
              <c:f>'All data'!$AD$1</c:f>
              <c:strCache>
                <c:ptCount val="1"/>
                <c:pt idx="0">
                  <c:v>Actual Variance from IA Duration Range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multiLvlStrRef>
              <c:f>'[DRAFT IA Statistics Annual Report_2019.xlsx]All data'!$A$2:$Q$381</c:f>
              <c:multiLvlStrCache>
                <c:ptCount val="49"/>
                <c:lvl>
                  <c:pt idx="0">
                    <c:v>1</c:v>
                  </c:pt>
                  <c:pt idx="1">
                    <c:v>2</c:v>
                  </c:pt>
                  <c:pt idx="2">
                    <c:v>4</c:v>
                  </c:pt>
                  <c:pt idx="3">
                    <c:v>5</c:v>
                  </c:pt>
                  <c:pt idx="4">
                    <c:v>6</c:v>
                  </c:pt>
                  <c:pt idx="5">
                    <c:v>7</c:v>
                  </c:pt>
                  <c:pt idx="6">
                    <c:v>9</c:v>
                  </c:pt>
                  <c:pt idx="7">
                    <c:v>10</c:v>
                  </c:pt>
                  <c:pt idx="8">
                    <c:v>11</c:v>
                  </c:pt>
                  <c:pt idx="9">
                    <c:v>12</c:v>
                  </c:pt>
                  <c:pt idx="10">
                    <c:v>13</c:v>
                  </c:pt>
                  <c:pt idx="11">
                    <c:v>16</c:v>
                  </c:pt>
                  <c:pt idx="12">
                    <c:v>17</c:v>
                  </c:pt>
                  <c:pt idx="13">
                    <c:v>25</c:v>
                  </c:pt>
                  <c:pt idx="14">
                    <c:v>26</c:v>
                  </c:pt>
                  <c:pt idx="15">
                    <c:v>28</c:v>
                  </c:pt>
                  <c:pt idx="16">
                    <c:v>37</c:v>
                  </c:pt>
                  <c:pt idx="17">
                    <c:v>46</c:v>
                  </c:pt>
                  <c:pt idx="18">
                    <c:v>47</c:v>
                  </c:pt>
                  <c:pt idx="19">
                    <c:v>48</c:v>
                  </c:pt>
                  <c:pt idx="20">
                    <c:v>49</c:v>
                  </c:pt>
                  <c:pt idx="21">
                    <c:v>50</c:v>
                  </c:pt>
                  <c:pt idx="22">
                    <c:v>51</c:v>
                  </c:pt>
                  <c:pt idx="23">
                    <c:v>52</c:v>
                  </c:pt>
                  <c:pt idx="24">
                    <c:v>55</c:v>
                  </c:pt>
                  <c:pt idx="25">
                    <c:v>59</c:v>
                  </c:pt>
                  <c:pt idx="26">
                    <c:v>60</c:v>
                  </c:pt>
                  <c:pt idx="27">
                    <c:v>61</c:v>
                  </c:pt>
                  <c:pt idx="28">
                    <c:v>62</c:v>
                  </c:pt>
                  <c:pt idx="29">
                    <c:v>64</c:v>
                  </c:pt>
                  <c:pt idx="30">
                    <c:v>79</c:v>
                  </c:pt>
                  <c:pt idx="31">
                    <c:v>80</c:v>
                  </c:pt>
                  <c:pt idx="32">
                    <c:v>81</c:v>
                  </c:pt>
                  <c:pt idx="33">
                    <c:v>82</c:v>
                  </c:pt>
                  <c:pt idx="34">
                    <c:v>83</c:v>
                  </c:pt>
                  <c:pt idx="35">
                    <c:v>84</c:v>
                  </c:pt>
                  <c:pt idx="36">
                    <c:v>85</c:v>
                  </c:pt>
                  <c:pt idx="37">
                    <c:v>86</c:v>
                  </c:pt>
                  <c:pt idx="38">
                    <c:v>87</c:v>
                  </c:pt>
                  <c:pt idx="39">
                    <c:v>89</c:v>
                  </c:pt>
                  <c:pt idx="40">
                    <c:v>90</c:v>
                  </c:pt>
                  <c:pt idx="41">
                    <c:v>91</c:v>
                  </c:pt>
                  <c:pt idx="42">
                    <c:v>92</c:v>
                  </c:pt>
                  <c:pt idx="43">
                    <c:v>94</c:v>
                  </c:pt>
                  <c:pt idx="44">
                    <c:v>95</c:v>
                  </c:pt>
                  <c:pt idx="45">
                    <c:v>97</c:v>
                  </c:pt>
                  <c:pt idx="46">
                    <c:v>98</c:v>
                  </c:pt>
                  <c:pt idx="47">
                    <c:v>100</c:v>
                  </c:pt>
                  <c:pt idx="48">
                    <c:v>105</c:v>
                  </c:pt>
                </c:lvl>
                <c:lvl>
                  <c:pt idx="0">
                    <c:v>-$35,000</c:v>
                  </c:pt>
                  <c:pt idx="1">
                    <c:v>-$36,213</c:v>
                  </c:pt>
                  <c:pt idx="2">
                    <c:v>-$21,105</c:v>
                  </c:pt>
                  <c:pt idx="3">
                    <c:v>-$11,001</c:v>
                  </c:pt>
                  <c:pt idx="4">
                    <c:v>$1,120</c:v>
                  </c:pt>
                  <c:pt idx="5">
                    <c:v>-$5,333</c:v>
                  </c:pt>
                  <c:pt idx="6">
                    <c:v>$6,569</c:v>
                  </c:pt>
                  <c:pt idx="7">
                    <c:v>-$5,911</c:v>
                  </c:pt>
                  <c:pt idx="8">
                    <c:v>-$3,242</c:v>
                  </c:pt>
                  <c:pt idx="9">
                    <c:v>$11,991</c:v>
                  </c:pt>
                  <c:pt idx="10">
                    <c:v>$0</c:v>
                  </c:pt>
                  <c:pt idx="11">
                    <c:v>$0</c:v>
                  </c:pt>
                  <c:pt idx="12">
                    <c:v>-$61,130</c:v>
                  </c:pt>
                  <c:pt idx="13">
                    <c:v>$59,424</c:v>
                  </c:pt>
                  <c:pt idx="14">
                    <c:v>$24,677</c:v>
                  </c:pt>
                  <c:pt idx="15">
                    <c:v>$0</c:v>
                  </c:pt>
                  <c:pt idx="16">
                    <c:v>$108,135</c:v>
                  </c:pt>
                  <c:pt idx="17">
                    <c:v>-$18,649</c:v>
                  </c:pt>
                  <c:pt idx="18">
                    <c:v>-$109,501</c:v>
                  </c:pt>
                  <c:pt idx="19">
                    <c:v>-$24,103</c:v>
                  </c:pt>
                  <c:pt idx="20">
                    <c:v>-$2,635</c:v>
                  </c:pt>
                  <c:pt idx="21">
                    <c:v>-$6,979</c:v>
                  </c:pt>
                  <c:pt idx="22">
                    <c:v>$0</c:v>
                  </c:pt>
                  <c:pt idx="23">
                    <c:v>$0</c:v>
                  </c:pt>
                  <c:pt idx="24">
                    <c:v>$27,046</c:v>
                  </c:pt>
                  <c:pt idx="25">
                    <c:v>$0</c:v>
                  </c:pt>
                  <c:pt idx="26">
                    <c:v>$18,276</c:v>
                  </c:pt>
                  <c:pt idx="27">
                    <c:v>$23,113</c:v>
                  </c:pt>
                  <c:pt idx="28">
                    <c:v>-$3,385</c:v>
                  </c:pt>
                  <c:pt idx="29">
                    <c:v>$0</c:v>
                  </c:pt>
                  <c:pt idx="30">
                    <c:v>-$17,092</c:v>
                  </c:pt>
                  <c:pt idx="31">
                    <c:v>$0</c:v>
                  </c:pt>
                  <c:pt idx="32">
                    <c:v>$0</c:v>
                  </c:pt>
                  <c:pt idx="33">
                    <c:v>$0</c:v>
                  </c:pt>
                  <c:pt idx="34">
                    <c:v>-$3,392</c:v>
                  </c:pt>
                  <c:pt idx="35">
                    <c:v>-$2,703</c:v>
                  </c:pt>
                  <c:pt idx="36">
                    <c:v>-$7,490</c:v>
                  </c:pt>
                  <c:pt idx="37">
                    <c:v>$0</c:v>
                  </c:pt>
                  <c:pt idx="38">
                    <c:v>$0</c:v>
                  </c:pt>
                  <c:pt idx="39">
                    <c:v>-$4,343</c:v>
                  </c:pt>
                  <c:pt idx="40">
                    <c:v>-$4,770</c:v>
                  </c:pt>
                  <c:pt idx="41">
                    <c:v>$0</c:v>
                  </c:pt>
                  <c:pt idx="42">
                    <c:v>$0</c:v>
                  </c:pt>
                  <c:pt idx="43">
                    <c:v>$0</c:v>
                  </c:pt>
                  <c:pt idx="44">
                    <c:v>$6,585</c:v>
                  </c:pt>
                  <c:pt idx="45">
                    <c:v>$39,855</c:v>
                  </c:pt>
                  <c:pt idx="46">
                    <c:v>$0</c:v>
                  </c:pt>
                  <c:pt idx="47">
                    <c:v>$0</c:v>
                  </c:pt>
                  <c:pt idx="48">
                    <c:v>$257,360</c:v>
                  </c:pt>
                </c:lvl>
                <c:lvl>
                  <c:pt idx="0">
                    <c:v>No</c:v>
                  </c:pt>
                  <c:pt idx="1">
                    <c:v>No</c:v>
                  </c:pt>
                  <c:pt idx="2">
                    <c:v>No</c:v>
                  </c:pt>
                  <c:pt idx="3">
                    <c:v>No</c:v>
                  </c:pt>
                  <c:pt idx="4">
                    <c:v>No</c:v>
                  </c:pt>
                  <c:pt idx="5">
                    <c:v>No</c:v>
                  </c:pt>
                  <c:pt idx="6">
                    <c:v>No</c:v>
                  </c:pt>
                  <c:pt idx="7">
                    <c:v>No</c:v>
                  </c:pt>
                  <c:pt idx="8">
                    <c:v>No</c:v>
                  </c:pt>
                  <c:pt idx="9">
                    <c:v>No</c:v>
                  </c:pt>
                  <c:pt idx="10">
                    <c:v>Yes</c:v>
                  </c:pt>
                  <c:pt idx="11">
                    <c:v>Yes</c:v>
                  </c:pt>
                  <c:pt idx="12">
                    <c:v>No</c:v>
                  </c:pt>
                  <c:pt idx="13">
                    <c:v>No</c:v>
                  </c:pt>
                  <c:pt idx="14">
                    <c:v>No</c:v>
                  </c:pt>
                  <c:pt idx="15">
                    <c:v>Yes</c:v>
                  </c:pt>
                  <c:pt idx="16">
                    <c:v>No</c:v>
                  </c:pt>
                  <c:pt idx="17">
                    <c:v>No</c:v>
                  </c:pt>
                  <c:pt idx="18">
                    <c:v>No</c:v>
                  </c:pt>
                  <c:pt idx="19">
                    <c:v>No</c:v>
                  </c:pt>
                  <c:pt idx="20">
                    <c:v>No</c:v>
                  </c:pt>
                  <c:pt idx="21">
                    <c:v>No</c:v>
                  </c:pt>
                  <c:pt idx="22">
                    <c:v>Yes</c:v>
                  </c:pt>
                  <c:pt idx="23">
                    <c:v>Yes</c:v>
                  </c:pt>
                  <c:pt idx="24">
                    <c:v>No</c:v>
                  </c:pt>
                  <c:pt idx="25">
                    <c:v>Yes</c:v>
                  </c:pt>
                  <c:pt idx="26">
                    <c:v>No</c:v>
                  </c:pt>
                  <c:pt idx="27">
                    <c:v>No</c:v>
                  </c:pt>
                  <c:pt idx="28">
                    <c:v>No</c:v>
                  </c:pt>
                  <c:pt idx="29">
                    <c:v>Yes</c:v>
                  </c:pt>
                  <c:pt idx="30">
                    <c:v>No</c:v>
                  </c:pt>
                  <c:pt idx="31">
                    <c:v>Yes</c:v>
                  </c:pt>
                  <c:pt idx="32">
                    <c:v>Yes</c:v>
                  </c:pt>
                  <c:pt idx="33">
                    <c:v>Yes</c:v>
                  </c:pt>
                  <c:pt idx="34">
                    <c:v>No</c:v>
                  </c:pt>
                  <c:pt idx="35">
                    <c:v>No</c:v>
                  </c:pt>
                  <c:pt idx="36">
                    <c:v>No</c:v>
                  </c:pt>
                  <c:pt idx="37">
                    <c:v>Yes</c:v>
                  </c:pt>
                  <c:pt idx="38">
                    <c:v>Yes</c:v>
                  </c:pt>
                  <c:pt idx="39">
                    <c:v>No</c:v>
                  </c:pt>
                  <c:pt idx="40">
                    <c:v>No</c:v>
                  </c:pt>
                  <c:pt idx="41">
                    <c:v>Yes</c:v>
                  </c:pt>
                  <c:pt idx="42">
                    <c:v>Yes</c:v>
                  </c:pt>
                  <c:pt idx="43">
                    <c:v>Yes</c:v>
                  </c:pt>
                  <c:pt idx="44">
                    <c:v>No</c:v>
                  </c:pt>
                  <c:pt idx="45">
                    <c:v>No</c:v>
                  </c:pt>
                  <c:pt idx="46">
                    <c:v>Yes</c:v>
                  </c:pt>
                  <c:pt idx="47">
                    <c:v>Yes</c:v>
                  </c:pt>
                  <c:pt idx="48">
                    <c:v>No</c:v>
                  </c:pt>
                </c:lvl>
                <c:lvl>
                  <c:pt idx="0">
                    <c:v> $-   </c:v>
                  </c:pt>
                  <c:pt idx="1">
                    <c:v> $3,787 </c:v>
                  </c:pt>
                  <c:pt idx="2">
                    <c:v> $38,895 </c:v>
                  </c:pt>
                  <c:pt idx="3">
                    <c:v> $38,999 </c:v>
                  </c:pt>
                  <c:pt idx="4">
                    <c:v> $41,120 </c:v>
                  </c:pt>
                  <c:pt idx="5">
                    <c:v> $44,667 </c:v>
                  </c:pt>
                  <c:pt idx="6">
                    <c:v> $46,569 </c:v>
                  </c:pt>
                  <c:pt idx="7">
                    <c:v> $49,089 </c:v>
                  </c:pt>
                  <c:pt idx="8">
                    <c:v> $56,758 </c:v>
                  </c:pt>
                  <c:pt idx="9">
                    <c:v> $56,991 </c:v>
                  </c:pt>
                  <c:pt idx="10">
                    <c:v> $81,915 </c:v>
                  </c:pt>
                  <c:pt idx="11">
                    <c:v> $111,390 </c:v>
                  </c:pt>
                  <c:pt idx="12">
                    <c:v> $113,870 </c:v>
                  </c:pt>
                  <c:pt idx="13">
                    <c:v> $179,424 </c:v>
                  </c:pt>
                  <c:pt idx="14">
                    <c:v> $184,677 </c:v>
                  </c:pt>
                  <c:pt idx="15">
                    <c:v> $213,921 </c:v>
                  </c:pt>
                  <c:pt idx="16">
                    <c:v> $508,135 </c:v>
                  </c:pt>
                  <c:pt idx="17">
                    <c:v> $6,351 </c:v>
                  </c:pt>
                  <c:pt idx="18">
                    <c:v> $10,499 </c:v>
                  </c:pt>
                  <c:pt idx="19">
                    <c:v> $15,897 </c:v>
                  </c:pt>
                  <c:pt idx="20">
                    <c:v> $17,365 </c:v>
                  </c:pt>
                  <c:pt idx="21">
                    <c:v> $18,021 </c:v>
                  </c:pt>
                  <c:pt idx="22">
                    <c:v> $19,780 </c:v>
                  </c:pt>
                  <c:pt idx="23">
                    <c:v> $29,623 </c:v>
                  </c:pt>
                  <c:pt idx="24">
                    <c:v> $67,046 </c:v>
                  </c:pt>
                  <c:pt idx="25">
                    <c:v> $83,360 </c:v>
                  </c:pt>
                  <c:pt idx="26">
                    <c:v> $108,276 </c:v>
                  </c:pt>
                  <c:pt idx="27">
                    <c:v> $123,113 </c:v>
                  </c:pt>
                  <c:pt idx="28">
                    <c:v> $146,615 </c:v>
                  </c:pt>
                  <c:pt idx="29">
                    <c:v> $189,937 </c:v>
                  </c:pt>
                  <c:pt idx="30">
                    <c:v> $7,908 </c:v>
                  </c:pt>
                  <c:pt idx="31">
                    <c:v> $18,383 </c:v>
                  </c:pt>
                  <c:pt idx="32">
                    <c:v> $18,684 </c:v>
                  </c:pt>
                  <c:pt idx="33">
                    <c:v> $20,161 </c:v>
                  </c:pt>
                  <c:pt idx="34">
                    <c:v> $21,608 </c:v>
                  </c:pt>
                  <c:pt idx="35">
                    <c:v> $22,297 </c:v>
                  </c:pt>
                  <c:pt idx="36">
                    <c:v> $22,510 </c:v>
                  </c:pt>
                  <c:pt idx="37">
                    <c:v> $23,433 </c:v>
                  </c:pt>
                  <c:pt idx="38">
                    <c:v> $25,134 </c:v>
                  </c:pt>
                  <c:pt idx="39">
                    <c:v> $25,657 </c:v>
                  </c:pt>
                  <c:pt idx="40">
                    <c:v> $30,230 </c:v>
                  </c:pt>
                  <c:pt idx="41">
                    <c:v> $45,476 </c:v>
                  </c:pt>
                  <c:pt idx="42">
                    <c:v> $45,767 </c:v>
                  </c:pt>
                  <c:pt idx="43">
                    <c:v> $77,821 </c:v>
                  </c:pt>
                  <c:pt idx="44">
                    <c:v> $86,585 </c:v>
                  </c:pt>
                  <c:pt idx="45">
                    <c:v> $189,855 </c:v>
                  </c:pt>
                  <c:pt idx="46">
                    <c:v> $212,674 </c:v>
                  </c:pt>
                  <c:pt idx="47">
                    <c:v> $262,939 </c:v>
                  </c:pt>
                  <c:pt idx="48">
                    <c:v> $742,360 </c:v>
                  </c:pt>
                </c:lvl>
                <c:lvl>
                  <c:pt idx="0">
                    <c:v>No</c:v>
                  </c:pt>
                  <c:pt idx="1">
                    <c:v>Yes</c:v>
                  </c:pt>
                  <c:pt idx="2">
                    <c:v>No</c:v>
                  </c:pt>
                  <c:pt idx="3">
                    <c:v>No</c:v>
                  </c:pt>
                  <c:pt idx="4">
                    <c:v>No</c:v>
                  </c:pt>
                  <c:pt idx="5">
                    <c:v>Yes</c:v>
                  </c:pt>
                  <c:pt idx="6">
                    <c:v>No</c:v>
                  </c:pt>
                  <c:pt idx="7">
                    <c:v>No</c:v>
                  </c:pt>
                  <c:pt idx="8">
                    <c:v>Yes</c:v>
                  </c:pt>
                  <c:pt idx="9">
                    <c:v>No</c:v>
                  </c:pt>
                  <c:pt idx="10">
                    <c:v>No</c:v>
                  </c:pt>
                  <c:pt idx="11">
                    <c:v>No</c:v>
                  </c:pt>
                  <c:pt idx="12">
                    <c:v>No</c:v>
                  </c:pt>
                  <c:pt idx="13">
                    <c:v>No</c:v>
                  </c:pt>
                  <c:pt idx="14">
                    <c:v>No</c:v>
                  </c:pt>
                  <c:pt idx="15">
                    <c:v>No</c:v>
                  </c:pt>
                  <c:pt idx="16">
                    <c:v>No</c:v>
                  </c:pt>
                  <c:pt idx="17">
                    <c:v>No</c:v>
                  </c:pt>
                  <c:pt idx="18">
                    <c:v>No</c:v>
                  </c:pt>
                  <c:pt idx="19">
                    <c:v>No</c:v>
                  </c:pt>
                  <c:pt idx="20">
                    <c:v>No</c:v>
                  </c:pt>
                  <c:pt idx="21">
                    <c:v>No</c:v>
                  </c:pt>
                  <c:pt idx="22">
                    <c:v>No</c:v>
                  </c:pt>
                  <c:pt idx="23">
                    <c:v>No</c:v>
                  </c:pt>
                  <c:pt idx="24">
                    <c:v>No</c:v>
                  </c:pt>
                  <c:pt idx="25">
                    <c:v>No</c:v>
                  </c:pt>
                  <c:pt idx="26">
                    <c:v>No</c:v>
                  </c:pt>
                  <c:pt idx="27">
                    <c:v>No</c:v>
                  </c:pt>
                  <c:pt idx="28">
                    <c:v>No</c:v>
                  </c:pt>
                  <c:pt idx="29">
                    <c:v>Yes</c:v>
                  </c:pt>
                  <c:pt idx="30">
                    <c:v>No</c:v>
                  </c:pt>
                  <c:pt idx="31">
                    <c:v>No</c:v>
                  </c:pt>
                  <c:pt idx="32">
                    <c:v>No</c:v>
                  </c:pt>
                  <c:pt idx="33">
                    <c:v>No</c:v>
                  </c:pt>
                  <c:pt idx="34">
                    <c:v>No</c:v>
                  </c:pt>
                  <c:pt idx="35">
                    <c:v>No</c:v>
                  </c:pt>
                  <c:pt idx="36">
                    <c:v>No</c:v>
                  </c:pt>
                  <c:pt idx="37">
                    <c:v>No</c:v>
                  </c:pt>
                  <c:pt idx="38">
                    <c:v>No</c:v>
                  </c:pt>
                  <c:pt idx="39">
                    <c:v>No</c:v>
                  </c:pt>
                  <c:pt idx="40">
                    <c:v>No</c:v>
                  </c:pt>
                  <c:pt idx="41">
                    <c:v>No</c:v>
                  </c:pt>
                  <c:pt idx="42">
                    <c:v>No</c:v>
                  </c:pt>
                  <c:pt idx="43">
                    <c:v>No</c:v>
                  </c:pt>
                  <c:pt idx="44">
                    <c:v>No</c:v>
                  </c:pt>
                  <c:pt idx="45">
                    <c:v>No</c:v>
                  </c:pt>
                  <c:pt idx="46">
                    <c:v>No</c:v>
                  </c:pt>
                  <c:pt idx="47">
                    <c:v>No</c:v>
                  </c:pt>
                  <c:pt idx="48">
                    <c:v>No</c:v>
                  </c:pt>
                </c:lvl>
                <c:lvl>
                  <c:pt idx="0">
                    <c:v>2 - $50k to $100k</c:v>
                  </c:pt>
                  <c:pt idx="1">
                    <c:v>1 - Less than $50k</c:v>
                  </c:pt>
                  <c:pt idx="2">
                    <c:v>2 - $50k to $100k</c:v>
                  </c:pt>
                  <c:pt idx="3">
                    <c:v>2 - $50k to $100k</c:v>
                  </c:pt>
                  <c:pt idx="4">
                    <c:v>1 - Less than $50k</c:v>
                  </c:pt>
                  <c:pt idx="5">
                    <c:v>2 - $50k to $100k</c:v>
                  </c:pt>
                  <c:pt idx="6">
                    <c:v>1 - Less than $50k</c:v>
                  </c:pt>
                  <c:pt idx="7">
                    <c:v>2 - $50k to $100k</c:v>
                  </c:pt>
                  <c:pt idx="8">
                    <c:v>2 - $50k to $100k</c:v>
                  </c:pt>
                  <c:pt idx="9">
                    <c:v>1 - Less than $50k</c:v>
                  </c:pt>
                  <c:pt idx="10">
                    <c:v>2 - $50k to $100k</c:v>
                  </c:pt>
                  <c:pt idx="11">
                    <c:v>3 - $100k to $250k</c:v>
                  </c:pt>
                  <c:pt idx="12">
                    <c:v>3 - $100k to $250k</c:v>
                  </c:pt>
                  <c:pt idx="13">
                    <c:v>3 - $100k to $250k</c:v>
                  </c:pt>
                  <c:pt idx="14">
                    <c:v>3 - $100k to $250k</c:v>
                  </c:pt>
                  <c:pt idx="15">
                    <c:v>3 - $100k to $250k</c:v>
                  </c:pt>
                  <c:pt idx="16">
                    <c:v>4 - $250k to $500k</c:v>
                  </c:pt>
                  <c:pt idx="17">
                    <c:v>1 - Less than $50k</c:v>
                  </c:pt>
                  <c:pt idx="18">
                    <c:v>3 - $100k to $250k</c:v>
                  </c:pt>
                  <c:pt idx="19">
                    <c:v>1 - Less than $50k</c:v>
                  </c:pt>
                  <c:pt idx="20">
                    <c:v>1 - Less than $50k</c:v>
                  </c:pt>
                  <c:pt idx="21">
                    <c:v>1 - Less than $50k</c:v>
                  </c:pt>
                  <c:pt idx="22">
                    <c:v>1 - Less than $50k</c:v>
                  </c:pt>
                  <c:pt idx="23">
                    <c:v>1 - Less than $50k</c:v>
                  </c:pt>
                  <c:pt idx="24">
                    <c:v>1 - Less than $50k</c:v>
                  </c:pt>
                  <c:pt idx="25">
                    <c:v>2 - $50k to $100k</c:v>
                  </c:pt>
                  <c:pt idx="26">
                    <c:v>2 - $50k to $100k</c:v>
                  </c:pt>
                  <c:pt idx="27">
                    <c:v>2 - $50k to $100k</c:v>
                  </c:pt>
                  <c:pt idx="28">
                    <c:v>3 - $100k to $250k</c:v>
                  </c:pt>
                  <c:pt idx="29">
                    <c:v>3 - $100k to $250k</c:v>
                  </c:pt>
                  <c:pt idx="30">
                    <c:v>1 - Less than $50k</c:v>
                  </c:pt>
                  <c:pt idx="31">
                    <c:v>1 - Less than $50k</c:v>
                  </c:pt>
                  <c:pt idx="32">
                    <c:v>1 - Less than $50k</c:v>
                  </c:pt>
                  <c:pt idx="33">
                    <c:v>1 - Less than $50k</c:v>
                  </c:pt>
                  <c:pt idx="34">
                    <c:v>1 - Less than $50k</c:v>
                  </c:pt>
                  <c:pt idx="35">
                    <c:v>1 - Less than $50k</c:v>
                  </c:pt>
                  <c:pt idx="36">
                    <c:v>1 - Less than $50k</c:v>
                  </c:pt>
                  <c:pt idx="37">
                    <c:v>1 - Less than $50k</c:v>
                  </c:pt>
                  <c:pt idx="38">
                    <c:v>1 - Less than $50k</c:v>
                  </c:pt>
                  <c:pt idx="39">
                    <c:v>1 - Less than $50k</c:v>
                  </c:pt>
                  <c:pt idx="40">
                    <c:v>2 - $50k to $100k</c:v>
                  </c:pt>
                  <c:pt idx="41">
                    <c:v>1 - Less than $50k</c:v>
                  </c:pt>
                  <c:pt idx="42">
                    <c:v>1 - Less than $50k</c:v>
                  </c:pt>
                  <c:pt idx="43">
                    <c:v>2 - $50k to $100k</c:v>
                  </c:pt>
                  <c:pt idx="44">
                    <c:v>2 - $50k to $100k</c:v>
                  </c:pt>
                  <c:pt idx="45">
                    <c:v>3 - $100k to $250k</c:v>
                  </c:pt>
                  <c:pt idx="46">
                    <c:v>3 - $100k to $250k</c:v>
                  </c:pt>
                  <c:pt idx="47">
                    <c:v>4 - $250k to $500k</c:v>
                  </c:pt>
                  <c:pt idx="48">
                    <c:v>4 - $250k to $500k</c:v>
                  </c:pt>
                </c:lvl>
                <c:lvl>
                  <c:pt idx="0">
                    <c:v> $5,000 </c:v>
                  </c:pt>
                  <c:pt idx="1">
                    <c:v> $10,000 </c:v>
                  </c:pt>
                  <c:pt idx="2">
                    <c:v> $20,000 </c:v>
                  </c:pt>
                  <c:pt idx="3">
                    <c:v> $25,000 </c:v>
                  </c:pt>
                  <c:pt idx="4">
                    <c:v> $20,000 </c:v>
                  </c:pt>
                  <c:pt idx="5">
                    <c:v> $25,000 </c:v>
                  </c:pt>
                  <c:pt idx="6">
                    <c:v> $10,000 </c:v>
                  </c:pt>
                  <c:pt idx="7">
                    <c:v> $20,000 </c:v>
                  </c:pt>
                  <c:pt idx="8">
                    <c:v> $30,000 </c:v>
                  </c:pt>
                  <c:pt idx="9">
                    <c:v> $10,000 </c:v>
                  </c:pt>
                  <c:pt idx="10">
                    <c:v> $30,000 </c:v>
                  </c:pt>
                  <c:pt idx="11">
                    <c:v> $50,000 </c:v>
                  </c:pt>
                  <c:pt idx="12">
                    <c:v> $60,000 </c:v>
                  </c:pt>
                  <c:pt idx="13">
                    <c:v> $20,000 </c:v>
                  </c:pt>
                  <c:pt idx="14">
                    <c:v> $15,000 </c:v>
                  </c:pt>
                  <c:pt idx="15">
                    <c:v> $50,000 </c:v>
                  </c:pt>
                  <c:pt idx="16">
                    <c:v> $100,000 </c:v>
                  </c:pt>
                  <c:pt idx="17">
                    <c:v> $15,000 </c:v>
                  </c:pt>
                  <c:pt idx="18">
                    <c:v> $40,000 </c:v>
                  </c:pt>
                  <c:pt idx="19">
                    <c:v> $20,000 </c:v>
                  </c:pt>
                  <c:pt idx="20">
                    <c:v> $10,000 </c:v>
                  </c:pt>
                  <c:pt idx="21">
                    <c:v> $10,000 </c:v>
                  </c:pt>
                  <c:pt idx="22">
                    <c:v> $10,000 </c:v>
                  </c:pt>
                  <c:pt idx="23">
                    <c:v> $25,000 </c:v>
                  </c:pt>
                  <c:pt idx="24">
                    <c:v> $10,000 </c:v>
                  </c:pt>
                  <c:pt idx="25">
                    <c:v> $20,000 </c:v>
                  </c:pt>
                  <c:pt idx="26">
                    <c:v> $20,000 </c:v>
                  </c:pt>
                  <c:pt idx="27">
                    <c:v> $30,000 </c:v>
                  </c:pt>
                  <c:pt idx="28">
                    <c:v> $50,000 </c:v>
                  </c:pt>
                  <c:pt idx="29">
                    <c:v> $60,000 </c:v>
                  </c:pt>
                  <c:pt idx="30">
                    <c:v> $10,000 </c:v>
                  </c:pt>
                  <c:pt idx="31">
                    <c:v> $10,000 </c:v>
                  </c:pt>
                  <c:pt idx="32">
                    <c:v> $10,000 </c:v>
                  </c:pt>
                  <c:pt idx="33">
                    <c:v> $10,000 </c:v>
                  </c:pt>
                  <c:pt idx="34">
                    <c:v> $20,000 </c:v>
                  </c:pt>
                  <c:pt idx="35">
                    <c:v> $20,000 </c:v>
                  </c:pt>
                  <c:pt idx="36">
                    <c:v> $10,000 </c:v>
                  </c:pt>
                  <c:pt idx="37">
                    <c:v> $20,000 </c:v>
                  </c:pt>
                  <c:pt idx="38">
                    <c:v> $10,000 </c:v>
                  </c:pt>
                  <c:pt idx="39">
                    <c:v> $20,000 </c:v>
                  </c:pt>
                  <c:pt idx="40">
                    <c:v> $20,000 </c:v>
                  </c:pt>
                  <c:pt idx="41">
                    <c:v> $20,000 </c:v>
                  </c:pt>
                  <c:pt idx="42">
                    <c:v> $10,000 </c:v>
                  </c:pt>
                  <c:pt idx="43">
                    <c:v> $20,000 </c:v>
                  </c:pt>
                  <c:pt idx="44">
                    <c:v> $20,000 </c:v>
                  </c:pt>
                  <c:pt idx="45">
                    <c:v> $10,000 </c:v>
                  </c:pt>
                  <c:pt idx="46">
                    <c:v> $65,000 </c:v>
                  </c:pt>
                  <c:pt idx="47">
                    <c:v> $80,000 </c:v>
                  </c:pt>
                  <c:pt idx="48">
                    <c:v> $120,000 </c:v>
                  </c:pt>
                </c:lvl>
                <c:lvl>
                  <c:pt idx="0">
                    <c:v> $40,000 </c:v>
                  </c:pt>
                  <c:pt idx="1">
                    <c:v> $50,000 </c:v>
                  </c:pt>
                  <c:pt idx="2">
                    <c:v> $80,000 </c:v>
                  </c:pt>
                  <c:pt idx="3">
                    <c:v> $75,000 </c:v>
                  </c:pt>
                  <c:pt idx="4">
                    <c:v> $40,000 </c:v>
                  </c:pt>
                  <c:pt idx="5">
                    <c:v> $75,000 </c:v>
                  </c:pt>
                  <c:pt idx="6">
                    <c:v> $40,000 </c:v>
                  </c:pt>
                  <c:pt idx="7">
                    <c:v> $75,000 </c:v>
                  </c:pt>
                  <c:pt idx="8">
                    <c:v> $90,000 </c:v>
                  </c:pt>
                  <c:pt idx="9">
                    <c:v> $45,000 </c:v>
                  </c:pt>
                  <c:pt idx="10">
                    <c:v> $85,000 </c:v>
                  </c:pt>
                  <c:pt idx="11">
                    <c:v> $150,000 </c:v>
                  </c:pt>
                  <c:pt idx="12">
                    <c:v> $235,000 </c:v>
                  </c:pt>
                  <c:pt idx="13">
                    <c:v> $120,000 </c:v>
                  </c:pt>
                  <c:pt idx="14">
                    <c:v> $160,000 </c:v>
                  </c:pt>
                  <c:pt idx="15">
                    <c:v> $250,000 </c:v>
                  </c:pt>
                  <c:pt idx="16">
                    <c:v> $400,000 </c:v>
                  </c:pt>
                  <c:pt idx="17">
                    <c:v> $40,000 </c:v>
                  </c:pt>
                  <c:pt idx="18">
                    <c:v> $160,000 </c:v>
                  </c:pt>
                  <c:pt idx="19">
                    <c:v> $60,000 </c:v>
                  </c:pt>
                  <c:pt idx="20">
                    <c:v> $30,000 </c:v>
                  </c:pt>
                  <c:pt idx="21">
                    <c:v> $35,000 </c:v>
                  </c:pt>
                  <c:pt idx="22">
                    <c:v> $25,000 </c:v>
                  </c:pt>
                  <c:pt idx="23">
                    <c:v> $50,000 </c:v>
                  </c:pt>
                  <c:pt idx="24">
                    <c:v> $40,000 </c:v>
                  </c:pt>
                  <c:pt idx="25">
                    <c:v> $90,000 </c:v>
                  </c:pt>
                  <c:pt idx="26">
                    <c:v> $90,000 </c:v>
                  </c:pt>
                  <c:pt idx="27">
                    <c:v> $100,000 </c:v>
                  </c:pt>
                  <c:pt idx="28">
                    <c:v> $200,000 </c:v>
                  </c:pt>
                  <c:pt idx="29">
                    <c:v> $190,000 </c:v>
                  </c:pt>
                  <c:pt idx="30">
                    <c:v> $35,000 </c:v>
                  </c:pt>
                  <c:pt idx="31">
                    <c:v> $20,000 </c:v>
                  </c:pt>
                  <c:pt idx="32">
                    <c:v> $25,000 </c:v>
                  </c:pt>
                  <c:pt idx="33">
                    <c:v> $25,000 </c:v>
                  </c:pt>
                  <c:pt idx="34">
                    <c:v> $45,000 </c:v>
                  </c:pt>
                  <c:pt idx="35">
                    <c:v> $45,000 </c:v>
                  </c:pt>
                  <c:pt idx="36">
                    <c:v> $40,000 </c:v>
                  </c:pt>
                  <c:pt idx="37">
                    <c:v> $40,000 </c:v>
                  </c:pt>
                  <c:pt idx="38">
                    <c:v> $30,000 </c:v>
                  </c:pt>
                  <c:pt idx="39">
                    <c:v> $50,000 </c:v>
                  </c:pt>
                  <c:pt idx="40">
                    <c:v> $55,000 </c:v>
                  </c:pt>
                  <c:pt idx="41">
                    <c:v> $50,000 </c:v>
                  </c:pt>
                  <c:pt idx="42">
                    <c:v> $50,000 </c:v>
                  </c:pt>
                  <c:pt idx="43">
                    <c:v> $80,000 </c:v>
                  </c:pt>
                  <c:pt idx="44">
                    <c:v> $80,000 </c:v>
                  </c:pt>
                  <c:pt idx="45">
                    <c:v> $150,000 </c:v>
                  </c:pt>
                  <c:pt idx="46">
                    <c:v> $215,000 </c:v>
                  </c:pt>
                  <c:pt idx="47">
                    <c:v> $290,000 </c:v>
                  </c:pt>
                  <c:pt idx="48">
                    <c:v> $485,000 </c:v>
                  </c:pt>
                </c:lvl>
                <c:lvl>
                  <c:pt idx="0">
                    <c:v> $37,500 </c:v>
                  </c:pt>
                  <c:pt idx="1">
                    <c:v> $45,000 </c:v>
                  </c:pt>
                  <c:pt idx="2">
                    <c:v> $70,000 </c:v>
                  </c:pt>
                  <c:pt idx="3">
                    <c:v> $62,500 </c:v>
                  </c:pt>
                  <c:pt idx="4">
                    <c:v> $30,000 </c:v>
                  </c:pt>
                  <c:pt idx="5">
                    <c:v> $62,500 </c:v>
                  </c:pt>
                  <c:pt idx="6">
                    <c:v> $35,000 </c:v>
                  </c:pt>
                  <c:pt idx="7">
                    <c:v> $65,000 </c:v>
                  </c:pt>
                  <c:pt idx="8">
                    <c:v> $75,000 </c:v>
                  </c:pt>
                  <c:pt idx="9">
                    <c:v> $40,000 </c:v>
                  </c:pt>
                  <c:pt idx="10">
                    <c:v> $70,000 </c:v>
                  </c:pt>
                  <c:pt idx="11">
                    <c:v> $125,000 </c:v>
                  </c:pt>
                  <c:pt idx="12">
                    <c:v> $205,000 </c:v>
                  </c:pt>
                  <c:pt idx="13">
                    <c:v> $110,000 </c:v>
                  </c:pt>
                  <c:pt idx="14">
                    <c:v> $152,500 </c:v>
                  </c:pt>
                  <c:pt idx="15">
                    <c:v> $225,000 </c:v>
                  </c:pt>
                  <c:pt idx="16">
                    <c:v> $350,000 </c:v>
                  </c:pt>
                  <c:pt idx="17">
                    <c:v> $32,500 </c:v>
                  </c:pt>
                  <c:pt idx="18">
                    <c:v> $140,000 </c:v>
                  </c:pt>
                  <c:pt idx="19">
                    <c:v> $50,000 </c:v>
                  </c:pt>
                  <c:pt idx="20">
                    <c:v> $25,000 </c:v>
                  </c:pt>
                  <c:pt idx="21">
                    <c:v> $30,000 </c:v>
                  </c:pt>
                  <c:pt idx="22">
                    <c:v> $20,000 </c:v>
                  </c:pt>
                  <c:pt idx="23">
                    <c:v> $37,500 </c:v>
                  </c:pt>
                  <c:pt idx="24">
                    <c:v> $35,000 </c:v>
                  </c:pt>
                  <c:pt idx="25">
                    <c:v> $80,000 </c:v>
                  </c:pt>
                  <c:pt idx="26">
                    <c:v> $80,000 </c:v>
                  </c:pt>
                  <c:pt idx="27">
                    <c:v> $85,000 </c:v>
                  </c:pt>
                  <c:pt idx="28">
                    <c:v> $175,000 </c:v>
                  </c:pt>
                  <c:pt idx="29">
                    <c:v> $160,000 </c:v>
                  </c:pt>
                  <c:pt idx="30">
                    <c:v> $30,000 </c:v>
                  </c:pt>
                  <c:pt idx="31">
                    <c:v> $15,000 </c:v>
                  </c:pt>
                  <c:pt idx="32">
                    <c:v> $20,000 </c:v>
                  </c:pt>
                  <c:pt idx="33">
                    <c:v> $20,000 </c:v>
                  </c:pt>
                  <c:pt idx="34">
                    <c:v> $35,000 </c:v>
                  </c:pt>
                  <c:pt idx="35">
                    <c:v> $35,000 </c:v>
                  </c:pt>
                  <c:pt idx="36">
                    <c:v> $35,000 </c:v>
                  </c:pt>
                  <c:pt idx="37">
                    <c:v> $30,000 </c:v>
                  </c:pt>
                  <c:pt idx="38">
                    <c:v> $25,000 </c:v>
                  </c:pt>
                  <c:pt idx="39">
                    <c:v> $40,000 </c:v>
                  </c:pt>
                  <c:pt idx="40">
                    <c:v> $45,000 </c:v>
                  </c:pt>
                  <c:pt idx="41">
                    <c:v> $40,000 </c:v>
                  </c:pt>
                  <c:pt idx="42">
                    <c:v> $45,000 </c:v>
                  </c:pt>
                  <c:pt idx="43">
                    <c:v> $70,000 </c:v>
                  </c:pt>
                  <c:pt idx="44">
                    <c:v> $70,000 </c:v>
                  </c:pt>
                  <c:pt idx="45">
                    <c:v> $145,000 </c:v>
                  </c:pt>
                  <c:pt idx="46">
                    <c:v> $182,500 </c:v>
                  </c:pt>
                  <c:pt idx="47">
                    <c:v> $250,000 </c:v>
                  </c:pt>
                  <c:pt idx="48">
                    <c:v> $425,000 </c:v>
                  </c:pt>
                </c:lvl>
                <c:lvl>
                  <c:pt idx="0">
                    <c:v> $35,000 </c:v>
                  </c:pt>
                  <c:pt idx="1">
                    <c:v> $40,000 </c:v>
                  </c:pt>
                  <c:pt idx="2">
                    <c:v> $60,000 </c:v>
                  </c:pt>
                  <c:pt idx="3">
                    <c:v> $50,000 </c:v>
                  </c:pt>
                  <c:pt idx="4">
                    <c:v> $20,000 </c:v>
                  </c:pt>
                  <c:pt idx="5">
                    <c:v> $50,000 </c:v>
                  </c:pt>
                  <c:pt idx="6">
                    <c:v> $30,000 </c:v>
                  </c:pt>
                  <c:pt idx="7">
                    <c:v> $55,000 </c:v>
                  </c:pt>
                  <c:pt idx="8">
                    <c:v> $60,000 </c:v>
                  </c:pt>
                  <c:pt idx="9">
                    <c:v> $35,000 </c:v>
                  </c:pt>
                  <c:pt idx="10">
                    <c:v> $55,000 </c:v>
                  </c:pt>
                  <c:pt idx="11">
                    <c:v> $100,000 </c:v>
                  </c:pt>
                  <c:pt idx="12">
                    <c:v> $175,000 </c:v>
                  </c:pt>
                  <c:pt idx="13">
                    <c:v> $100,000 </c:v>
                  </c:pt>
                  <c:pt idx="14">
                    <c:v> $145,000 </c:v>
                  </c:pt>
                  <c:pt idx="15">
                    <c:v> $200,000 </c:v>
                  </c:pt>
                  <c:pt idx="16">
                    <c:v> $300,000 </c:v>
                  </c:pt>
                  <c:pt idx="17">
                    <c:v> $25,000 </c:v>
                  </c:pt>
                  <c:pt idx="18">
                    <c:v> $120,000 </c:v>
                  </c:pt>
                  <c:pt idx="19">
                    <c:v> $40,000 </c:v>
                  </c:pt>
                  <c:pt idx="20">
                    <c:v> $20,000 </c:v>
                  </c:pt>
                  <c:pt idx="21">
                    <c:v> $25,000 </c:v>
                  </c:pt>
                  <c:pt idx="22">
                    <c:v> $15,000 </c:v>
                  </c:pt>
                  <c:pt idx="23">
                    <c:v> $25,000 </c:v>
                  </c:pt>
                  <c:pt idx="24">
                    <c:v> $30,000 </c:v>
                  </c:pt>
                  <c:pt idx="25">
                    <c:v> $70,000 </c:v>
                  </c:pt>
                  <c:pt idx="26">
                    <c:v> $70,000 </c:v>
                  </c:pt>
                  <c:pt idx="27">
                    <c:v> $70,000 </c:v>
                  </c:pt>
                  <c:pt idx="28">
                    <c:v> $150,000 </c:v>
                  </c:pt>
                  <c:pt idx="29">
                    <c:v> $130,000 </c:v>
                  </c:pt>
                  <c:pt idx="30">
                    <c:v> $25,000 </c:v>
                  </c:pt>
                  <c:pt idx="31">
                    <c:v> $10,000 </c:v>
                  </c:pt>
                  <c:pt idx="32">
                    <c:v> $15,000 </c:v>
                  </c:pt>
                  <c:pt idx="33">
                    <c:v> $15,000 </c:v>
                  </c:pt>
                  <c:pt idx="34">
                    <c:v> $25,000 </c:v>
                  </c:pt>
                  <c:pt idx="35">
                    <c:v> $25,000 </c:v>
                  </c:pt>
                  <c:pt idx="36">
                    <c:v> $30,000 </c:v>
                  </c:pt>
                  <c:pt idx="37">
                    <c:v> $20,000 </c:v>
                  </c:pt>
                  <c:pt idx="38">
                    <c:v> $20,000 </c:v>
                  </c:pt>
                  <c:pt idx="39">
                    <c:v> $30,000 </c:v>
                  </c:pt>
                  <c:pt idx="40">
                    <c:v> $35,000 </c:v>
                  </c:pt>
                  <c:pt idx="41">
                    <c:v> $30,000 </c:v>
                  </c:pt>
                  <c:pt idx="42">
                    <c:v> $40,000 </c:v>
                  </c:pt>
                  <c:pt idx="43">
                    <c:v> $60,000 </c:v>
                  </c:pt>
                  <c:pt idx="44">
                    <c:v> $60,000 </c:v>
                  </c:pt>
                  <c:pt idx="45">
                    <c:v> $140,000 </c:v>
                  </c:pt>
                  <c:pt idx="46">
                    <c:v> $150,000 </c:v>
                  </c:pt>
                  <c:pt idx="47">
                    <c:v> $210,000 </c:v>
                  </c:pt>
                  <c:pt idx="48">
                    <c:v> $365,000 </c:v>
                  </c:pt>
                </c:lvl>
                <c:lvl>
                  <c:pt idx="0">
                    <c:v>ERCOT</c:v>
                  </c:pt>
                  <c:pt idx="1">
                    <c:v>Market</c:v>
                  </c:pt>
                  <c:pt idx="2">
                    <c:v>Market</c:v>
                  </c:pt>
                  <c:pt idx="3">
                    <c:v>ERCOT</c:v>
                  </c:pt>
                  <c:pt idx="4">
                    <c:v>Market</c:v>
                  </c:pt>
                  <c:pt idx="5">
                    <c:v>Market</c:v>
                  </c:pt>
                  <c:pt idx="6">
                    <c:v>ERCOT</c:v>
                  </c:pt>
                  <c:pt idx="7">
                    <c:v>ERCOT</c:v>
                  </c:pt>
                  <c:pt idx="8">
                    <c:v>ERCOT</c:v>
                  </c:pt>
                  <c:pt idx="9">
                    <c:v>ERCOT</c:v>
                  </c:pt>
                  <c:pt idx="10">
                    <c:v>ERCOT</c:v>
                  </c:pt>
                  <c:pt idx="11">
                    <c:v>ERCOT</c:v>
                  </c:pt>
                  <c:pt idx="12">
                    <c:v>Mixed</c:v>
                  </c:pt>
                  <c:pt idx="13">
                    <c:v>Market</c:v>
                  </c:pt>
                  <c:pt idx="14">
                    <c:v>ERCOT</c:v>
                  </c:pt>
                  <c:pt idx="15">
                    <c:v>ERCOT</c:v>
                  </c:pt>
                  <c:pt idx="16">
                    <c:v>ERCOT</c:v>
                  </c:pt>
                  <c:pt idx="17">
                    <c:v>ERCOT</c:v>
                  </c:pt>
                  <c:pt idx="18">
                    <c:v>ERCOT</c:v>
                  </c:pt>
                  <c:pt idx="19">
                    <c:v>ERCOT</c:v>
                  </c:pt>
                  <c:pt idx="20">
                    <c:v>Market</c:v>
                  </c:pt>
                  <c:pt idx="21">
                    <c:v>Market</c:v>
                  </c:pt>
                  <c:pt idx="22">
                    <c:v>Market</c:v>
                  </c:pt>
                  <c:pt idx="23">
                    <c:v>ERCOT</c:v>
                  </c:pt>
                  <c:pt idx="24">
                    <c:v>ERCOT</c:v>
                  </c:pt>
                  <c:pt idx="25">
                    <c:v>Market</c:v>
                  </c:pt>
                  <c:pt idx="26">
                    <c:v>ERCOT</c:v>
                  </c:pt>
                  <c:pt idx="27">
                    <c:v>ERCOT</c:v>
                  </c:pt>
                  <c:pt idx="28">
                    <c:v>Market</c:v>
                  </c:pt>
                  <c:pt idx="29">
                    <c:v>ERCOT</c:v>
                  </c:pt>
                  <c:pt idx="30">
                    <c:v>ERCOT</c:v>
                  </c:pt>
                  <c:pt idx="31">
                    <c:v>ERCOT</c:v>
                  </c:pt>
                  <c:pt idx="32">
                    <c:v>ERCOT</c:v>
                  </c:pt>
                  <c:pt idx="33">
                    <c:v>ERCOT</c:v>
                  </c:pt>
                  <c:pt idx="34">
                    <c:v>Market</c:v>
                  </c:pt>
                  <c:pt idx="35">
                    <c:v>Market</c:v>
                  </c:pt>
                  <c:pt idx="36">
                    <c:v>Market</c:v>
                  </c:pt>
                  <c:pt idx="37">
                    <c:v>ERCOT</c:v>
                  </c:pt>
                  <c:pt idx="38">
                    <c:v>ERCOT</c:v>
                  </c:pt>
                  <c:pt idx="39">
                    <c:v>Market</c:v>
                  </c:pt>
                  <c:pt idx="40">
                    <c:v>ERCOT</c:v>
                  </c:pt>
                  <c:pt idx="41">
                    <c:v>Market</c:v>
                  </c:pt>
                  <c:pt idx="42">
                    <c:v>Market</c:v>
                  </c:pt>
                  <c:pt idx="43">
                    <c:v>ERCOT</c:v>
                  </c:pt>
                  <c:pt idx="44">
                    <c:v>ERCOT</c:v>
                  </c:pt>
                  <c:pt idx="45">
                    <c:v>Market</c:v>
                  </c:pt>
                  <c:pt idx="46">
                    <c:v>Mixed</c:v>
                  </c:pt>
                  <c:pt idx="47">
                    <c:v>ERCOT</c:v>
                  </c:pt>
                  <c:pt idx="48">
                    <c:v>Mixed</c:v>
                  </c:pt>
                </c:lvl>
                <c:lvl>
                  <c:pt idx="0">
                    <c:v>NPRR785</c:v>
                  </c:pt>
                  <c:pt idx="1">
                    <c:v>NPRR808</c:v>
                  </c:pt>
                  <c:pt idx="2">
                    <c:v>NPRR789, NPRR797</c:v>
                  </c:pt>
                  <c:pt idx="3">
                    <c:v>NPRR649</c:v>
                  </c:pt>
                  <c:pt idx="4">
                    <c:v>SCR790</c:v>
                  </c:pt>
                  <c:pt idx="5">
                    <c:v>NPRR778</c:v>
                  </c:pt>
                  <c:pt idx="6">
                    <c:v>RMGRR134</c:v>
                  </c:pt>
                  <c:pt idx="7">
                    <c:v>NPRR764</c:v>
                  </c:pt>
                  <c:pt idx="8">
                    <c:v>NPRR782</c:v>
                  </c:pt>
                  <c:pt idx="9">
                    <c:v>NPRR746</c:v>
                  </c:pt>
                  <c:pt idx="10">
                    <c:v>NPRR573,
NPRR801</c:v>
                  </c:pt>
                  <c:pt idx="11">
                    <c:v>NPRR831</c:v>
                  </c:pt>
                  <c:pt idx="12">
                    <c:v>RRGRR003, RRGRR006, RRGRR007, RRGRR009</c:v>
                  </c:pt>
                  <c:pt idx="13">
                    <c:v>RMGRR140</c:v>
                  </c:pt>
                  <c:pt idx="14">
                    <c:v>NPRR272</c:v>
                  </c:pt>
                  <c:pt idx="15">
                    <c:v>NPRR744</c:v>
                  </c:pt>
                  <c:pt idx="16">
                    <c:v>NPRR758</c:v>
                  </c:pt>
                  <c:pt idx="17">
                    <c:v>NPRR810</c:v>
                  </c:pt>
                  <c:pt idx="18">
                    <c:v>NPRR830</c:v>
                  </c:pt>
                  <c:pt idx="19">
                    <c:v>SCR792</c:v>
                  </c:pt>
                  <c:pt idx="20">
                    <c:v>NPRR854</c:v>
                  </c:pt>
                  <c:pt idx="21">
                    <c:v>SCR791</c:v>
                  </c:pt>
                  <c:pt idx="22">
                    <c:v>NPRR844</c:v>
                  </c:pt>
                  <c:pt idx="23">
                    <c:v>NPRR819</c:v>
                  </c:pt>
                  <c:pt idx="24">
                    <c:v>SCR795</c:v>
                  </c:pt>
                  <c:pt idx="25">
                    <c:v>NPRR815</c:v>
                  </c:pt>
                  <c:pt idx="26">
                    <c:v>NPRR843</c:v>
                  </c:pt>
                  <c:pt idx="27">
                    <c:v>NPRR776</c:v>
                  </c:pt>
                  <c:pt idx="28">
                    <c:v>NPRR864</c:v>
                  </c:pt>
                  <c:pt idx="29">
                    <c:v>OBDRR002, NPRR768</c:v>
                  </c:pt>
                  <c:pt idx="30">
                    <c:v>SCR794</c:v>
                  </c:pt>
                  <c:pt idx="31">
                    <c:v>NPRR925,
SCR798</c:v>
                  </c:pt>
                  <c:pt idx="32">
                    <c:v>NPRR899</c:v>
                  </c:pt>
                  <c:pt idx="33">
                    <c:v>NPRR914</c:v>
                  </c:pt>
                  <c:pt idx="34">
                    <c:v>NPRR877</c:v>
                  </c:pt>
                  <c:pt idx="35">
                    <c:v>NPRR858</c:v>
                  </c:pt>
                  <c:pt idx="36">
                    <c:v>NPRR865,
NPRR880</c:v>
                  </c:pt>
                  <c:pt idx="37">
                    <c:v>NPRR866,
RRGRR017</c:v>
                  </c:pt>
                  <c:pt idx="38">
                    <c:v>VCMRR022</c:v>
                  </c:pt>
                  <c:pt idx="39">
                    <c:v>NOGRR174</c:v>
                  </c:pt>
                  <c:pt idx="40">
                    <c:v>SCR796,
OBDRR003,
OBDRR014</c:v>
                  </c:pt>
                  <c:pt idx="41">
                    <c:v>NPRR821</c:v>
                  </c:pt>
                  <c:pt idx="42">
                    <c:v>SCR793</c:v>
                  </c:pt>
                  <c:pt idx="43">
                    <c:v>NPRR842</c:v>
                  </c:pt>
                  <c:pt idx="44">
                    <c:v>NPRR845</c:v>
                  </c:pt>
                  <c:pt idx="45">
                    <c:v>NPRR809</c:v>
                  </c:pt>
                  <c:pt idx="46">
                    <c:v>NPRR817, NPRR847,
VCMRR021</c:v>
                  </c:pt>
                  <c:pt idx="47">
                    <c:v>NPRR901, NPRR910,
OBDRR010</c:v>
                  </c:pt>
                  <c:pt idx="48">
                    <c:v>NPRR833, NPRR749</c:v>
                  </c:pt>
                </c:lvl>
                <c:lvl>
                  <c:pt idx="0">
                    <c:v>Yes</c:v>
                  </c:pt>
                  <c:pt idx="1">
                    <c:v>Yes</c:v>
                  </c:pt>
                  <c:pt idx="2">
                    <c:v>Yes</c:v>
                  </c:pt>
                  <c:pt idx="3">
                    <c:v>Yes</c:v>
                  </c:pt>
                  <c:pt idx="4">
                    <c:v>Yes</c:v>
                  </c:pt>
                  <c:pt idx="5">
                    <c:v>Yes</c:v>
                  </c:pt>
                  <c:pt idx="6">
                    <c:v>Yes</c:v>
                  </c:pt>
                  <c:pt idx="7">
                    <c:v>Yes</c:v>
                  </c:pt>
                  <c:pt idx="8">
                    <c:v>Yes</c:v>
                  </c:pt>
                  <c:pt idx="9">
                    <c:v>Yes</c:v>
                  </c:pt>
                  <c:pt idx="10">
                    <c:v>Yes</c:v>
                  </c:pt>
                  <c:pt idx="11">
                    <c:v>Yes</c:v>
                  </c:pt>
                  <c:pt idx="12">
                    <c:v>Yes</c:v>
                  </c:pt>
                  <c:pt idx="13">
                    <c:v>Yes</c:v>
                  </c:pt>
                  <c:pt idx="14">
                    <c:v>Yes</c:v>
                  </c:pt>
                  <c:pt idx="15">
                    <c:v>Yes</c:v>
                  </c:pt>
                  <c:pt idx="16">
                    <c:v>Yes</c:v>
                  </c:pt>
                  <c:pt idx="17">
                    <c:v>Yes</c:v>
                  </c:pt>
                  <c:pt idx="18">
                    <c:v>Yes</c:v>
                  </c:pt>
                  <c:pt idx="19">
                    <c:v>Yes</c:v>
                  </c:pt>
                  <c:pt idx="20">
                    <c:v>Yes</c:v>
                  </c:pt>
                  <c:pt idx="21">
                    <c:v>Yes</c:v>
                  </c:pt>
                  <c:pt idx="22">
                    <c:v>Yes</c:v>
                  </c:pt>
                  <c:pt idx="23">
                    <c:v>Yes</c:v>
                  </c:pt>
                  <c:pt idx="24">
                    <c:v>Yes</c:v>
                  </c:pt>
                  <c:pt idx="25">
                    <c:v>Yes</c:v>
                  </c:pt>
                  <c:pt idx="26">
                    <c:v>Yes</c:v>
                  </c:pt>
                  <c:pt idx="27">
                    <c:v>Yes</c:v>
                  </c:pt>
                  <c:pt idx="28">
                    <c:v>Yes</c:v>
                  </c:pt>
                  <c:pt idx="29">
                    <c:v>Yes</c:v>
                  </c:pt>
                  <c:pt idx="30">
                    <c:v>Yes</c:v>
                  </c:pt>
                  <c:pt idx="31">
                    <c:v>Yes</c:v>
                  </c:pt>
                  <c:pt idx="32">
                    <c:v>Yes</c:v>
                  </c:pt>
                  <c:pt idx="33">
                    <c:v>Yes</c:v>
                  </c:pt>
                  <c:pt idx="34">
                    <c:v>Yes</c:v>
                  </c:pt>
                  <c:pt idx="35">
                    <c:v>Yes</c:v>
                  </c:pt>
                  <c:pt idx="36">
                    <c:v>Yes</c:v>
                  </c:pt>
                  <c:pt idx="37">
                    <c:v>Yes</c:v>
                  </c:pt>
                  <c:pt idx="38">
                    <c:v>Yes</c:v>
                  </c:pt>
                  <c:pt idx="39">
                    <c:v>Yes</c:v>
                  </c:pt>
                  <c:pt idx="40">
                    <c:v>Yes</c:v>
                  </c:pt>
                  <c:pt idx="41">
                    <c:v>Yes</c:v>
                  </c:pt>
                  <c:pt idx="42">
                    <c:v>Yes</c:v>
                  </c:pt>
                  <c:pt idx="43">
                    <c:v>Yes</c:v>
                  </c:pt>
                  <c:pt idx="44">
                    <c:v>Yes</c:v>
                  </c:pt>
                  <c:pt idx="45">
                    <c:v>Yes</c:v>
                  </c:pt>
                  <c:pt idx="46">
                    <c:v>Yes</c:v>
                  </c:pt>
                  <c:pt idx="47">
                    <c:v>Yes</c:v>
                  </c:pt>
                  <c:pt idx="48">
                    <c:v>Yes</c:v>
                  </c:pt>
                </c:lvl>
                <c:lvl>
                  <c:pt idx="0">
                    <c:v>Yes</c:v>
                  </c:pt>
                  <c:pt idx="1">
                    <c:v>No</c:v>
                  </c:pt>
                  <c:pt idx="2">
                    <c:v>Yes</c:v>
                  </c:pt>
                  <c:pt idx="3">
                    <c:v>No</c:v>
                  </c:pt>
                  <c:pt idx="4">
                    <c:v>No</c:v>
                  </c:pt>
                  <c:pt idx="5">
                    <c:v>No</c:v>
                  </c:pt>
                  <c:pt idx="6">
                    <c:v>No</c:v>
                  </c:pt>
                  <c:pt idx="7">
                    <c:v>No</c:v>
                  </c:pt>
                  <c:pt idx="8">
                    <c:v>No</c:v>
                  </c:pt>
                  <c:pt idx="9">
                    <c:v>No</c:v>
                  </c:pt>
                  <c:pt idx="10">
                    <c:v>Yes</c:v>
                  </c:pt>
                  <c:pt idx="11">
                    <c:v>No</c:v>
                  </c:pt>
                  <c:pt idx="12">
                    <c:v>Yes</c:v>
                  </c:pt>
                  <c:pt idx="13">
                    <c:v>Yes</c:v>
                  </c:pt>
                  <c:pt idx="14">
                    <c:v>No</c:v>
                  </c:pt>
                  <c:pt idx="15">
                    <c:v>No</c:v>
                  </c:pt>
                  <c:pt idx="16">
                    <c:v>No</c:v>
                  </c:pt>
                  <c:pt idx="17">
                    <c:v>No</c:v>
                  </c:pt>
                  <c:pt idx="18">
                    <c:v>No</c:v>
                  </c:pt>
                  <c:pt idx="19">
                    <c:v>No</c:v>
                  </c:pt>
                  <c:pt idx="20">
                    <c:v>Yes</c:v>
                  </c:pt>
                  <c:pt idx="21">
                    <c:v>No</c:v>
                  </c:pt>
                  <c:pt idx="22">
                    <c:v>Yes</c:v>
                  </c:pt>
                  <c:pt idx="23">
                    <c:v>No</c:v>
                  </c:pt>
                  <c:pt idx="24">
                    <c:v>No</c:v>
                  </c:pt>
                  <c:pt idx="25">
                    <c:v>No</c:v>
                  </c:pt>
                  <c:pt idx="26">
                    <c:v>No</c:v>
                  </c:pt>
                  <c:pt idx="27">
                    <c:v>No</c:v>
                  </c:pt>
                  <c:pt idx="28">
                    <c:v>No</c:v>
                  </c:pt>
                  <c:pt idx="29">
                    <c:v>Yes</c:v>
                  </c:pt>
                  <c:pt idx="30">
                    <c:v>No</c:v>
                  </c:pt>
                  <c:pt idx="31">
                    <c:v>No</c:v>
                  </c:pt>
                  <c:pt idx="32">
                    <c:v>No</c:v>
                  </c:pt>
                  <c:pt idx="33">
                    <c:v>No</c:v>
                  </c:pt>
                  <c:pt idx="34">
                    <c:v>No</c:v>
                  </c:pt>
                  <c:pt idx="35">
                    <c:v>No</c:v>
                  </c:pt>
                  <c:pt idx="36">
                    <c:v>No</c:v>
                  </c:pt>
                  <c:pt idx="37">
                    <c:v>No</c:v>
                  </c:pt>
                  <c:pt idx="38">
                    <c:v>No</c:v>
                  </c:pt>
                  <c:pt idx="39">
                    <c:v>No</c:v>
                  </c:pt>
                  <c:pt idx="40">
                    <c:v>No</c:v>
                  </c:pt>
                  <c:pt idx="41">
                    <c:v>No</c:v>
                  </c:pt>
                  <c:pt idx="42">
                    <c:v>No</c:v>
                  </c:pt>
                  <c:pt idx="43">
                    <c:v>No</c:v>
                  </c:pt>
                  <c:pt idx="44">
                    <c:v>No</c:v>
                  </c:pt>
                  <c:pt idx="45">
                    <c:v>No</c:v>
                  </c:pt>
                  <c:pt idx="46">
                    <c:v>Yes</c:v>
                  </c:pt>
                  <c:pt idx="47">
                    <c:v>Yes</c:v>
                  </c:pt>
                  <c:pt idx="48">
                    <c:v>Yes</c:v>
                  </c:pt>
                </c:lvl>
                <c:lvl>
                  <c:pt idx="0">
                    <c:v>Synchronizing WGR and PVGR COPs with the Short Term Wind and PhotoVoltaic Forecasts</c:v>
                  </c:pt>
                  <c:pt idx="1">
                    <c:v>Three Year CRR Auction</c:v>
                  </c:pt>
                  <c:pt idx="2">
                    <c:v>NPRR797 &amp; NPRR789 Load Forecast Enhancements</c:v>
                  </c:pt>
                  <c:pt idx="3">
                    <c:v>Addressing Issues Surrounding High Dispatch Limit (HDL) Overrides</c:v>
                  </c:pt>
                  <c:pt idx="4">
                    <c:v>Wind Resource Power Production and Forecast Transparency</c:v>
                  </c:pt>
                  <c:pt idx="5">
                    <c:v>Modifications to Date Change and Cancellation Evaluation Window</c:v>
                  </c:pt>
                  <c:pt idx="6">
                    <c:v>Allow AMS Data Submittal Process for TDSP-Read Non-Modeled Generators</c:v>
                  </c:pt>
                  <c:pt idx="7">
                    <c:v>QSE Capacity Short Calculations Based on an 80% Probability of Exceedance (P80)</c:v>
                  </c:pt>
                  <c:pt idx="8">
                    <c:v>Settlement of Infeasible Ancillary Services Due to Transmission Constraints</c:v>
                  </c:pt>
                  <c:pt idx="9">
                    <c:v>Adjustments Due to Negative Load</c:v>
                  </c:pt>
                  <c:pt idx="10">
                    <c:v>Implementation of NPRR573 &amp; NPRR801</c:v>
                  </c:pt>
                  <c:pt idx="11">
                    <c:v>Inclusion of Private Use Networks in Load Zone Price Calculations</c:v>
                  </c:pt>
                  <c:pt idx="12">
                    <c:v>2016 RARF Enhancements</c:v>
                  </c:pt>
                  <c:pt idx="13">
                    <c:v>Mass Transition/Acquisition Enhancements (MTAQ)</c:v>
                  </c:pt>
                  <c:pt idx="14">
                    <c:v>Definition and Participation of Quick Start Generation Resources</c:v>
                  </c:pt>
                  <c:pt idx="15">
                    <c:v>RUC Trigger for the Reliability Deployment Price Adder and Alignment with RUC Settlement</c:v>
                  </c:pt>
                  <c:pt idx="16">
                    <c:v>Improved Transparency for Outages Potentially Having a High Economic Impact</c:v>
                  </c:pt>
                  <c:pt idx="17">
                    <c:v>Applicability of RMR Incentive Factor on Reservation and Transportation Costs Associated with Firm Fuel Supplies</c:v>
                  </c:pt>
                  <c:pt idx="18">
                    <c:v>Revision of 4-Coincident Peak Methodology</c:v>
                  </c:pt>
                  <c:pt idx="19">
                    <c:v>Enhance Communications of BAAL Exceedances</c:v>
                  </c:pt>
                  <c:pt idx="20">
                    <c:v>NOIE TDSP Submittal of Meters with Bidirectional Flow Caused by Generation Interconnected at Distribution Voltage</c:v>
                  </c:pt>
                  <c:pt idx="21">
                    <c:v>Correction of 60-day SCED GRD Disclosure Report</c:v>
                  </c:pt>
                  <c:pt idx="22">
                    <c:v>Clarification to Outage Report</c:v>
                  </c:pt>
                  <c:pt idx="23">
                    <c:v>Modification of Non-Price Error Resettlement Thresholds and Resettlement Clean-Ups</c:v>
                  </c:pt>
                  <c:pt idx="24">
                    <c:v>Addition of Intra-Hour Wind Forecast to GTBD Calculation</c:v>
                  </c:pt>
                  <c:pt idx="25">
                    <c:v>Revise the Limitation of Load Resources Providing Responsive Reserve (RRS) Service</c:v>
                  </c:pt>
                  <c:pt idx="26">
                    <c:v>Short-Term System Adequacy and AS Offer Disclosure Reports Additions</c:v>
                  </c:pt>
                  <c:pt idx="27">
                    <c:v>Voltage Set Point Communication</c:v>
                  </c:pt>
                  <c:pt idx="28">
                    <c:v>RUC Modifications to Consider Market-Based Solutions</c:v>
                  </c:pt>
                  <c:pt idx="29">
                    <c:v>Revisions to Real-Time On-Line Reliability Deployment Price Adder Categories</c:v>
                  </c:pt>
                  <c:pt idx="30">
                    <c:v>Update SCED Limit Calculation</c:v>
                  </c:pt>
                  <c:pt idx="31">
                    <c:v>PTP Obligation Bid ID Limit</c:v>
                  </c:pt>
                  <c:pt idx="32">
                    <c:v>Digital Certificate and User Security Administrator Clarifications and Opt Out Procedure</c:v>
                  </c:pt>
                  <c:pt idx="33">
                    <c:v>Addition of Controllable Load Resources to 60-Day Reports</c:v>
                  </c:pt>
                  <c:pt idx="34">
                    <c:v>Use of Actual Interval Data for IDR ESI IDs for Initial Settlement - Phase 2</c:v>
                  </c:pt>
                  <c:pt idx="35">
                    <c:v>Provide Complete Current Operating Plan (COP) Data</c:v>
                  </c:pt>
                  <c:pt idx="36">
                    <c:v>Publish RTM Shift Factors for Hubs, Load Zones, and DC Ties</c:v>
                  </c:pt>
                  <c:pt idx="37">
                    <c:v>RRGRR Related to NPRR866, Mapping Registered Distributed Generation and Load Resources to Transmission Loads in the Network Operations Model</c:v>
                  </c:pt>
                  <c:pt idx="38">
                    <c:v>Determination of Fuel Adder Price for Coal and Lignite Resources</c:v>
                  </c:pt>
                  <c:pt idx="39">
                    <c:v>AVR and PSS Testing Requirements</c:v>
                  </c:pt>
                  <c:pt idx="40">
                    <c:v>Change Validation Rules to Preclude Certain Transactions at Resource Nodes within Private Use Networks</c:v>
                  </c:pt>
                  <c:pt idx="41">
                    <c:v>Elimination of the CRR Deration Process</c:v>
                  </c:pt>
                  <c:pt idx="42">
                    <c:v>SSR Related Telemetry for Transmission Service Provider (TSP) Operators</c:v>
                  </c:pt>
                  <c:pt idx="43">
                    <c:v>Study Area Load Information</c:v>
                  </c:pt>
                  <c:pt idx="44">
                    <c:v>RMR Process and Agreement Revisions</c:v>
                  </c:pt>
                  <c:pt idx="45">
                    <c:v>GTC or GTL for New Generation Interconnection</c:v>
                  </c:pt>
                  <c:pt idx="46">
                    <c:v>Create a Panhandle Hub</c:v>
                  </c:pt>
                  <c:pt idx="47">
                    <c:v>Switchable Generation Resource Status Code</c:v>
                  </c:pt>
                  <c:pt idx="48">
                    <c:v>Modify PTP Obligation Bid Clearing Change</c:v>
                  </c:pt>
                </c:lvl>
                <c:lvl>
                  <c:pt idx="0">
                    <c:v>231-01</c:v>
                  </c:pt>
                  <c:pt idx="1">
                    <c:v>252-01</c:v>
                  </c:pt>
                  <c:pt idx="2">
                    <c:v>236-01</c:v>
                  </c:pt>
                  <c:pt idx="3">
                    <c:v>213-01</c:v>
                  </c:pt>
                  <c:pt idx="4">
                    <c:v>207-01</c:v>
                  </c:pt>
                  <c:pt idx="5">
                    <c:v>248-01</c:v>
                  </c:pt>
                  <c:pt idx="6">
                    <c:v>232-01</c:v>
                  </c:pt>
                  <c:pt idx="7">
                    <c:v>201-01</c:v>
                  </c:pt>
                  <c:pt idx="8">
                    <c:v>237-01</c:v>
                  </c:pt>
                  <c:pt idx="9">
                    <c:v>226-01</c:v>
                  </c:pt>
                  <c:pt idx="10">
                    <c:v>159-01</c:v>
                  </c:pt>
                  <c:pt idx="11">
                    <c:v>251-01</c:v>
                  </c:pt>
                  <c:pt idx="12">
                    <c:v>200-01</c:v>
                  </c:pt>
                  <c:pt idx="13">
                    <c:v>188-01</c:v>
                  </c:pt>
                  <c:pt idx="14">
                    <c:v>194-01</c:v>
                  </c:pt>
                  <c:pt idx="15">
                    <c:v>225-01</c:v>
                  </c:pt>
                  <c:pt idx="16">
                    <c:v>215-01</c:v>
                  </c:pt>
                  <c:pt idx="17">
                    <c:v>233-31</c:v>
                  </c:pt>
                  <c:pt idx="18">
                    <c:v>270-01</c:v>
                  </c:pt>
                  <c:pt idx="19">
                    <c:v>273-01</c:v>
                  </c:pt>
                  <c:pt idx="20">
                    <c:v>276-02</c:v>
                  </c:pt>
                  <c:pt idx="21">
                    <c:v>281-01</c:v>
                  </c:pt>
                  <c:pt idx="22">
                    <c:v>276-01</c:v>
                  </c:pt>
                  <c:pt idx="23">
                    <c:v>283-01</c:v>
                  </c:pt>
                  <c:pt idx="24">
                    <c:v>289-01</c:v>
                  </c:pt>
                  <c:pt idx="25">
                    <c:v>278-01</c:v>
                  </c:pt>
                  <c:pt idx="26">
                    <c:v>285-01</c:v>
                  </c:pt>
                  <c:pt idx="27">
                    <c:v>256-01</c:v>
                  </c:pt>
                  <c:pt idx="28">
                    <c:v>284-01</c:v>
                  </c:pt>
                  <c:pt idx="29">
                    <c:v>277-01</c:v>
                  </c:pt>
                  <c:pt idx="30">
                    <c:v>276-03</c:v>
                  </c:pt>
                  <c:pt idx="31">
                    <c:v>302-04</c:v>
                  </c:pt>
                  <c:pt idx="32">
                    <c:v>302-02</c:v>
                  </c:pt>
                  <c:pt idx="33">
                    <c:v>302-07</c:v>
                  </c:pt>
                  <c:pt idx="34">
                    <c:v>302-08</c:v>
                  </c:pt>
                  <c:pt idx="35">
                    <c:v>276-07</c:v>
                  </c:pt>
                  <c:pt idx="36">
                    <c:v>300-01</c:v>
                  </c:pt>
                  <c:pt idx="37">
                    <c:v>276-09</c:v>
                  </c:pt>
                  <c:pt idx="38">
                    <c:v>276-06</c:v>
                  </c:pt>
                  <c:pt idx="39">
                    <c:v>276-08</c:v>
                  </c:pt>
                  <c:pt idx="40">
                    <c:v>304-01</c:v>
                  </c:pt>
                  <c:pt idx="41">
                    <c:v>299-01</c:v>
                  </c:pt>
                  <c:pt idx="42">
                    <c:v>302-01</c:v>
                  </c:pt>
                  <c:pt idx="43">
                    <c:v>290-01</c:v>
                  </c:pt>
                  <c:pt idx="44">
                    <c:v>298-01</c:v>
                  </c:pt>
                  <c:pt idx="45">
                    <c:v>233-28</c:v>
                  </c:pt>
                  <c:pt idx="46">
                    <c:v>294-01</c:v>
                  </c:pt>
                  <c:pt idx="47">
                    <c:v>303-01</c:v>
                  </c:pt>
                  <c:pt idx="48">
                    <c:v>264-01</c:v>
                  </c:pt>
                </c:lvl>
                <c:lvl>
                  <c:pt idx="0">
                    <c:v>2017</c:v>
                  </c:pt>
                  <c:pt idx="1">
                    <c:v>2017</c:v>
                  </c:pt>
                  <c:pt idx="2">
                    <c:v>2017</c:v>
                  </c:pt>
                  <c:pt idx="3">
                    <c:v>2017</c:v>
                  </c:pt>
                  <c:pt idx="4">
                    <c:v>2017</c:v>
                  </c:pt>
                  <c:pt idx="5">
                    <c:v>2017</c:v>
                  </c:pt>
                  <c:pt idx="6">
                    <c:v>2017</c:v>
                  </c:pt>
                  <c:pt idx="7">
                    <c:v>2017</c:v>
                  </c:pt>
                  <c:pt idx="8">
                    <c:v>2017</c:v>
                  </c:pt>
                  <c:pt idx="9">
                    <c:v>2017</c:v>
                  </c:pt>
                  <c:pt idx="10">
                    <c:v>2017</c:v>
                  </c:pt>
                  <c:pt idx="11">
                    <c:v>2017</c:v>
                  </c:pt>
                  <c:pt idx="12">
                    <c:v>2017</c:v>
                  </c:pt>
                  <c:pt idx="13">
                    <c:v>2017</c:v>
                  </c:pt>
                  <c:pt idx="14">
                    <c:v>2017</c:v>
                  </c:pt>
                  <c:pt idx="15">
                    <c:v>2017</c:v>
                  </c:pt>
                  <c:pt idx="16">
                    <c:v>2017</c:v>
                  </c:pt>
                  <c:pt idx="17">
                    <c:v>2018</c:v>
                  </c:pt>
                  <c:pt idx="18">
                    <c:v>2018</c:v>
                  </c:pt>
                  <c:pt idx="19">
                    <c:v>2018</c:v>
                  </c:pt>
                  <c:pt idx="20">
                    <c:v>2018</c:v>
                  </c:pt>
                  <c:pt idx="21">
                    <c:v>2018</c:v>
                  </c:pt>
                  <c:pt idx="22">
                    <c:v>2018</c:v>
                  </c:pt>
                  <c:pt idx="23">
                    <c:v>2018</c:v>
                  </c:pt>
                  <c:pt idx="24">
                    <c:v>2018</c:v>
                  </c:pt>
                  <c:pt idx="25">
                    <c:v>2018</c:v>
                  </c:pt>
                  <c:pt idx="26">
                    <c:v>2018</c:v>
                  </c:pt>
                  <c:pt idx="27">
                    <c:v>2018</c:v>
                  </c:pt>
                  <c:pt idx="28">
                    <c:v>2018</c:v>
                  </c:pt>
                  <c:pt idx="29">
                    <c:v>2018</c:v>
                  </c:pt>
                  <c:pt idx="30">
                    <c:v>2019</c:v>
                  </c:pt>
                  <c:pt idx="31">
                    <c:v>2019</c:v>
                  </c:pt>
                  <c:pt idx="32">
                    <c:v>2019</c:v>
                  </c:pt>
                  <c:pt idx="33">
                    <c:v>2019</c:v>
                  </c:pt>
                  <c:pt idx="34">
                    <c:v>2019</c:v>
                  </c:pt>
                  <c:pt idx="35">
                    <c:v>2019</c:v>
                  </c:pt>
                  <c:pt idx="36">
                    <c:v>2019</c:v>
                  </c:pt>
                  <c:pt idx="37">
                    <c:v>2019</c:v>
                  </c:pt>
                  <c:pt idx="38">
                    <c:v>2019</c:v>
                  </c:pt>
                  <c:pt idx="39">
                    <c:v>2019</c:v>
                  </c:pt>
                  <c:pt idx="40">
                    <c:v>2019</c:v>
                  </c:pt>
                  <c:pt idx="41">
                    <c:v>2019</c:v>
                  </c:pt>
                  <c:pt idx="42">
                    <c:v>2019</c:v>
                  </c:pt>
                  <c:pt idx="43">
                    <c:v>2019</c:v>
                  </c:pt>
                  <c:pt idx="44">
                    <c:v>2019</c:v>
                  </c:pt>
                  <c:pt idx="45">
                    <c:v>2019</c:v>
                  </c:pt>
                  <c:pt idx="46">
                    <c:v>2019</c:v>
                  </c:pt>
                  <c:pt idx="47">
                    <c:v>2019</c:v>
                  </c:pt>
                  <c:pt idx="48">
                    <c:v>2019</c:v>
                  </c:pt>
                </c:lvl>
              </c:multiLvlStrCache>
            </c:multiLvlStrRef>
          </c:xVal>
          <c:yVal>
            <c:numRef>
              <c:f>'All data'!$AD$2:$AD$381</c:f>
              <c:numCache>
                <c:formatCode>0.0</c:formatCode>
                <c:ptCount val="294"/>
                <c:pt idx="0">
                  <c:v>0</c:v>
                </c:pt>
                <c:pt idx="1">
                  <c:v>1.4333333333333336</c:v>
                </c:pt>
                <c:pt idx="2">
                  <c:v>0</c:v>
                </c:pt>
                <c:pt idx="3">
                  <c:v>0</c:v>
                </c:pt>
                <c:pt idx="4">
                  <c:v>2.4333333333333336</c:v>
                </c:pt>
                <c:pt idx="5">
                  <c:v>0</c:v>
                </c:pt>
                <c:pt idx="6">
                  <c:v>0</c:v>
                </c:pt>
                <c:pt idx="7">
                  <c:v>0.79999999999999982</c:v>
                </c:pt>
                <c:pt idx="8">
                  <c:v>3.3666666666666671</c:v>
                </c:pt>
                <c:pt idx="9">
                  <c:v>0.46666666666666679</c:v>
                </c:pt>
                <c:pt idx="10">
                  <c:v>0</c:v>
                </c:pt>
                <c:pt idx="11">
                  <c:v>0</c:v>
                </c:pt>
                <c:pt idx="12">
                  <c:v>0.19999999999999929</c:v>
                </c:pt>
                <c:pt idx="13">
                  <c:v>4.8000000000000007</c:v>
                </c:pt>
                <c:pt idx="14">
                  <c:v>5</c:v>
                </c:pt>
                <c:pt idx="15">
                  <c:v>0</c:v>
                </c:pt>
                <c:pt idx="16">
                  <c:v>0</c:v>
                </c:pt>
                <c:pt idx="17">
                  <c:v>1.166666666666667</c:v>
                </c:pt>
                <c:pt idx="18">
                  <c:v>-6.6666666666666874E-2</c:v>
                </c:pt>
                <c:pt idx="19">
                  <c:v>0</c:v>
                </c:pt>
                <c:pt idx="20">
                  <c:v>0.76666666666666661</c:v>
                </c:pt>
                <c:pt idx="21">
                  <c:v>0.63333333333333375</c:v>
                </c:pt>
                <c:pt idx="22">
                  <c:v>6.666666666666643E-2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1.5</c:v>
                </c:pt>
                <c:pt idx="27">
                  <c:v>0.90000000000000036</c:v>
                </c:pt>
                <c:pt idx="28">
                  <c:v>0</c:v>
                </c:pt>
                <c:pt idx="29">
                  <c:v>0</c:v>
                </c:pt>
                <c:pt idx="30">
                  <c:v>0.93333333333333357</c:v>
                </c:pt>
                <c:pt idx="31">
                  <c:v>0</c:v>
                </c:pt>
                <c:pt idx="32">
                  <c:v>1.4666666666666668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3.3333333333333215E-2</c:v>
                </c:pt>
                <c:pt idx="38">
                  <c:v>0</c:v>
                </c:pt>
                <c:pt idx="39">
                  <c:v>1.0666666666666664</c:v>
                </c:pt>
                <c:pt idx="40">
                  <c:v>1.5999999999999996</c:v>
                </c:pt>
                <c:pt idx="41">
                  <c:v>0.40000000000000036</c:v>
                </c:pt>
                <c:pt idx="42">
                  <c:v>1.166666666666667</c:v>
                </c:pt>
                <c:pt idx="43">
                  <c:v>0.70000000000000018</c:v>
                </c:pt>
                <c:pt idx="44">
                  <c:v>0</c:v>
                </c:pt>
                <c:pt idx="45">
                  <c:v>3.0666666666666664</c:v>
                </c:pt>
                <c:pt idx="46">
                  <c:v>0</c:v>
                </c:pt>
                <c:pt idx="47">
                  <c:v>0</c:v>
                </c:pt>
                <c:pt idx="48">
                  <c:v>6.466666666666665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7473600"/>
        <c:axId val="217473992"/>
      </c:scatterChart>
      <c:valAx>
        <c:axId val="217473600"/>
        <c:scaling>
          <c:orientation val="minMax"/>
          <c:max val="52"/>
          <c:min val="0"/>
        </c:scaling>
        <c:delete val="1"/>
        <c:axPos val="b"/>
        <c:majorTickMark val="out"/>
        <c:minorTickMark val="none"/>
        <c:tickLblPos val="nextTo"/>
        <c:crossAx val="217473992"/>
        <c:crosses val="autoZero"/>
        <c:crossBetween val="midCat"/>
      </c:valAx>
      <c:valAx>
        <c:axId val="217473992"/>
        <c:scaling>
          <c:orientation val="minMax"/>
          <c:max val="8"/>
          <c:min val="-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7473600"/>
        <c:crosses val="autoZero"/>
        <c:crossBetween val="midCat"/>
        <c:majorUnit val="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0.86469</cdr:x>
      <cdr:y>0.70165</cdr:y>
    </cdr:from>
    <cdr:to>
      <cdr:x>0.90487</cdr:x>
      <cdr:y>0.74955</cdr:y>
    </cdr:to>
    <cdr:sp macro="" textlink="">
      <cdr:nvSpPr>
        <cdr:cNvPr id="2" name="TextBox 92"/>
        <cdr:cNvSpPr txBox="1"/>
      </cdr:nvSpPr>
      <cdr:spPr>
        <a:xfrm xmlns:a="http://schemas.openxmlformats.org/drawingml/2006/main">
          <a:off x="7009082" y="3155335"/>
          <a:ext cx="325700" cy="21544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800" dirty="0" smtClean="0"/>
            <a:t>44</a:t>
          </a:r>
          <a:endParaRPr lang="en-US" sz="800" dirty="0"/>
        </a:p>
      </cdr:txBody>
    </cdr:sp>
  </cdr:relSizeAnchor>
  <cdr:relSizeAnchor xmlns:cdr="http://schemas.openxmlformats.org/drawingml/2006/chartDrawing">
    <cdr:from>
      <cdr:x>0.88372</cdr:x>
      <cdr:y>0.70165</cdr:y>
    </cdr:from>
    <cdr:to>
      <cdr:x>0.9239</cdr:x>
      <cdr:y>0.74955</cdr:y>
    </cdr:to>
    <cdr:sp macro="" textlink="">
      <cdr:nvSpPr>
        <cdr:cNvPr id="3" name="TextBox 92"/>
        <cdr:cNvSpPr txBox="1"/>
      </cdr:nvSpPr>
      <cdr:spPr>
        <a:xfrm xmlns:a="http://schemas.openxmlformats.org/drawingml/2006/main">
          <a:off x="7163371" y="3155335"/>
          <a:ext cx="325700" cy="21544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800" dirty="0" smtClean="0"/>
            <a:t>45</a:t>
          </a:r>
          <a:endParaRPr lang="en-US" sz="800" dirty="0"/>
        </a:p>
      </cdr:txBody>
    </cdr:sp>
  </cdr:relSizeAnchor>
  <cdr:relSizeAnchor xmlns:cdr="http://schemas.openxmlformats.org/drawingml/2006/chartDrawing">
    <cdr:from>
      <cdr:x>0.90244</cdr:x>
      <cdr:y>0.62457</cdr:y>
    </cdr:from>
    <cdr:to>
      <cdr:x>0.94262</cdr:x>
      <cdr:y>0.67247</cdr:y>
    </cdr:to>
    <cdr:sp macro="" textlink="">
      <cdr:nvSpPr>
        <cdr:cNvPr id="4" name="TextBox 92"/>
        <cdr:cNvSpPr txBox="1"/>
      </cdr:nvSpPr>
      <cdr:spPr>
        <a:xfrm xmlns:a="http://schemas.openxmlformats.org/drawingml/2006/main">
          <a:off x="7315102" y="2808703"/>
          <a:ext cx="325700" cy="21544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800" dirty="0" smtClean="0"/>
            <a:t>46</a:t>
          </a:r>
          <a:endParaRPr lang="en-US" sz="800" dirty="0"/>
        </a:p>
      </cdr:txBody>
    </cdr:sp>
  </cdr:relSizeAnchor>
  <cdr:relSizeAnchor xmlns:cdr="http://schemas.openxmlformats.org/drawingml/2006/chartDrawing">
    <cdr:from>
      <cdr:x>0.91948</cdr:x>
      <cdr:y>0.70343</cdr:y>
    </cdr:from>
    <cdr:to>
      <cdr:x>0.95967</cdr:x>
      <cdr:y>0.75133</cdr:y>
    </cdr:to>
    <cdr:sp macro="" textlink="">
      <cdr:nvSpPr>
        <cdr:cNvPr id="5" name="TextBox 92"/>
        <cdr:cNvSpPr txBox="1"/>
      </cdr:nvSpPr>
      <cdr:spPr>
        <a:xfrm xmlns:a="http://schemas.openxmlformats.org/drawingml/2006/main">
          <a:off x="7453255" y="3163342"/>
          <a:ext cx="325700" cy="21544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800" dirty="0" smtClean="0"/>
            <a:t>47</a:t>
          </a:r>
          <a:endParaRPr lang="en-US" sz="800" dirty="0"/>
        </a:p>
      </cdr:txBody>
    </cdr:sp>
  </cdr:relSizeAnchor>
  <cdr:relSizeAnchor xmlns:cdr="http://schemas.openxmlformats.org/drawingml/2006/chartDrawing">
    <cdr:from>
      <cdr:x>0.94001</cdr:x>
      <cdr:y>0.70575</cdr:y>
    </cdr:from>
    <cdr:to>
      <cdr:x>0.98019</cdr:x>
      <cdr:y>0.75366</cdr:y>
    </cdr:to>
    <cdr:sp macro="" textlink="">
      <cdr:nvSpPr>
        <cdr:cNvPr id="6" name="TextBox 92"/>
        <cdr:cNvSpPr txBox="1"/>
      </cdr:nvSpPr>
      <cdr:spPr>
        <a:xfrm xmlns:a="http://schemas.openxmlformats.org/drawingml/2006/main">
          <a:off x="7619660" y="3173806"/>
          <a:ext cx="325700" cy="21544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800" dirty="0" smtClean="0"/>
            <a:t>48</a:t>
          </a:r>
          <a:endParaRPr lang="en-US" sz="800" dirty="0"/>
        </a:p>
      </cdr:txBody>
    </cdr:sp>
  </cdr:relSizeAnchor>
  <cdr:relSizeAnchor xmlns:cdr="http://schemas.openxmlformats.org/drawingml/2006/chartDrawing">
    <cdr:from>
      <cdr:x>0.95536</cdr:x>
      <cdr:y>0.22906</cdr:y>
    </cdr:from>
    <cdr:to>
      <cdr:x>0.99554</cdr:x>
      <cdr:y>0.27697</cdr:y>
    </cdr:to>
    <cdr:sp macro="" textlink="">
      <cdr:nvSpPr>
        <cdr:cNvPr id="7" name="TextBox 92"/>
        <cdr:cNvSpPr txBox="1"/>
      </cdr:nvSpPr>
      <cdr:spPr>
        <a:xfrm xmlns:a="http://schemas.openxmlformats.org/drawingml/2006/main">
          <a:off x="7744072" y="1030086"/>
          <a:ext cx="325700" cy="21544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800" dirty="0" smtClean="0"/>
            <a:t>49</a:t>
          </a:r>
          <a:endParaRPr lang="en-US" sz="8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0.8927</cdr:x>
      <cdr:y>0.67018</cdr:y>
    </cdr:from>
    <cdr:to>
      <cdr:x>0.93325</cdr:x>
      <cdr:y>0.71675</cdr:y>
    </cdr:to>
    <cdr:sp macro="" textlink="">
      <cdr:nvSpPr>
        <cdr:cNvPr id="2" name="TextBox 75"/>
        <cdr:cNvSpPr txBox="1"/>
      </cdr:nvSpPr>
      <cdr:spPr>
        <a:xfrm xmlns:a="http://schemas.openxmlformats.org/drawingml/2006/main">
          <a:off x="7099596" y="3100500"/>
          <a:ext cx="322527" cy="21544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800" dirty="0" smtClean="0"/>
            <a:t>48</a:t>
          </a:r>
          <a:endParaRPr lang="en-US" sz="800" dirty="0"/>
        </a:p>
      </cdr:txBody>
    </cdr:sp>
  </cdr:relSizeAnchor>
  <cdr:relSizeAnchor xmlns:cdr="http://schemas.openxmlformats.org/drawingml/2006/chartDrawing">
    <cdr:from>
      <cdr:x>0.90799</cdr:x>
      <cdr:y>0.17246</cdr:y>
    </cdr:from>
    <cdr:to>
      <cdr:x>0.94854</cdr:x>
      <cdr:y>0.21903</cdr:y>
    </cdr:to>
    <cdr:sp macro="" textlink="">
      <cdr:nvSpPr>
        <cdr:cNvPr id="3" name="TextBox 75"/>
        <cdr:cNvSpPr txBox="1"/>
      </cdr:nvSpPr>
      <cdr:spPr>
        <a:xfrm xmlns:a="http://schemas.openxmlformats.org/drawingml/2006/main">
          <a:off x="7221241" y="797867"/>
          <a:ext cx="322527" cy="21544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800" dirty="0" smtClean="0"/>
            <a:t>49</a:t>
          </a:r>
          <a:endParaRPr lang="en-US" sz="8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3/23/2020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3612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0889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3109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8269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8787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2061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4509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10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95661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7391400" y="6553200"/>
            <a:ext cx="1219200" cy="22066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000" dirty="0" smtClean="0"/>
              <a:t>March</a:t>
            </a:r>
            <a:r>
              <a:rPr lang="en-US" sz="1000" baseline="0" dirty="0" smtClean="0"/>
              <a:t> </a:t>
            </a:r>
            <a:r>
              <a:rPr lang="en-US" sz="1000" dirty="0" smtClean="0"/>
              <a:t>2020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93340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rcot.com/services/projects/index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412906" y="2413338"/>
            <a:ext cx="564603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Project Update and Summary of </a:t>
            </a:r>
          </a:p>
          <a:p>
            <a:r>
              <a:rPr lang="en-US" sz="2400" b="1" dirty="0" smtClean="0"/>
              <a:t>Project Priority List (PPL) Activity </a:t>
            </a:r>
            <a:endParaRPr lang="en-US" sz="2400" b="1" dirty="0"/>
          </a:p>
          <a:p>
            <a:endParaRPr lang="en-US" dirty="0"/>
          </a:p>
          <a:p>
            <a:r>
              <a:rPr lang="en-US" dirty="0" smtClean="0"/>
              <a:t>March 25,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582405" y="3838877"/>
            <a:ext cx="7676864" cy="1088"/>
          </a:xfrm>
          <a:prstGeom prst="line">
            <a:avLst/>
          </a:prstGeom>
          <a:ln w="5715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>
            <a:off x="5342044" y="3799542"/>
            <a:ext cx="3257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34</a:t>
            </a:r>
            <a:endParaRPr lang="en-US" sz="800" dirty="0"/>
          </a:p>
        </p:txBody>
      </p:sp>
      <p:cxnSp>
        <p:nvCxnSpPr>
          <p:cNvPr id="24" name="Straight Connector 23"/>
          <p:cNvCxnSpPr/>
          <p:nvPr/>
        </p:nvCxnSpPr>
        <p:spPr>
          <a:xfrm>
            <a:off x="3071782" y="886831"/>
            <a:ext cx="34020" cy="4361956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</a:ln>
          <a:effectLst/>
        </p:spPr>
      </p:cxnSp>
      <p:sp>
        <p:nvSpPr>
          <p:cNvPr id="50" name="TextBox 49"/>
          <p:cNvSpPr txBox="1"/>
          <p:nvPr/>
        </p:nvSpPr>
        <p:spPr>
          <a:xfrm>
            <a:off x="2142480" y="3804514"/>
            <a:ext cx="3257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12</a:t>
            </a:r>
            <a:endParaRPr lang="en-US" sz="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55344"/>
            <a:ext cx="7993774" cy="446877"/>
          </a:xfrm>
        </p:spPr>
        <p:txBody>
          <a:bodyPr/>
          <a:lstStyle/>
          <a:p>
            <a:r>
              <a:rPr lang="en-US" sz="2000" dirty="0" smtClean="0"/>
              <a:t>Variance from </a:t>
            </a:r>
            <a:r>
              <a:rPr lang="en-US" sz="2000" dirty="0"/>
              <a:t>IA </a:t>
            </a:r>
            <a:r>
              <a:rPr lang="en-US" sz="2000" u="sng" dirty="0"/>
              <a:t>Duration Range</a:t>
            </a:r>
            <a:r>
              <a:rPr lang="en-US" sz="2000" dirty="0"/>
              <a:t> – Revision Request Projects</a:t>
            </a:r>
            <a:endParaRPr lang="en-US" sz="2000" b="1" dirty="0">
              <a:solidFill>
                <a:schemeClr val="accent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 rot="16200000">
            <a:off x="8121357" y="2211711"/>
            <a:ext cx="146135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US" sz="1100" dirty="0" smtClean="0">
                <a:solidFill>
                  <a:prstClr val="black"/>
                </a:solidFill>
                <a:latin typeface="Calibri" panose="020F0502020204030204" pitchFamily="34" charset="0"/>
              </a:rPr>
              <a:t>Exceeds IA Range</a:t>
            </a:r>
          </a:p>
          <a:p>
            <a:pPr algn="ctr" defTabSz="457200"/>
            <a:r>
              <a:rPr lang="en-US" sz="1100" dirty="0" smtClean="0">
                <a:solidFill>
                  <a:prstClr val="black"/>
                </a:solidFill>
                <a:latin typeface="Calibri" panose="020F0502020204030204" pitchFamily="34" charset="0"/>
              </a:rPr>
              <a:t>23 Projects</a:t>
            </a:r>
            <a:endParaRPr lang="en-US" sz="11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31" name="Right Brace 30"/>
          <p:cNvSpPr/>
          <p:nvPr/>
        </p:nvSpPr>
        <p:spPr>
          <a:xfrm>
            <a:off x="8278679" y="1091083"/>
            <a:ext cx="207766" cy="2672145"/>
          </a:xfrm>
          <a:prstGeom prst="rightBrace">
            <a:avLst>
              <a:gd name="adj1" fmla="val 0"/>
              <a:gd name="adj2" fmla="val 50000"/>
            </a:avLst>
          </a:prstGeom>
          <a:noFill/>
          <a:ln w="25400" cap="flat" cmpd="sng" algn="ctr">
            <a:solidFill>
              <a:schemeClr val="accent1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algn="ctr" defTabSz="457200">
              <a:defRPr/>
            </a:pPr>
            <a:endParaRPr lang="en-US" kern="0" smtClean="0">
              <a:solidFill>
                <a:prstClr val="black"/>
              </a:solidFill>
            </a:endParaRPr>
          </a:p>
        </p:txBody>
      </p:sp>
      <p:sp>
        <p:nvSpPr>
          <p:cNvPr id="34" name="Right Brace 33"/>
          <p:cNvSpPr/>
          <p:nvPr/>
        </p:nvSpPr>
        <p:spPr>
          <a:xfrm>
            <a:off x="8259269" y="3924533"/>
            <a:ext cx="210266" cy="1423869"/>
          </a:xfrm>
          <a:prstGeom prst="rightBrace">
            <a:avLst>
              <a:gd name="adj1" fmla="val 0"/>
              <a:gd name="adj2" fmla="val 50000"/>
            </a:avLst>
          </a:prstGeom>
          <a:noFill/>
          <a:ln w="25400" cap="flat" cmpd="sng" algn="ctr">
            <a:solidFill>
              <a:schemeClr val="accent1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algn="ctr" defTabSz="457200">
              <a:defRPr/>
            </a:pPr>
            <a:endParaRPr lang="en-US" kern="0" smtClean="0">
              <a:solidFill>
                <a:prstClr val="black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 rot="16200000">
            <a:off x="8282491" y="4542557"/>
            <a:ext cx="115078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US" sz="1100" dirty="0" smtClean="0">
                <a:solidFill>
                  <a:prstClr val="black"/>
                </a:solidFill>
                <a:latin typeface="Calibri" panose="020F0502020204030204" pitchFamily="34" charset="0"/>
              </a:rPr>
              <a:t>Below IA Range</a:t>
            </a:r>
          </a:p>
          <a:p>
            <a:pPr algn="ctr" defTabSz="457200"/>
            <a:r>
              <a:rPr lang="en-US" sz="1100" dirty="0">
                <a:solidFill>
                  <a:prstClr val="black"/>
                </a:solidFill>
                <a:latin typeface="Calibri" panose="020F0502020204030204" pitchFamily="34" charset="0"/>
              </a:rPr>
              <a:t>1</a:t>
            </a:r>
            <a:r>
              <a:rPr lang="en-US" sz="1100" dirty="0" smtClean="0">
                <a:solidFill>
                  <a:prstClr val="black"/>
                </a:solidFill>
                <a:latin typeface="Calibri" panose="020F0502020204030204" pitchFamily="34" charset="0"/>
              </a:rPr>
              <a:t> Projects</a:t>
            </a:r>
            <a:endParaRPr lang="en-US" sz="11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 rot="16200000">
            <a:off x="8295879" y="3578135"/>
            <a:ext cx="111230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US" sz="1100" dirty="0" smtClean="0">
                <a:solidFill>
                  <a:prstClr val="black"/>
                </a:solidFill>
                <a:latin typeface="Calibri" panose="020F0502020204030204" pitchFamily="34" charset="0"/>
              </a:rPr>
              <a:t>Within IA Range</a:t>
            </a:r>
          </a:p>
          <a:p>
            <a:pPr algn="ctr" defTabSz="457200"/>
            <a:r>
              <a:rPr lang="en-US" sz="1100" dirty="0" smtClean="0">
                <a:solidFill>
                  <a:prstClr val="black"/>
                </a:solidFill>
                <a:latin typeface="Calibri" panose="020F0502020204030204" pitchFamily="34" charset="0"/>
              </a:rPr>
              <a:t>25 Projects</a:t>
            </a:r>
            <a:endParaRPr lang="en-US" sz="11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H="1" flipV="1">
            <a:off x="8302224" y="3841656"/>
            <a:ext cx="209381" cy="4449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24765" y="6525293"/>
            <a:ext cx="381000" cy="220662"/>
          </a:xfrm>
        </p:spPr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829914" y="5661886"/>
            <a:ext cx="192429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US" sz="1100" dirty="0" smtClean="0">
                <a:solidFill>
                  <a:prstClr val="black"/>
                </a:solidFill>
                <a:latin typeface="Calibri" panose="020F0502020204030204" pitchFamily="34" charset="0"/>
              </a:rPr>
              <a:t>2017</a:t>
            </a:r>
          </a:p>
          <a:p>
            <a:pPr algn="ctr" defTabSz="457200"/>
            <a:r>
              <a:rPr lang="en-US" sz="1100" dirty="0" smtClean="0">
                <a:latin typeface="Calibri" panose="020F0502020204030204" pitchFamily="34" charset="0"/>
              </a:rPr>
              <a:t>17 Projects</a:t>
            </a:r>
          </a:p>
          <a:p>
            <a:pPr algn="ctr" defTabSz="457200"/>
            <a:r>
              <a:rPr lang="en-US" sz="1100" dirty="0" smtClean="0">
                <a:latin typeface="Calibri" panose="020F0502020204030204" pitchFamily="34" charset="0"/>
              </a:rPr>
              <a:t>22 Revision Requests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3256741" y="5629925"/>
            <a:ext cx="145388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US" sz="1100" dirty="0" smtClean="0">
                <a:solidFill>
                  <a:prstClr val="black"/>
                </a:solidFill>
                <a:latin typeface="Calibri" panose="020F0502020204030204" pitchFamily="34" charset="0"/>
              </a:rPr>
              <a:t>2018</a:t>
            </a:r>
          </a:p>
          <a:p>
            <a:pPr algn="ctr" defTabSz="457200"/>
            <a:r>
              <a:rPr lang="en-US" sz="1100" dirty="0" smtClean="0">
                <a:latin typeface="Calibri" panose="020F0502020204030204" pitchFamily="34" charset="0"/>
              </a:rPr>
              <a:t>13 Projects</a:t>
            </a:r>
          </a:p>
          <a:p>
            <a:pPr algn="ctr" defTabSz="457200"/>
            <a:r>
              <a:rPr lang="en-US" sz="1100" dirty="0" smtClean="0">
                <a:latin typeface="Calibri" panose="020F0502020204030204" pitchFamily="34" charset="0"/>
              </a:rPr>
              <a:t>14 Revision Requests</a:t>
            </a:r>
          </a:p>
        </p:txBody>
      </p:sp>
      <p:sp>
        <p:nvSpPr>
          <p:cNvPr id="60" name="Right Brace 59"/>
          <p:cNvSpPr/>
          <p:nvPr/>
        </p:nvSpPr>
        <p:spPr>
          <a:xfrm rot="5400000">
            <a:off x="1678010" y="4230846"/>
            <a:ext cx="289065" cy="2493564"/>
          </a:xfrm>
          <a:prstGeom prst="rightBrace">
            <a:avLst>
              <a:gd name="adj1" fmla="val 0"/>
              <a:gd name="adj2" fmla="val 50000"/>
            </a:avLst>
          </a:prstGeom>
          <a:noFill/>
          <a:ln w="25400" cap="flat" cmpd="sng" algn="ctr">
            <a:solidFill>
              <a:schemeClr val="accent1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algn="ctr" defTabSz="457200">
              <a:defRPr/>
            </a:pPr>
            <a:endParaRPr lang="en-US" kern="0" smtClean="0">
              <a:solidFill>
                <a:prstClr val="black"/>
              </a:solidFill>
            </a:endParaRPr>
          </a:p>
        </p:txBody>
      </p:sp>
      <p:sp>
        <p:nvSpPr>
          <p:cNvPr id="61" name="Right Brace 60"/>
          <p:cNvSpPr/>
          <p:nvPr/>
        </p:nvSpPr>
        <p:spPr>
          <a:xfrm rot="5400000">
            <a:off x="3899137" y="4558389"/>
            <a:ext cx="288840" cy="1854231"/>
          </a:xfrm>
          <a:prstGeom prst="rightBrace">
            <a:avLst>
              <a:gd name="adj1" fmla="val 0"/>
              <a:gd name="adj2" fmla="val 50000"/>
            </a:avLst>
          </a:prstGeom>
          <a:noFill/>
          <a:ln w="25400" cap="flat" cmpd="sng" algn="ctr">
            <a:solidFill>
              <a:schemeClr val="accent1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algn="ctr" defTabSz="457200">
              <a:defRPr/>
            </a:pPr>
            <a:endParaRPr lang="en-US" kern="0" smtClean="0">
              <a:solidFill>
                <a:prstClr val="black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5918863" y="5605790"/>
            <a:ext cx="145388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US" sz="1100" dirty="0" smtClean="0">
                <a:solidFill>
                  <a:prstClr val="black"/>
                </a:solidFill>
                <a:latin typeface="Calibri" panose="020F0502020204030204" pitchFamily="34" charset="0"/>
              </a:rPr>
              <a:t>2019</a:t>
            </a:r>
          </a:p>
          <a:p>
            <a:pPr algn="ctr" defTabSz="457200"/>
            <a:r>
              <a:rPr lang="en-US" sz="1100" dirty="0" smtClean="0">
                <a:latin typeface="Calibri" panose="020F0502020204030204" pitchFamily="34" charset="0"/>
              </a:rPr>
              <a:t>19 Projects</a:t>
            </a:r>
          </a:p>
          <a:p>
            <a:pPr algn="ctr" defTabSz="457200"/>
            <a:r>
              <a:rPr lang="en-US" sz="1100" dirty="0" smtClean="0">
                <a:latin typeface="Calibri" panose="020F0502020204030204" pitchFamily="34" charset="0"/>
              </a:rPr>
              <a:t>29 Revision Requests</a:t>
            </a:r>
          </a:p>
        </p:txBody>
      </p:sp>
      <p:cxnSp>
        <p:nvCxnSpPr>
          <p:cNvPr id="25" name="Straight Connector 24"/>
          <p:cNvCxnSpPr/>
          <p:nvPr/>
        </p:nvCxnSpPr>
        <p:spPr>
          <a:xfrm>
            <a:off x="4970673" y="886831"/>
            <a:ext cx="15383" cy="4361956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</a:ln>
          <a:effectLst/>
        </p:spPr>
      </p:cxnSp>
      <p:sp>
        <p:nvSpPr>
          <p:cNvPr id="27" name="Rectangle 26"/>
          <p:cNvSpPr/>
          <p:nvPr/>
        </p:nvSpPr>
        <p:spPr>
          <a:xfrm>
            <a:off x="2362200" y="6301775"/>
            <a:ext cx="3451617" cy="39585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3839577" y="6302050"/>
            <a:ext cx="20707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If actual duration falls within the IA range the variance is 0.</a:t>
            </a: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5156" y="6388656"/>
            <a:ext cx="1518407" cy="21915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32" name="TextBox 31"/>
          <p:cNvSpPr txBox="1"/>
          <p:nvPr/>
        </p:nvSpPr>
        <p:spPr>
          <a:xfrm>
            <a:off x="5851897" y="6305490"/>
            <a:ext cx="2825751" cy="400110"/>
          </a:xfrm>
          <a:prstGeom prst="rect">
            <a:avLst/>
          </a:prstGeom>
          <a:solidFill>
            <a:srgbClr val="FFFFCC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u="sng" dirty="0" smtClean="0"/>
              <a:t>Note</a:t>
            </a:r>
            <a:r>
              <a:rPr lang="en-US" sz="1000" dirty="0" smtClean="0"/>
              <a:t>: Graph compares the posted IA duration range with the actual project duration</a:t>
            </a:r>
            <a:endParaRPr lang="en-US" sz="1000" dirty="0"/>
          </a:p>
        </p:txBody>
      </p:sp>
      <p:sp>
        <p:nvSpPr>
          <p:cNvPr id="33" name="TextBox 32"/>
          <p:cNvSpPr txBox="1"/>
          <p:nvPr/>
        </p:nvSpPr>
        <p:spPr>
          <a:xfrm rot="16200000">
            <a:off x="-1010707" y="3056779"/>
            <a:ext cx="2305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Number of Months from IA Range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34867" y="3816811"/>
            <a:ext cx="14882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1</a:t>
            </a:r>
            <a:endParaRPr lang="en-US" sz="800" dirty="0"/>
          </a:p>
        </p:txBody>
      </p:sp>
      <p:sp>
        <p:nvSpPr>
          <p:cNvPr id="40" name="TextBox 39"/>
          <p:cNvSpPr txBox="1"/>
          <p:nvPr/>
        </p:nvSpPr>
        <p:spPr>
          <a:xfrm>
            <a:off x="775321" y="3295544"/>
            <a:ext cx="228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2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53328" y="3796648"/>
            <a:ext cx="25940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3</a:t>
            </a:r>
            <a:endParaRPr lang="en-US" sz="800" dirty="0"/>
          </a:p>
        </p:txBody>
      </p:sp>
      <p:sp>
        <p:nvSpPr>
          <p:cNvPr id="42" name="TextBox 41"/>
          <p:cNvSpPr txBox="1"/>
          <p:nvPr/>
        </p:nvSpPr>
        <p:spPr>
          <a:xfrm>
            <a:off x="1034860" y="3793183"/>
            <a:ext cx="228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4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201585" y="2943621"/>
            <a:ext cx="25972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5</a:t>
            </a:r>
            <a:endParaRPr lang="en-US" sz="800" dirty="0"/>
          </a:p>
        </p:txBody>
      </p:sp>
      <p:sp>
        <p:nvSpPr>
          <p:cNvPr id="44" name="TextBox 43"/>
          <p:cNvSpPr txBox="1"/>
          <p:nvPr/>
        </p:nvSpPr>
        <p:spPr>
          <a:xfrm>
            <a:off x="1318543" y="3799941"/>
            <a:ext cx="228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6</a:t>
            </a:r>
            <a:endParaRPr lang="en-US" sz="800" dirty="0"/>
          </a:p>
        </p:txBody>
      </p:sp>
      <p:sp>
        <p:nvSpPr>
          <p:cNvPr id="46" name="TextBox 45"/>
          <p:cNvSpPr txBox="1"/>
          <p:nvPr/>
        </p:nvSpPr>
        <p:spPr>
          <a:xfrm>
            <a:off x="1616244" y="3532536"/>
            <a:ext cx="27354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8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792063" y="2637174"/>
            <a:ext cx="19114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9</a:t>
            </a:r>
            <a:endParaRPr lang="en-US" sz="800" dirty="0"/>
          </a:p>
        </p:txBody>
      </p:sp>
      <p:sp>
        <p:nvSpPr>
          <p:cNvPr id="48" name="TextBox 47"/>
          <p:cNvSpPr txBox="1"/>
          <p:nvPr/>
        </p:nvSpPr>
        <p:spPr>
          <a:xfrm>
            <a:off x="1890145" y="3643299"/>
            <a:ext cx="32816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10</a:t>
            </a:r>
            <a:endParaRPr lang="en-US" sz="800" dirty="0"/>
          </a:p>
        </p:txBody>
      </p:sp>
      <p:sp>
        <p:nvSpPr>
          <p:cNvPr id="49" name="TextBox 48"/>
          <p:cNvSpPr txBox="1"/>
          <p:nvPr/>
        </p:nvSpPr>
        <p:spPr>
          <a:xfrm>
            <a:off x="2008473" y="3806782"/>
            <a:ext cx="3257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11</a:t>
            </a:r>
            <a:endParaRPr lang="en-US" sz="800" dirty="0"/>
          </a:p>
        </p:txBody>
      </p:sp>
      <p:sp>
        <p:nvSpPr>
          <p:cNvPr id="51" name="TextBox 50"/>
          <p:cNvSpPr txBox="1"/>
          <p:nvPr/>
        </p:nvSpPr>
        <p:spPr>
          <a:xfrm>
            <a:off x="2291362" y="3799542"/>
            <a:ext cx="3257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13</a:t>
            </a:r>
            <a:endParaRPr lang="en-US" sz="800" dirty="0"/>
          </a:p>
        </p:txBody>
      </p:sp>
      <p:sp>
        <p:nvSpPr>
          <p:cNvPr id="52" name="TextBox 51"/>
          <p:cNvSpPr txBox="1"/>
          <p:nvPr/>
        </p:nvSpPr>
        <p:spPr>
          <a:xfrm>
            <a:off x="2447362" y="2118110"/>
            <a:ext cx="3257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14</a:t>
            </a:r>
            <a:endParaRPr lang="en-US" sz="800" dirty="0"/>
          </a:p>
        </p:txBody>
      </p:sp>
      <p:sp>
        <p:nvSpPr>
          <p:cNvPr id="53" name="TextBox 52"/>
          <p:cNvSpPr txBox="1"/>
          <p:nvPr/>
        </p:nvSpPr>
        <p:spPr>
          <a:xfrm>
            <a:off x="2610212" y="2039406"/>
            <a:ext cx="3257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15</a:t>
            </a:r>
            <a:endParaRPr lang="en-US" sz="800" dirty="0"/>
          </a:p>
        </p:txBody>
      </p:sp>
      <p:sp>
        <p:nvSpPr>
          <p:cNvPr id="54" name="TextBox 53"/>
          <p:cNvSpPr txBox="1"/>
          <p:nvPr/>
        </p:nvSpPr>
        <p:spPr>
          <a:xfrm>
            <a:off x="2715304" y="3799542"/>
            <a:ext cx="3257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16</a:t>
            </a:r>
            <a:endParaRPr lang="en-US" sz="800" dirty="0"/>
          </a:p>
        </p:txBody>
      </p:sp>
      <p:sp>
        <p:nvSpPr>
          <p:cNvPr id="55" name="TextBox 54"/>
          <p:cNvSpPr txBox="1"/>
          <p:nvPr/>
        </p:nvSpPr>
        <p:spPr>
          <a:xfrm>
            <a:off x="2864572" y="3811610"/>
            <a:ext cx="3257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17</a:t>
            </a:r>
            <a:endParaRPr lang="en-US" sz="800" dirty="0"/>
          </a:p>
        </p:txBody>
      </p:sp>
      <p:sp>
        <p:nvSpPr>
          <p:cNvPr id="56" name="TextBox 55"/>
          <p:cNvSpPr txBox="1"/>
          <p:nvPr/>
        </p:nvSpPr>
        <p:spPr>
          <a:xfrm>
            <a:off x="3041004" y="3382989"/>
            <a:ext cx="3257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18</a:t>
            </a:r>
            <a:endParaRPr lang="en-US" sz="800" dirty="0"/>
          </a:p>
        </p:txBody>
      </p:sp>
      <p:sp>
        <p:nvSpPr>
          <p:cNvPr id="57" name="TextBox 56"/>
          <p:cNvSpPr txBox="1"/>
          <p:nvPr/>
        </p:nvSpPr>
        <p:spPr>
          <a:xfrm>
            <a:off x="3144197" y="3823678"/>
            <a:ext cx="3257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19</a:t>
            </a:r>
            <a:endParaRPr lang="en-US" sz="800" dirty="0"/>
          </a:p>
        </p:txBody>
      </p:sp>
      <p:sp>
        <p:nvSpPr>
          <p:cNvPr id="64" name="TextBox 63"/>
          <p:cNvSpPr txBox="1"/>
          <p:nvPr/>
        </p:nvSpPr>
        <p:spPr>
          <a:xfrm>
            <a:off x="3319831" y="3810331"/>
            <a:ext cx="3257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20</a:t>
            </a:r>
            <a:endParaRPr lang="en-US" sz="800" dirty="0"/>
          </a:p>
        </p:txBody>
      </p:sp>
      <p:sp>
        <p:nvSpPr>
          <p:cNvPr id="65" name="TextBox 64"/>
          <p:cNvSpPr txBox="1"/>
          <p:nvPr/>
        </p:nvSpPr>
        <p:spPr>
          <a:xfrm>
            <a:off x="3473913" y="3528720"/>
            <a:ext cx="3257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21</a:t>
            </a:r>
            <a:endParaRPr lang="en-US" sz="800" dirty="0"/>
          </a:p>
        </p:txBody>
      </p:sp>
      <p:sp>
        <p:nvSpPr>
          <p:cNvPr id="66" name="TextBox 65"/>
          <p:cNvSpPr txBox="1"/>
          <p:nvPr/>
        </p:nvSpPr>
        <p:spPr>
          <a:xfrm>
            <a:off x="3621797" y="3583975"/>
            <a:ext cx="3257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22</a:t>
            </a:r>
            <a:endParaRPr lang="en-US" sz="800" dirty="0"/>
          </a:p>
        </p:txBody>
      </p:sp>
      <p:sp>
        <p:nvSpPr>
          <p:cNvPr id="67" name="TextBox 66"/>
          <p:cNvSpPr txBox="1"/>
          <p:nvPr/>
        </p:nvSpPr>
        <p:spPr>
          <a:xfrm>
            <a:off x="3751769" y="3791886"/>
            <a:ext cx="3257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23</a:t>
            </a:r>
            <a:endParaRPr lang="en-US" sz="800" dirty="0"/>
          </a:p>
        </p:txBody>
      </p:sp>
      <p:sp>
        <p:nvSpPr>
          <p:cNvPr id="69" name="TextBox 68"/>
          <p:cNvSpPr txBox="1"/>
          <p:nvPr/>
        </p:nvSpPr>
        <p:spPr>
          <a:xfrm>
            <a:off x="3885763" y="3791485"/>
            <a:ext cx="3257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24</a:t>
            </a:r>
            <a:endParaRPr lang="en-US" sz="800" dirty="0"/>
          </a:p>
        </p:txBody>
      </p:sp>
      <p:sp>
        <p:nvSpPr>
          <p:cNvPr id="70" name="TextBox 69"/>
          <p:cNvSpPr txBox="1"/>
          <p:nvPr/>
        </p:nvSpPr>
        <p:spPr>
          <a:xfrm>
            <a:off x="4041923" y="3799542"/>
            <a:ext cx="3257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25</a:t>
            </a:r>
            <a:endParaRPr lang="en-US" sz="800" dirty="0"/>
          </a:p>
        </p:txBody>
      </p:sp>
      <p:sp>
        <p:nvSpPr>
          <p:cNvPr id="71" name="TextBox 70"/>
          <p:cNvSpPr txBox="1"/>
          <p:nvPr/>
        </p:nvSpPr>
        <p:spPr>
          <a:xfrm>
            <a:off x="4175930" y="3807134"/>
            <a:ext cx="3257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26</a:t>
            </a:r>
            <a:endParaRPr lang="en-US" sz="800" dirty="0"/>
          </a:p>
        </p:txBody>
      </p:sp>
      <p:sp>
        <p:nvSpPr>
          <p:cNvPr id="72" name="TextBox 71"/>
          <p:cNvSpPr txBox="1"/>
          <p:nvPr/>
        </p:nvSpPr>
        <p:spPr>
          <a:xfrm>
            <a:off x="4306332" y="3277068"/>
            <a:ext cx="3257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27</a:t>
            </a:r>
            <a:endParaRPr lang="en-US" sz="800" dirty="0"/>
          </a:p>
        </p:txBody>
      </p:sp>
      <p:sp>
        <p:nvSpPr>
          <p:cNvPr id="73" name="TextBox 72"/>
          <p:cNvSpPr txBox="1"/>
          <p:nvPr/>
        </p:nvSpPr>
        <p:spPr>
          <a:xfrm>
            <a:off x="4452383" y="3488946"/>
            <a:ext cx="3257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28</a:t>
            </a:r>
            <a:endParaRPr lang="en-US" sz="800" dirty="0"/>
          </a:p>
        </p:txBody>
      </p:sp>
      <p:sp>
        <p:nvSpPr>
          <p:cNvPr id="74" name="TextBox 73"/>
          <p:cNvSpPr txBox="1"/>
          <p:nvPr/>
        </p:nvSpPr>
        <p:spPr>
          <a:xfrm>
            <a:off x="4607047" y="3796584"/>
            <a:ext cx="3257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29</a:t>
            </a:r>
            <a:endParaRPr lang="en-US" sz="800" dirty="0"/>
          </a:p>
        </p:txBody>
      </p:sp>
      <p:sp>
        <p:nvSpPr>
          <p:cNvPr id="75" name="TextBox 74"/>
          <p:cNvSpPr txBox="1"/>
          <p:nvPr/>
        </p:nvSpPr>
        <p:spPr>
          <a:xfrm>
            <a:off x="4757885" y="3811610"/>
            <a:ext cx="3257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30</a:t>
            </a:r>
            <a:endParaRPr lang="en-US" sz="800" dirty="0"/>
          </a:p>
        </p:txBody>
      </p:sp>
      <p:sp>
        <p:nvSpPr>
          <p:cNvPr id="77" name="TextBox 76"/>
          <p:cNvSpPr txBox="1"/>
          <p:nvPr/>
        </p:nvSpPr>
        <p:spPr>
          <a:xfrm>
            <a:off x="4907290" y="3486095"/>
            <a:ext cx="3257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31</a:t>
            </a:r>
            <a:endParaRPr lang="en-US" sz="800" dirty="0"/>
          </a:p>
        </p:txBody>
      </p:sp>
      <p:sp>
        <p:nvSpPr>
          <p:cNvPr id="78" name="TextBox 77"/>
          <p:cNvSpPr txBox="1"/>
          <p:nvPr/>
        </p:nvSpPr>
        <p:spPr>
          <a:xfrm>
            <a:off x="5062685" y="3806782"/>
            <a:ext cx="3257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32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5195939" y="3305717"/>
            <a:ext cx="3257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33</a:t>
            </a:r>
            <a:endParaRPr lang="en-US" sz="800" dirty="0"/>
          </a:p>
        </p:txBody>
      </p:sp>
      <p:sp>
        <p:nvSpPr>
          <p:cNvPr id="81" name="TextBox 80"/>
          <p:cNvSpPr txBox="1"/>
          <p:nvPr/>
        </p:nvSpPr>
        <p:spPr>
          <a:xfrm>
            <a:off x="5503247" y="3802862"/>
            <a:ext cx="3257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35</a:t>
            </a:r>
            <a:endParaRPr lang="en-US" sz="800" dirty="0"/>
          </a:p>
        </p:txBody>
      </p:sp>
      <p:sp>
        <p:nvSpPr>
          <p:cNvPr id="82" name="TextBox 81"/>
          <p:cNvSpPr txBox="1"/>
          <p:nvPr/>
        </p:nvSpPr>
        <p:spPr>
          <a:xfrm>
            <a:off x="5629417" y="3807218"/>
            <a:ext cx="357365" cy="2145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36</a:t>
            </a:r>
            <a:endParaRPr lang="en-US" sz="800" dirty="0"/>
          </a:p>
        </p:txBody>
      </p:sp>
      <p:sp>
        <p:nvSpPr>
          <p:cNvPr id="83" name="TextBox 82"/>
          <p:cNvSpPr txBox="1"/>
          <p:nvPr/>
        </p:nvSpPr>
        <p:spPr>
          <a:xfrm>
            <a:off x="5794875" y="3814228"/>
            <a:ext cx="31811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37</a:t>
            </a:r>
            <a:endParaRPr lang="en-US" sz="800" dirty="0"/>
          </a:p>
        </p:txBody>
      </p:sp>
      <p:sp>
        <p:nvSpPr>
          <p:cNvPr id="84" name="TextBox 83"/>
          <p:cNvSpPr txBox="1"/>
          <p:nvPr/>
        </p:nvSpPr>
        <p:spPr>
          <a:xfrm>
            <a:off x="5942340" y="3801502"/>
            <a:ext cx="3257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38</a:t>
            </a:r>
            <a:endParaRPr lang="en-US" sz="800" dirty="0"/>
          </a:p>
        </p:txBody>
      </p:sp>
      <p:sp>
        <p:nvSpPr>
          <p:cNvPr id="87" name="TextBox 86"/>
          <p:cNvSpPr txBox="1"/>
          <p:nvPr/>
        </p:nvSpPr>
        <p:spPr>
          <a:xfrm>
            <a:off x="1479450" y="3814228"/>
            <a:ext cx="2315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7</a:t>
            </a:r>
            <a:endParaRPr lang="en-US" sz="800" dirty="0"/>
          </a:p>
        </p:txBody>
      </p:sp>
      <p:sp>
        <p:nvSpPr>
          <p:cNvPr id="85" name="TextBox 84"/>
          <p:cNvSpPr txBox="1"/>
          <p:nvPr/>
        </p:nvSpPr>
        <p:spPr>
          <a:xfrm>
            <a:off x="6083949" y="3810331"/>
            <a:ext cx="3257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39</a:t>
            </a:r>
            <a:endParaRPr lang="en-US" sz="800" dirty="0"/>
          </a:p>
        </p:txBody>
      </p:sp>
      <p:sp>
        <p:nvSpPr>
          <p:cNvPr id="86" name="TextBox 85"/>
          <p:cNvSpPr txBox="1"/>
          <p:nvPr/>
        </p:nvSpPr>
        <p:spPr>
          <a:xfrm>
            <a:off x="6385822" y="3237424"/>
            <a:ext cx="32252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41</a:t>
            </a:r>
            <a:endParaRPr lang="en-US" sz="800" dirty="0"/>
          </a:p>
        </p:txBody>
      </p:sp>
      <p:sp>
        <p:nvSpPr>
          <p:cNvPr id="89" name="TextBox 88"/>
          <p:cNvSpPr txBox="1"/>
          <p:nvPr/>
        </p:nvSpPr>
        <p:spPr>
          <a:xfrm>
            <a:off x="6206824" y="3411705"/>
            <a:ext cx="32252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40</a:t>
            </a:r>
            <a:endParaRPr lang="en-US" sz="800" dirty="0"/>
          </a:p>
        </p:txBody>
      </p:sp>
      <p:sp>
        <p:nvSpPr>
          <p:cNvPr id="63" name="Right Brace 62"/>
          <p:cNvSpPr/>
          <p:nvPr/>
        </p:nvSpPr>
        <p:spPr>
          <a:xfrm rot="5400000">
            <a:off x="6481738" y="3891748"/>
            <a:ext cx="281130" cy="3179696"/>
          </a:xfrm>
          <a:prstGeom prst="rightBrace">
            <a:avLst>
              <a:gd name="adj1" fmla="val 0"/>
              <a:gd name="adj2" fmla="val 49532"/>
            </a:avLst>
          </a:prstGeom>
          <a:noFill/>
          <a:ln w="25400" cap="flat" cmpd="sng" algn="ctr">
            <a:solidFill>
              <a:schemeClr val="accent1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algn="ctr" defTabSz="457200">
              <a:defRPr/>
            </a:pPr>
            <a:endParaRPr lang="en-US" kern="0" smtClean="0">
              <a:solidFill>
                <a:prstClr val="black"/>
              </a:solidFill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6509816" y="3659321"/>
            <a:ext cx="32252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42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6666965" y="3384790"/>
            <a:ext cx="32252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43</a:t>
            </a:r>
            <a:endParaRPr lang="en-US" sz="800" dirty="0"/>
          </a:p>
        </p:txBody>
      </p:sp>
      <p:sp>
        <p:nvSpPr>
          <p:cNvPr id="91" name="TextBox 90"/>
          <p:cNvSpPr txBox="1"/>
          <p:nvPr/>
        </p:nvSpPr>
        <p:spPr>
          <a:xfrm>
            <a:off x="6817110" y="3558454"/>
            <a:ext cx="32252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44</a:t>
            </a:r>
            <a:endParaRPr lang="en-US" sz="800" dirty="0"/>
          </a:p>
        </p:txBody>
      </p:sp>
      <p:sp>
        <p:nvSpPr>
          <p:cNvPr id="96" name="TextBox 95"/>
          <p:cNvSpPr txBox="1"/>
          <p:nvPr/>
        </p:nvSpPr>
        <p:spPr>
          <a:xfrm>
            <a:off x="7103508" y="2744896"/>
            <a:ext cx="32252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46</a:t>
            </a:r>
            <a:endParaRPr lang="en-US" sz="800" dirty="0"/>
          </a:p>
        </p:txBody>
      </p:sp>
      <p:sp>
        <p:nvSpPr>
          <p:cNvPr id="76" name="TextBox 75"/>
          <p:cNvSpPr txBox="1"/>
          <p:nvPr/>
        </p:nvSpPr>
        <p:spPr>
          <a:xfrm>
            <a:off x="7225723" y="3821607"/>
            <a:ext cx="32252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47</a:t>
            </a:r>
            <a:endParaRPr lang="en-US" sz="800" dirty="0"/>
          </a:p>
        </p:txBody>
      </p:sp>
      <p:sp>
        <p:nvSpPr>
          <p:cNvPr id="95" name="TextBox 94"/>
          <p:cNvSpPr txBox="1"/>
          <p:nvPr/>
        </p:nvSpPr>
        <p:spPr>
          <a:xfrm>
            <a:off x="6963367" y="3806345"/>
            <a:ext cx="32252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45</a:t>
            </a:r>
            <a:endParaRPr lang="en-US" sz="800" dirty="0"/>
          </a:p>
        </p:txBody>
      </p:sp>
      <p:graphicFrame>
        <p:nvGraphicFramePr>
          <p:cNvPr id="93" name="Chart 92"/>
          <p:cNvGraphicFramePr>
            <a:graphicFrameLocks/>
          </p:cNvGraphicFramePr>
          <p:nvPr>
            <p:extLst/>
          </p:nvPr>
        </p:nvGraphicFramePr>
        <p:xfrm>
          <a:off x="290219" y="710158"/>
          <a:ext cx="7952991" cy="46263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86639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825" y="304800"/>
            <a:ext cx="6023975" cy="533400"/>
          </a:xfrm>
        </p:spPr>
        <p:txBody>
          <a:bodyPr/>
          <a:lstStyle/>
          <a:p>
            <a:r>
              <a:rPr lang="en-US" dirty="0" smtClean="0"/>
              <a:t>Statistics Report Exceptions- 2018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7" name="Group 5"/>
          <p:cNvGraphicFramePr>
            <a:graphicFrameLocks/>
          </p:cNvGraphicFramePr>
          <p:nvPr>
            <p:extLst/>
          </p:nvPr>
        </p:nvGraphicFramePr>
        <p:xfrm>
          <a:off x="334664" y="1001231"/>
          <a:ext cx="8504536" cy="3799369"/>
        </p:xfrm>
        <a:graphic>
          <a:graphicData uri="http://schemas.openxmlformats.org/drawingml/2006/table">
            <a:tbl>
              <a:tblPr/>
              <a:tblGrid>
                <a:gridCol w="1265537"/>
                <a:gridCol w="3048000"/>
                <a:gridCol w="4190999"/>
              </a:tblGrid>
              <a:tr h="344517">
                <a:tc gridSpan="3"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47443"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Type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Revision Requests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Reason</a:t>
                      </a:r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</a:rPr>
                        <a:t> for Exclusion from Report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545209"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CMM Phase 1a</a:t>
                      </a: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+mn-lt"/>
                        </a:rPr>
                        <a:t>NPRR863, NPRR743, NPRR760, NPRR800</a:t>
                      </a:r>
                      <a:endParaRPr lang="en-US" sz="1100" dirty="0">
                        <a:latin typeface="+mn-lt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+mn-lt"/>
                        </a:rPr>
                        <a:t>Difficult to apply metrics – multiple RRs in a multi-phase</a:t>
                      </a:r>
                      <a:r>
                        <a:rPr lang="en-US" sz="1100" baseline="0" dirty="0" smtClean="0">
                          <a:latin typeface="+mn-lt"/>
                        </a:rPr>
                        <a:t> project</a:t>
                      </a:r>
                      <a:endParaRPr lang="en-US" sz="1100" dirty="0">
                        <a:latin typeface="+mn-lt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O&amp;M Revision Requests</a:t>
                      </a: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 smtClean="0">
                          <a:latin typeface="+mn-lt"/>
                        </a:rPr>
                        <a:t>NPRR659, NPRR846, NPRR562(b),</a:t>
                      </a:r>
                      <a:r>
                        <a:rPr lang="fr-FR" sz="1100" baseline="0" dirty="0" smtClean="0">
                          <a:latin typeface="+mn-lt"/>
                        </a:rPr>
                        <a:t> NPRR875, PGRR063, NOGRR167, PGRR042</a:t>
                      </a:r>
                      <a:endParaRPr lang="fr-FR" sz="1100" dirty="0" smtClean="0">
                        <a:latin typeface="+mn-lt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+mn-lt"/>
                        </a:rPr>
                        <a:t>O&amp;M Revision Requests do not have IA</a:t>
                      </a:r>
                      <a:r>
                        <a:rPr lang="en-US" sz="1100" baseline="0" dirty="0" smtClean="0">
                          <a:latin typeface="+mn-lt"/>
                        </a:rPr>
                        <a:t> estimates</a:t>
                      </a:r>
                      <a:endParaRPr lang="en-US" sz="1100" dirty="0">
                        <a:latin typeface="+mn-lt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Project Not Complete</a:t>
                      </a: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+mn-lt"/>
                        </a:rPr>
                        <a:t>PGRR057(a),</a:t>
                      </a:r>
                      <a:r>
                        <a:rPr lang="en-US" sz="1100" baseline="0" dirty="0" smtClean="0">
                          <a:latin typeface="+mn-lt"/>
                        </a:rPr>
                        <a:t> RRGRR015</a:t>
                      </a:r>
                      <a:endParaRPr lang="en-US" sz="1100" dirty="0">
                        <a:latin typeface="+mn-lt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+mn-lt"/>
                        </a:rPr>
                        <a:t>Early releases of</a:t>
                      </a:r>
                      <a:r>
                        <a:rPr lang="en-US" sz="1100" baseline="0" dirty="0" smtClean="0">
                          <a:latin typeface="+mn-lt"/>
                        </a:rPr>
                        <a:t> projects that are still in flight</a:t>
                      </a:r>
                      <a:endParaRPr lang="en-US" sz="1100" dirty="0">
                        <a:latin typeface="+mn-lt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Partial Scope Delivered</a:t>
                      </a: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aseline="0" dirty="0" smtClean="0">
                          <a:latin typeface="+mn-lt"/>
                        </a:rPr>
                        <a:t>NPRR825(a), NPRR702</a:t>
                      </a:r>
                      <a:endParaRPr lang="en-US" sz="1100" dirty="0">
                        <a:latin typeface="+mn-lt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+mn-lt"/>
                        </a:rPr>
                        <a:t>Partial</a:t>
                      </a:r>
                      <a:r>
                        <a:rPr lang="en-US" sz="1100" baseline="0" dirty="0" smtClean="0">
                          <a:latin typeface="+mn-lt"/>
                        </a:rPr>
                        <a:t> scope delivered – Remaining scope to be delivered in future projects</a:t>
                      </a: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Combined with System Upgrade</a:t>
                      </a: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+mn-lt"/>
                        </a:rPr>
                        <a:t>SCR777, NPRR831(b)</a:t>
                      </a: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+mn-lt"/>
                        </a:rPr>
                        <a:t>Small additions</a:t>
                      </a:r>
                      <a:r>
                        <a:rPr lang="en-US" sz="1100" baseline="0" dirty="0" smtClean="0">
                          <a:latin typeface="+mn-lt"/>
                        </a:rPr>
                        <a:t> to</a:t>
                      </a:r>
                      <a:r>
                        <a:rPr lang="en-US" sz="1100" dirty="0" smtClean="0">
                          <a:latin typeface="+mn-lt"/>
                        </a:rPr>
                        <a:t> CRR Framework Upgrade</a:t>
                      </a:r>
                      <a:r>
                        <a:rPr lang="en-US" sz="1100" baseline="0" dirty="0" smtClean="0">
                          <a:latin typeface="+mn-lt"/>
                        </a:rPr>
                        <a:t> project</a:t>
                      </a:r>
                      <a:endParaRPr lang="en-US" sz="1100" dirty="0">
                        <a:latin typeface="+mn-lt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73670" y="838200"/>
            <a:ext cx="7772400" cy="33855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prstClr val="black"/>
                </a:solidFill>
              </a:rPr>
              <a:t>The following Revision Requests aren’t included in the IA Statistics Report </a:t>
            </a:r>
          </a:p>
        </p:txBody>
      </p:sp>
    </p:spTree>
    <p:extLst>
      <p:ext uri="{BB962C8B-B14F-4D97-AF65-F5344CB8AC3E}">
        <p14:creationId xmlns:p14="http://schemas.microsoft.com/office/powerpoint/2010/main" val="31156879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825" y="304800"/>
            <a:ext cx="6023975" cy="533400"/>
          </a:xfrm>
        </p:spPr>
        <p:txBody>
          <a:bodyPr/>
          <a:lstStyle/>
          <a:p>
            <a:r>
              <a:rPr lang="en-US" dirty="0" smtClean="0"/>
              <a:t>Statistics Report Exceptions- 2019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7" name="Group 5"/>
          <p:cNvGraphicFramePr>
            <a:graphicFrameLocks/>
          </p:cNvGraphicFramePr>
          <p:nvPr>
            <p:extLst/>
          </p:nvPr>
        </p:nvGraphicFramePr>
        <p:xfrm>
          <a:off x="334664" y="1001231"/>
          <a:ext cx="8504536" cy="3788743"/>
        </p:xfrm>
        <a:graphic>
          <a:graphicData uri="http://schemas.openxmlformats.org/drawingml/2006/table">
            <a:tbl>
              <a:tblPr/>
              <a:tblGrid>
                <a:gridCol w="1265537"/>
                <a:gridCol w="3810000"/>
                <a:gridCol w="3428999"/>
              </a:tblGrid>
              <a:tr h="344517">
                <a:tc gridSpan="3">
                  <a:txBody>
                    <a:bodyPr/>
                    <a:lstStyle/>
                    <a:p>
                      <a:pPr marL="0" marR="0" lvl="0" indent="0" algn="l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0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47443"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Type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Revision Requests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Reason</a:t>
                      </a:r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</a:rPr>
                        <a:t> for Exclusion from Report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79640"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2015 CMM NPRRs</a:t>
                      </a: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NPRR648, NPRR660, NPRR519, </a:t>
                      </a:r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NPRR620, NPRR683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NPRR741, NPRR760, </a:t>
                      </a:r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NPRR755, NPRR743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NPRR800</a:t>
                      </a:r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NOGRR154</a:t>
                      </a:r>
                      <a:endParaRPr lang="en-US" sz="11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+mn-lt"/>
                        </a:rPr>
                        <a:t>Difficult to apply metrics – multiple RRs in a multi-phase</a:t>
                      </a:r>
                      <a:r>
                        <a:rPr lang="en-US" sz="1100" baseline="0" dirty="0" smtClean="0">
                          <a:latin typeface="+mn-lt"/>
                        </a:rPr>
                        <a:t> project</a:t>
                      </a:r>
                      <a:endParaRPr lang="en-US" sz="1100" dirty="0">
                        <a:latin typeface="+mn-lt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O&amp;M Revision Requests</a:t>
                      </a: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 smtClean="0">
                          <a:latin typeface="+mn-lt"/>
                        </a:rPr>
                        <a:t>NPRR878, OBDRR011, RMGRR156, NPRR916, NPRR912, NPRR909, NPRR923, NPRR889, RMGRR155, RRGRR018 </a:t>
                      </a: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+mn-lt"/>
                        </a:rPr>
                        <a:t>O&amp;M Revision Requests do not have IA</a:t>
                      </a:r>
                      <a:r>
                        <a:rPr lang="en-US" sz="1100" baseline="0" dirty="0" smtClean="0">
                          <a:latin typeface="+mn-lt"/>
                        </a:rPr>
                        <a:t> estimates</a:t>
                      </a:r>
                      <a:endParaRPr lang="en-US" sz="1100" dirty="0">
                        <a:latin typeface="+mn-lt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Project Not Complete</a:t>
                      </a: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+mn-lt"/>
                        </a:rPr>
                        <a:t>PGRR057(b),</a:t>
                      </a:r>
                      <a:r>
                        <a:rPr lang="en-US" sz="1100" baseline="0" dirty="0" smtClean="0">
                          <a:latin typeface="+mn-lt"/>
                        </a:rPr>
                        <a:t> PGRR066, NPRR895, OBDRR007, PGRR070(a), NPRR911, NPRR952, NPRR920</a:t>
                      </a:r>
                      <a:endParaRPr lang="en-US" sz="1100" dirty="0">
                        <a:latin typeface="+mn-lt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+mn-lt"/>
                        </a:rPr>
                        <a:t>Early releases of</a:t>
                      </a:r>
                      <a:r>
                        <a:rPr lang="en-US" sz="1100" baseline="0" dirty="0" smtClean="0">
                          <a:latin typeface="+mn-lt"/>
                        </a:rPr>
                        <a:t> projects that are still in flight</a:t>
                      </a:r>
                      <a:endParaRPr lang="en-US" sz="1100" dirty="0">
                        <a:latin typeface="+mn-lt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No Project Required</a:t>
                      </a: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aseline="0" dirty="0" smtClean="0">
                          <a:latin typeface="+mn-lt"/>
                        </a:rPr>
                        <a:t>PGRR062, NPRR972, PGRR072, NPRR921, NOGRR185, PGRR069</a:t>
                      </a:r>
                      <a:endParaRPr lang="en-US" sz="1100" dirty="0">
                        <a:latin typeface="+mn-lt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+mn-lt"/>
                        </a:rPr>
                        <a:t>Project not required to implement</a:t>
                      </a:r>
                      <a:r>
                        <a:rPr lang="en-US" sz="1100" baseline="0" dirty="0" smtClean="0">
                          <a:latin typeface="+mn-lt"/>
                        </a:rPr>
                        <a:t> Revision Request</a:t>
                      </a: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820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Project to Deliver NPRR866</a:t>
                      </a: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 smtClean="0">
                          <a:latin typeface="+mn-lt"/>
                        </a:rPr>
                        <a:t>PGRR061</a:t>
                      </a:r>
                      <a:endParaRPr lang="en-US" sz="1100" dirty="0">
                        <a:latin typeface="+mn-lt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aseline="0" dirty="0" smtClean="0">
                          <a:latin typeface="+mn-lt"/>
                        </a:rPr>
                        <a:t>This PGRR updated the Annual Load Data Request (ALDR) process so it was timed to coincide with the next occurrence of the ALDR.</a:t>
                      </a: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73670" y="838200"/>
            <a:ext cx="7772400" cy="33855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prstClr val="black"/>
                </a:solidFill>
              </a:rPr>
              <a:t>The following Revision Requests aren’t included in the IA Statistics Report </a:t>
            </a:r>
          </a:p>
        </p:txBody>
      </p:sp>
    </p:spTree>
    <p:extLst>
      <p:ext uri="{BB962C8B-B14F-4D97-AF65-F5344CB8AC3E}">
        <p14:creationId xmlns:p14="http://schemas.microsoft.com/office/powerpoint/2010/main" val="25335707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dirty="0" smtClean="0"/>
              <a:t>Revision Request Project Legend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8686800" cy="5590085"/>
          </a:xfrm>
        </p:spPr>
        <p:txBody>
          <a:bodyPr numCol="2"/>
          <a:lstStyle/>
          <a:p>
            <a:pPr marL="514350" indent="-514350">
              <a:buFont typeface="+mj-lt"/>
              <a:buAutoNum type="arabicPeriod"/>
            </a:pPr>
            <a:r>
              <a:rPr lang="en-US" sz="800" dirty="0" smtClean="0"/>
              <a:t>NPRR785, </a:t>
            </a:r>
            <a:r>
              <a:rPr lang="en-US" sz="800" dirty="0"/>
              <a:t>Synchronizing WGR and PVGR COPs with the Short </a:t>
            </a:r>
            <a:r>
              <a:rPr lang="en-US" sz="800" dirty="0" smtClean="0"/>
              <a:t>Term Wind </a:t>
            </a:r>
            <a:r>
              <a:rPr lang="en-US" sz="800" dirty="0"/>
              <a:t>and </a:t>
            </a:r>
            <a:r>
              <a:rPr lang="en-US" sz="800" dirty="0" err="1"/>
              <a:t>PhotoVoltaic</a:t>
            </a:r>
            <a:r>
              <a:rPr lang="en-US" sz="800" dirty="0"/>
              <a:t> Forecasts, </a:t>
            </a:r>
            <a:r>
              <a:rPr lang="en-US" sz="800" dirty="0" smtClean="0"/>
              <a:t>(</a:t>
            </a:r>
            <a:r>
              <a:rPr lang="en-US" sz="800" dirty="0"/>
              <a:t>E</a:t>
            </a:r>
            <a:r>
              <a:rPr lang="en-US" sz="800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800" dirty="0" smtClean="0"/>
              <a:t>NPRR808, </a:t>
            </a:r>
            <a:r>
              <a:rPr lang="en-US" sz="800" dirty="0"/>
              <a:t>Three Year CRR Auction, </a:t>
            </a:r>
            <a:r>
              <a:rPr lang="en-US" sz="800" dirty="0" smtClean="0"/>
              <a:t>(</a:t>
            </a:r>
            <a:r>
              <a:rPr lang="en-US" sz="800" dirty="0"/>
              <a:t>M</a:t>
            </a:r>
            <a:r>
              <a:rPr lang="en-US" sz="800" dirty="0" smtClean="0"/>
              <a:t>)</a:t>
            </a:r>
            <a:endParaRPr lang="en-US" sz="800" dirty="0"/>
          </a:p>
          <a:p>
            <a:pPr marL="514350" indent="-514350">
              <a:buFont typeface="+mj-lt"/>
              <a:buAutoNum type="arabicPeriod"/>
            </a:pPr>
            <a:r>
              <a:rPr lang="en-US" sz="800" dirty="0" smtClean="0"/>
              <a:t>NPRR789, NPRR797 Load Forecast Enhancements, (M)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800" dirty="0" smtClean="0"/>
              <a:t>NPRR649, Addressing Issues Surrounding High Dispatch Limit (HDL) Overrides, (E)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800" dirty="0" smtClean="0"/>
              <a:t>SCR790, </a:t>
            </a:r>
            <a:r>
              <a:rPr lang="en-US" sz="800" dirty="0"/>
              <a:t>Wind </a:t>
            </a:r>
            <a:r>
              <a:rPr lang="en-US" sz="800" dirty="0" smtClean="0"/>
              <a:t>Resource Power Production and Forecast Transparency, (M)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800" dirty="0" smtClean="0"/>
              <a:t>NPRR778, </a:t>
            </a:r>
            <a:r>
              <a:rPr lang="en-US" sz="800" dirty="0"/>
              <a:t>Modifications to Date Change and Cancellation Evaluation </a:t>
            </a:r>
            <a:r>
              <a:rPr lang="en-US" sz="800" dirty="0" smtClean="0"/>
              <a:t>Window</a:t>
            </a:r>
            <a:r>
              <a:rPr lang="en-US" sz="800" dirty="0"/>
              <a:t>, </a:t>
            </a:r>
            <a:r>
              <a:rPr lang="en-US" sz="800" dirty="0" smtClean="0"/>
              <a:t>(</a:t>
            </a:r>
            <a:r>
              <a:rPr lang="en-US" sz="800" dirty="0"/>
              <a:t>M)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800" dirty="0" smtClean="0"/>
              <a:t>RMGRR134, Allow AMS Data Submittal Process for TDSP – Read Non-Modeled Generators, (E)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800" dirty="0" smtClean="0"/>
              <a:t>NPRR764, QSE Capacity Short Calculations Based on an 80% Probability of Exceedance (P80), (E)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800" dirty="0" smtClean="0"/>
              <a:t>NPRR782, </a:t>
            </a:r>
            <a:r>
              <a:rPr lang="en-US" sz="800" dirty="0"/>
              <a:t>Settlement of Infeasible Ancillary Services Due to </a:t>
            </a:r>
            <a:r>
              <a:rPr lang="en-US" sz="800" dirty="0" smtClean="0"/>
              <a:t>Transmission </a:t>
            </a:r>
            <a:r>
              <a:rPr lang="en-US" sz="800" dirty="0"/>
              <a:t>Constraints, </a:t>
            </a:r>
            <a:r>
              <a:rPr lang="en-US" sz="800" dirty="0" smtClean="0"/>
              <a:t>(</a:t>
            </a:r>
            <a:r>
              <a:rPr lang="en-US" sz="800" dirty="0"/>
              <a:t>E</a:t>
            </a:r>
            <a:r>
              <a:rPr lang="en-US" sz="800" dirty="0" smtClean="0"/>
              <a:t>)</a:t>
            </a:r>
            <a:endParaRPr lang="en-US" sz="800" dirty="0"/>
          </a:p>
          <a:p>
            <a:pPr marL="514350" indent="-514350">
              <a:buFont typeface="+mj-lt"/>
              <a:buAutoNum type="arabicPeriod"/>
            </a:pPr>
            <a:r>
              <a:rPr lang="en-US" sz="800" dirty="0" smtClean="0"/>
              <a:t>NPRR746, Adjustments Due to Negative Load, (E)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800" dirty="0"/>
              <a:t>NPRR573, </a:t>
            </a:r>
            <a:r>
              <a:rPr lang="en-US" sz="800" dirty="0" smtClean="0"/>
              <a:t>NPRR801, Implementation of NPRR573 &amp; NPRR801, (E)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800" dirty="0" smtClean="0"/>
              <a:t>NPRR831, </a:t>
            </a:r>
            <a:r>
              <a:rPr lang="en-US" sz="800" dirty="0"/>
              <a:t>Inclusion of Private Use Networks in Load Zone </a:t>
            </a:r>
            <a:r>
              <a:rPr lang="en-US" sz="800" dirty="0" smtClean="0"/>
              <a:t>Price Calculations</a:t>
            </a:r>
            <a:r>
              <a:rPr lang="en-US" sz="800" dirty="0"/>
              <a:t>, </a:t>
            </a:r>
            <a:r>
              <a:rPr lang="en-US" sz="800" dirty="0" smtClean="0"/>
              <a:t>(</a:t>
            </a:r>
            <a:r>
              <a:rPr lang="en-US" sz="800" dirty="0"/>
              <a:t>E)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800" dirty="0"/>
              <a:t>RRGRR003, RRGRR006, RRGRR007, </a:t>
            </a:r>
            <a:r>
              <a:rPr lang="en-US" sz="800" dirty="0" smtClean="0"/>
              <a:t>RRGRR009, 2016 RARF Enhancements, (V)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800" dirty="0" smtClean="0"/>
              <a:t>RMGRR140, Mass Transition/Acquisition Enhancements (MTAQ), (M)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800" dirty="0" smtClean="0"/>
              <a:t>NPRR272, Definition and Participation of Quick Start Generation Resources, (E)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800" dirty="0" smtClean="0"/>
              <a:t>NPRR744, RUC Trigger for the Reliability Deployment Price Adder and Alignment with RUC Settlement, (E)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800" dirty="0" smtClean="0"/>
              <a:t>NPRR758, </a:t>
            </a:r>
            <a:r>
              <a:rPr lang="en-US" sz="800" dirty="0"/>
              <a:t>Improved </a:t>
            </a:r>
            <a:r>
              <a:rPr lang="en-US" sz="800" dirty="0" smtClean="0"/>
              <a:t>Transparency for Outages Potentially having a High Economic Impact, (E)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800" dirty="0" smtClean="0"/>
              <a:t>NPRR810, </a:t>
            </a:r>
            <a:r>
              <a:rPr lang="en-US" sz="800" dirty="0"/>
              <a:t>Applicability of RMR Incentive Factor on Reservation and Transportation Costs Associated with Firm Fuel </a:t>
            </a:r>
            <a:r>
              <a:rPr lang="en-US" sz="800" dirty="0" smtClean="0"/>
              <a:t>Supplies, (E)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800" dirty="0" smtClean="0"/>
              <a:t>NPRR830, </a:t>
            </a:r>
            <a:r>
              <a:rPr lang="en-US" sz="800" dirty="0"/>
              <a:t>Revision of 4-Coincident Peak </a:t>
            </a:r>
            <a:r>
              <a:rPr lang="en-US" sz="800" dirty="0" smtClean="0"/>
              <a:t>Methodology, (E)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800" dirty="0" smtClean="0"/>
              <a:t>SCR792, </a:t>
            </a:r>
            <a:r>
              <a:rPr lang="en-US" sz="800" dirty="0"/>
              <a:t>Enhance Communications of BAAL </a:t>
            </a:r>
            <a:r>
              <a:rPr lang="en-US" sz="800" dirty="0" smtClean="0"/>
              <a:t>Exceedances, (E)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800" dirty="0" smtClean="0"/>
              <a:t>NPRR854, </a:t>
            </a:r>
            <a:r>
              <a:rPr lang="en-US" sz="800" dirty="0"/>
              <a:t>NOIE TDSP Submittal of Meters with Bidirectional Flow Caused by Generation Interconnected at Distribution </a:t>
            </a:r>
            <a:r>
              <a:rPr lang="en-US" sz="800" dirty="0" smtClean="0"/>
              <a:t>Voltage, (M)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800" dirty="0" smtClean="0"/>
              <a:t>SCR791, </a:t>
            </a:r>
            <a:r>
              <a:rPr lang="en-US" sz="800" dirty="0"/>
              <a:t>Correction of 60-day SCED GRD Disclosure </a:t>
            </a:r>
            <a:r>
              <a:rPr lang="en-US" sz="800" dirty="0" smtClean="0"/>
              <a:t>Report, (M)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800" dirty="0" smtClean="0"/>
              <a:t>NPRR844, </a:t>
            </a:r>
            <a:r>
              <a:rPr lang="en-US" sz="800" dirty="0"/>
              <a:t>Clarification to Outage </a:t>
            </a:r>
            <a:r>
              <a:rPr lang="en-US" sz="800" dirty="0" smtClean="0"/>
              <a:t>Report, (M)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800" dirty="0" smtClean="0"/>
              <a:t>NPRR819, </a:t>
            </a:r>
            <a:r>
              <a:rPr lang="en-US" sz="800" dirty="0"/>
              <a:t>Modification of Non-Price Error Resettlement Thresholds and Resettlement </a:t>
            </a:r>
            <a:r>
              <a:rPr lang="en-US" sz="800" dirty="0" smtClean="0"/>
              <a:t>Clean-Ups, (E)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800" dirty="0" smtClean="0"/>
              <a:t>SCR795, </a:t>
            </a:r>
            <a:r>
              <a:rPr lang="en-US" sz="800" dirty="0"/>
              <a:t>Addition of Intra-Hour Wind Forecast to GTBD </a:t>
            </a:r>
            <a:r>
              <a:rPr lang="en-US" sz="800" dirty="0" smtClean="0"/>
              <a:t>Calculation, (E)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800" dirty="0" smtClean="0"/>
              <a:t>NPRR815, </a:t>
            </a:r>
            <a:r>
              <a:rPr lang="en-US" sz="800" dirty="0"/>
              <a:t>Revise the Limitation of Load Resources Providing Responsive Reserve (RRS) </a:t>
            </a:r>
            <a:r>
              <a:rPr lang="en-US" sz="800" dirty="0" smtClean="0"/>
              <a:t>Service, (M)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800" dirty="0" smtClean="0"/>
              <a:t>NPRR843, </a:t>
            </a:r>
            <a:r>
              <a:rPr lang="en-US" sz="800" dirty="0"/>
              <a:t>Short-Term System Adequacy and AS Offer Disclosure Reports </a:t>
            </a:r>
            <a:r>
              <a:rPr lang="en-US" sz="800" dirty="0" smtClean="0"/>
              <a:t>Additions, </a:t>
            </a:r>
            <a:r>
              <a:rPr lang="en-US" sz="800" dirty="0"/>
              <a:t>(E</a:t>
            </a:r>
            <a:r>
              <a:rPr lang="en-US" sz="800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800" dirty="0" smtClean="0"/>
              <a:t>NPRR776, </a:t>
            </a:r>
            <a:r>
              <a:rPr lang="en-US" sz="800" dirty="0"/>
              <a:t>Voltage Set Point </a:t>
            </a:r>
            <a:r>
              <a:rPr lang="en-US" sz="800" dirty="0" smtClean="0"/>
              <a:t>Communication, </a:t>
            </a:r>
            <a:r>
              <a:rPr lang="en-US" sz="800" dirty="0"/>
              <a:t>(E</a:t>
            </a:r>
            <a:r>
              <a:rPr lang="en-US" sz="800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800" dirty="0" smtClean="0"/>
              <a:t>NPRR864, </a:t>
            </a:r>
            <a:r>
              <a:rPr lang="en-US" sz="800" dirty="0"/>
              <a:t>RUC Modifications to Consider Market-Based </a:t>
            </a:r>
            <a:r>
              <a:rPr lang="en-US" sz="800" dirty="0" smtClean="0"/>
              <a:t>Solutions, (M)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800" dirty="0"/>
              <a:t>OBDRR002, </a:t>
            </a:r>
            <a:r>
              <a:rPr lang="en-US" sz="800" dirty="0" smtClean="0"/>
              <a:t>NPRR768, </a:t>
            </a:r>
            <a:r>
              <a:rPr lang="en-US" sz="800" dirty="0"/>
              <a:t>Revisions to Real-Time On-Line Reliability Deployment Price Adder Categories, (E</a:t>
            </a:r>
            <a:r>
              <a:rPr lang="en-US" sz="800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800" dirty="0"/>
              <a:t>SCR794, Update SCED Limit </a:t>
            </a:r>
            <a:r>
              <a:rPr lang="en-US" sz="800" dirty="0" smtClean="0"/>
              <a:t>Calculation, (E)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800" dirty="0" smtClean="0"/>
              <a:t>NPRR925</a:t>
            </a:r>
            <a:r>
              <a:rPr lang="en-US" sz="800" dirty="0"/>
              <a:t>, SCR798, PTP Obligation Bid ID </a:t>
            </a:r>
            <a:r>
              <a:rPr lang="en-US" sz="800" dirty="0" smtClean="0"/>
              <a:t>Limit, (E)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800" dirty="0"/>
              <a:t>NPRR899, Digital Certificate and User Security Administrator Clarifications and Opt Out </a:t>
            </a:r>
            <a:r>
              <a:rPr lang="en-US" sz="800" dirty="0" smtClean="0"/>
              <a:t>Procedure, (E)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800" dirty="0"/>
              <a:t>NPRR914, Addition of Controllable Load Resources to 60-Day </a:t>
            </a:r>
            <a:r>
              <a:rPr lang="en-US" sz="800" dirty="0" smtClean="0"/>
              <a:t>Reports, (E)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800" dirty="0"/>
              <a:t>NPRR877, Use of Actual Interval Data for IDR ESI IDs for Initial Settlement - Phase </a:t>
            </a:r>
            <a:r>
              <a:rPr lang="en-US" sz="800" dirty="0" smtClean="0"/>
              <a:t>2, (M)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800" dirty="0"/>
              <a:t>NPRR858, </a:t>
            </a:r>
            <a:r>
              <a:rPr lang="en-US" sz="800" dirty="0" smtClean="0"/>
              <a:t>Provide </a:t>
            </a:r>
            <a:r>
              <a:rPr lang="en-US" sz="800" dirty="0"/>
              <a:t>Complete Current Operating Plan (COP) </a:t>
            </a:r>
            <a:r>
              <a:rPr lang="en-US" sz="800" dirty="0" smtClean="0"/>
              <a:t>Data, (M)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800" dirty="0"/>
              <a:t>NPRR865, NPRR880, Publish RTM Shift Factors for Hubs, Load Zones, and DC </a:t>
            </a:r>
            <a:r>
              <a:rPr lang="en-US" sz="800" dirty="0" smtClean="0"/>
              <a:t>Ties, (M)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800" dirty="0"/>
              <a:t>NPRR866, RRGRR017, RRGRR Related to NPRR866, Mapping Registered Distributed Generation and Load Resources to Transmission Loads in the Network Operations </a:t>
            </a:r>
            <a:r>
              <a:rPr lang="en-US" sz="800" dirty="0" smtClean="0"/>
              <a:t>Model, (E)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800" dirty="0"/>
              <a:t>VCMRR022, Determination of Fuel Adder Price for Coal and Lignite </a:t>
            </a:r>
            <a:r>
              <a:rPr lang="en-US" sz="800" dirty="0" smtClean="0"/>
              <a:t>Resources, (E)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800" dirty="0"/>
              <a:t>NOGRR174, AVR and PSS Testing </a:t>
            </a:r>
            <a:r>
              <a:rPr lang="en-US" sz="800" dirty="0" smtClean="0"/>
              <a:t>Requirements, (M)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800" dirty="0"/>
              <a:t>SCR796, OBDRR003, OBDRR014, Change Validation Rules to Preclude Certain Transactions at Resource Nodes within Private Use </a:t>
            </a:r>
            <a:r>
              <a:rPr lang="en-US" sz="800" dirty="0" smtClean="0"/>
              <a:t>Networks, (E)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800" dirty="0"/>
              <a:t>NPRR821, Elimination of the CRR Deration </a:t>
            </a:r>
            <a:r>
              <a:rPr lang="en-US" sz="800" dirty="0" smtClean="0"/>
              <a:t>Process, (M)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800" dirty="0"/>
              <a:t>SCR793, SSR Related Telemetry for Transmission Service Provider (TSP) </a:t>
            </a:r>
            <a:r>
              <a:rPr lang="en-US" sz="800" dirty="0" smtClean="0"/>
              <a:t>Operators, (M)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800" dirty="0" smtClean="0"/>
              <a:t>NPRR842</a:t>
            </a:r>
            <a:r>
              <a:rPr lang="en-US" sz="800" dirty="0"/>
              <a:t>, Study Area Load </a:t>
            </a:r>
            <a:r>
              <a:rPr lang="en-US" sz="800" dirty="0" smtClean="0"/>
              <a:t>Information, (E)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800" dirty="0"/>
              <a:t>NPRR845, RMR Process and Agreement </a:t>
            </a:r>
            <a:r>
              <a:rPr lang="en-US" sz="800" dirty="0" smtClean="0"/>
              <a:t>Revisions, (E)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800" dirty="0"/>
              <a:t>NPRR809, GTC or GTL for New Generation Interconnection, (M)</a:t>
            </a:r>
            <a:endParaRPr lang="en-US" sz="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800" dirty="0"/>
              <a:t>NPRR817, NPRR847, VCMRR021, Create a Panhandle </a:t>
            </a:r>
            <a:r>
              <a:rPr lang="en-US" sz="800" dirty="0" smtClean="0"/>
              <a:t>Hub, (V)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800" dirty="0"/>
              <a:t>NPRR901, NPRR910, </a:t>
            </a:r>
            <a:r>
              <a:rPr lang="en-US" sz="800" dirty="0" smtClean="0"/>
              <a:t>OBDRR010, Switchable </a:t>
            </a:r>
            <a:r>
              <a:rPr lang="en-US" sz="800" dirty="0"/>
              <a:t>Generation Resource Status </a:t>
            </a:r>
            <a:r>
              <a:rPr lang="en-US" sz="800" dirty="0" smtClean="0"/>
              <a:t>Code, (E)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800" dirty="0"/>
              <a:t>NPRR833, NPRR749, Modify PTP Obligation Bid Clearing </a:t>
            </a:r>
            <a:r>
              <a:rPr lang="en-US" sz="800" dirty="0" smtClean="0"/>
              <a:t>Change, (V)</a:t>
            </a:r>
          </a:p>
          <a:p>
            <a:pPr marL="514350" indent="-514350">
              <a:buFont typeface="+mj-lt"/>
              <a:buAutoNum type="arabicPeriod"/>
            </a:pPr>
            <a:endParaRPr lang="en-US" sz="800" dirty="0" smtClean="0"/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endParaRPr lang="en-US" sz="800" dirty="0" smtClean="0"/>
          </a:p>
          <a:p>
            <a:pPr marL="514350" indent="-514350">
              <a:buFont typeface="+mj-lt"/>
              <a:buAutoNum type="arabicPeriod"/>
            </a:pPr>
            <a:endParaRPr lang="en-US" sz="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693107" y="167482"/>
            <a:ext cx="1266693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prstClr val="black"/>
                </a:solidFill>
              </a:rPr>
              <a:t>(E)  ERCOT Sponsored</a:t>
            </a:r>
          </a:p>
          <a:p>
            <a:r>
              <a:rPr lang="en-US" sz="800" dirty="0" smtClean="0">
                <a:solidFill>
                  <a:prstClr val="black"/>
                </a:solidFill>
              </a:rPr>
              <a:t>(M)  Market Sponsored</a:t>
            </a:r>
          </a:p>
          <a:p>
            <a:r>
              <a:rPr lang="en-US" sz="800" dirty="0" smtClean="0">
                <a:solidFill>
                  <a:prstClr val="black"/>
                </a:solidFill>
              </a:rPr>
              <a:t>(V)  Various</a:t>
            </a:r>
            <a:endParaRPr lang="en-US" sz="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6342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229600" cy="518318"/>
          </a:xfrm>
        </p:spPr>
        <p:txBody>
          <a:bodyPr/>
          <a:lstStyle/>
          <a:p>
            <a:r>
              <a:rPr lang="en-US" sz="2200" dirty="0" smtClean="0"/>
              <a:t>Priority / Rank Options for Revision Requests with Impacts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14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8981034"/>
              </p:ext>
            </p:extLst>
          </p:nvPr>
        </p:nvGraphicFramePr>
        <p:xfrm>
          <a:off x="228600" y="927611"/>
          <a:ext cx="8686799" cy="12821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/>
                <a:gridCol w="3276600"/>
                <a:gridCol w="762000"/>
                <a:gridCol w="762000"/>
                <a:gridCol w="2590799"/>
              </a:tblGrid>
              <a:tr h="63994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Revision Request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Description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Priority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Rank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Comments</a:t>
                      </a:r>
                      <a:endParaRPr lang="en-US" sz="1400" dirty="0"/>
                    </a:p>
                  </a:txBody>
                  <a:tcPr anchor="ctr"/>
                </a:tc>
              </a:tr>
              <a:tr h="64224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NPRR998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ERS Deployment &amp; Recall Messages</a:t>
                      </a:r>
                      <a:endParaRPr lang="en-US" sz="100" i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2020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2990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Add to end of 2020 list and work into plan without disrupting in-flight projects</a:t>
                      </a:r>
                      <a:endParaRPr lang="en-US" sz="11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7504588"/>
              </p:ext>
            </p:extLst>
          </p:nvPr>
        </p:nvGraphicFramePr>
        <p:xfrm>
          <a:off x="4729051" y="636156"/>
          <a:ext cx="1645404" cy="2914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404"/>
              </a:tblGrid>
              <a:tr h="291455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Options for…</a:t>
                      </a:r>
                      <a:endParaRPr lang="en-US" sz="12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TextBox 23"/>
          <p:cNvSpPr txBox="1">
            <a:spLocks noChangeArrowheads="1"/>
          </p:cNvSpPr>
          <p:nvPr/>
        </p:nvSpPr>
        <p:spPr bwMode="auto">
          <a:xfrm>
            <a:off x="2438400" y="5552853"/>
            <a:ext cx="3352800" cy="661720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xtLst/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u="sng" kern="0" dirty="0" smtClean="0">
                <a:solidFill>
                  <a:srgbClr val="000000"/>
                </a:solidFill>
              </a:rPr>
              <a:t>PPL Rank Information</a:t>
            </a:r>
            <a:endParaRPr kumimoji="0" lang="en-US" sz="1000" i="0" u="sng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tabLst>
                <a:tab pos="2455863" algn="l"/>
              </a:tabLst>
              <a:defRPr/>
            </a:pPr>
            <a:r>
              <a:rPr lang="en-US" sz="900" b="0" kern="0" dirty="0" smtClean="0">
                <a:solidFill>
                  <a:srgbClr val="000000"/>
                </a:solidFill>
              </a:rPr>
              <a:t>Next </a:t>
            </a:r>
            <a:r>
              <a:rPr lang="en-US" sz="900" b="0" kern="0" dirty="0">
                <a:solidFill>
                  <a:srgbClr val="000000"/>
                </a:solidFill>
              </a:rPr>
              <a:t>available </a:t>
            </a:r>
            <a:r>
              <a:rPr lang="en-US" sz="900" b="0" kern="0" dirty="0" smtClean="0">
                <a:solidFill>
                  <a:srgbClr val="000000"/>
                </a:solidFill>
              </a:rPr>
              <a:t>2020 </a:t>
            </a:r>
            <a:r>
              <a:rPr lang="en-US" sz="900" b="0" kern="0" dirty="0">
                <a:solidFill>
                  <a:srgbClr val="000000"/>
                </a:solidFill>
              </a:rPr>
              <a:t>Rank in Business Strategy 	= </a:t>
            </a:r>
            <a:r>
              <a:rPr lang="en-US" sz="900" b="0" kern="0" dirty="0" smtClean="0">
                <a:solidFill>
                  <a:srgbClr val="000000"/>
                </a:solidFill>
              </a:rPr>
              <a:t>2990</a:t>
            </a:r>
            <a:endParaRPr lang="en-US" sz="900" b="0" kern="0" dirty="0">
              <a:solidFill>
                <a:srgbClr val="000000"/>
              </a:solidFill>
            </a:endParaRPr>
          </a:p>
          <a:p>
            <a:pPr lv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455863" algn="l"/>
              </a:tabLst>
              <a:defRPr/>
            </a:pPr>
            <a:r>
              <a:rPr lang="en-US" sz="900" b="0" kern="0" dirty="0" smtClean="0">
                <a:solidFill>
                  <a:srgbClr val="000000"/>
                </a:solidFill>
              </a:rPr>
              <a:t>Next </a:t>
            </a:r>
            <a:r>
              <a:rPr lang="en-US" sz="900" b="0" kern="0" dirty="0">
                <a:solidFill>
                  <a:srgbClr val="000000"/>
                </a:solidFill>
              </a:rPr>
              <a:t>available </a:t>
            </a:r>
            <a:r>
              <a:rPr lang="en-US" sz="900" b="0" kern="0" dirty="0" smtClean="0">
                <a:solidFill>
                  <a:srgbClr val="000000"/>
                </a:solidFill>
              </a:rPr>
              <a:t>Rank </a:t>
            </a:r>
            <a:r>
              <a:rPr lang="en-US" sz="900" b="0" kern="0" dirty="0">
                <a:solidFill>
                  <a:srgbClr val="000000"/>
                </a:solidFill>
              </a:rPr>
              <a:t>in </a:t>
            </a:r>
            <a:r>
              <a:rPr lang="en-US" sz="900" b="0" kern="0" dirty="0" smtClean="0">
                <a:solidFill>
                  <a:srgbClr val="000000"/>
                </a:solidFill>
              </a:rPr>
              <a:t>Regulatory	=   260</a:t>
            </a:r>
          </a:p>
        </p:txBody>
      </p:sp>
      <p:sp>
        <p:nvSpPr>
          <p:cNvPr id="7" name="TextBox 23"/>
          <p:cNvSpPr txBox="1">
            <a:spLocks noChangeArrowheads="1"/>
          </p:cNvSpPr>
          <p:nvPr/>
        </p:nvSpPr>
        <p:spPr bwMode="auto">
          <a:xfrm>
            <a:off x="6096000" y="5454938"/>
            <a:ext cx="2169858" cy="800219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xtLst/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u="sng" kern="0" dirty="0" smtClean="0">
                <a:solidFill>
                  <a:srgbClr val="000000"/>
                </a:solidFill>
              </a:rPr>
              <a:t>Note</a:t>
            </a:r>
            <a:endParaRPr kumimoji="0" lang="en-US" sz="1000" i="0" u="sng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tabLst>
                <a:tab pos="2455863" algn="l"/>
              </a:tabLst>
              <a:defRPr/>
            </a:pPr>
            <a:r>
              <a:rPr lang="en-US" sz="900" b="0" kern="0" dirty="0" smtClean="0">
                <a:solidFill>
                  <a:srgbClr val="000000"/>
                </a:solidFill>
              </a:rPr>
              <a:t>Items in the Regulatory</a:t>
            </a:r>
            <a:r>
              <a:rPr lang="en-US" sz="900" b="0" kern="0" dirty="0">
                <a:solidFill>
                  <a:srgbClr val="000000"/>
                </a:solidFill>
              </a:rPr>
              <a:t> </a:t>
            </a:r>
            <a:r>
              <a:rPr lang="en-US" sz="900" b="0" kern="0" dirty="0" smtClean="0">
                <a:solidFill>
                  <a:srgbClr val="000000"/>
                </a:solidFill>
              </a:rPr>
              <a:t>section of the PPL are not tracked against the market Revision Request funding allocation</a:t>
            </a:r>
          </a:p>
        </p:txBody>
      </p:sp>
    </p:spTree>
    <p:extLst>
      <p:ext uri="{BB962C8B-B14F-4D97-AF65-F5344CB8AC3E}">
        <p14:creationId xmlns:p14="http://schemas.microsoft.com/office/powerpoint/2010/main" val="135025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295400" y="990600"/>
            <a:ext cx="6934200" cy="4114800"/>
          </a:xfrm>
        </p:spPr>
        <p:txBody>
          <a:bodyPr/>
          <a:lstStyle/>
          <a:p>
            <a:r>
              <a:rPr lang="en-US" sz="2400" dirty="0" smtClean="0"/>
              <a:t>Project Portfolio Update</a:t>
            </a:r>
            <a:endParaRPr lang="en-US" sz="1800" dirty="0" smtClean="0"/>
          </a:p>
          <a:p>
            <a:pPr lvl="1"/>
            <a:r>
              <a:rPr lang="en-US" sz="1800" dirty="0" smtClean="0"/>
              <a:t>Recent / Upcoming Project Implementations</a:t>
            </a:r>
          </a:p>
          <a:p>
            <a:pPr lvl="1"/>
            <a:r>
              <a:rPr lang="en-US" sz="1800" dirty="0" smtClean="0"/>
              <a:t>2020 Release Targets</a:t>
            </a:r>
          </a:p>
          <a:p>
            <a:pPr lvl="1"/>
            <a:r>
              <a:rPr lang="en-US" sz="1800" dirty="0" smtClean="0"/>
              <a:t>Planned </a:t>
            </a:r>
            <a:r>
              <a:rPr lang="en-US" sz="1800" dirty="0"/>
              <a:t>Project </a:t>
            </a:r>
            <a:r>
              <a:rPr lang="en-US" sz="1800" dirty="0" smtClean="0"/>
              <a:t>Starts</a:t>
            </a:r>
          </a:p>
          <a:p>
            <a:pPr lvl="1"/>
            <a:r>
              <a:rPr lang="en-US" sz="1800" dirty="0" smtClean="0"/>
              <a:t>2020 </a:t>
            </a:r>
            <a:r>
              <a:rPr lang="en-US" sz="1800" dirty="0"/>
              <a:t>Project Spending Forecast</a:t>
            </a:r>
          </a:p>
          <a:p>
            <a:pPr lvl="1"/>
            <a:r>
              <a:rPr lang="en-US" sz="1800" dirty="0" smtClean="0"/>
              <a:t>Revision </a:t>
            </a:r>
            <a:r>
              <a:rPr lang="en-US" sz="1800" dirty="0"/>
              <a:t>Request Funding Placeholder </a:t>
            </a:r>
            <a:r>
              <a:rPr lang="en-US" sz="1800" dirty="0" smtClean="0"/>
              <a:t>Status</a:t>
            </a:r>
          </a:p>
          <a:p>
            <a:pPr lvl="2"/>
            <a:r>
              <a:rPr lang="en-US" sz="1600" dirty="0"/>
              <a:t>Cost Estimate Accuracy</a:t>
            </a:r>
          </a:p>
          <a:p>
            <a:pPr lvl="2"/>
            <a:r>
              <a:rPr lang="en-US" sz="1600" dirty="0"/>
              <a:t>Duration Estimate Accuracy</a:t>
            </a:r>
          </a:p>
          <a:p>
            <a:pPr lvl="2"/>
            <a:r>
              <a:rPr lang="en-US" sz="1600" dirty="0"/>
              <a:t>Legend</a:t>
            </a:r>
          </a:p>
          <a:p>
            <a:pPr lvl="2"/>
            <a:r>
              <a:rPr lang="en-US" sz="1600" dirty="0"/>
              <a:t>Report </a:t>
            </a:r>
            <a:r>
              <a:rPr lang="en-US" sz="1600" dirty="0" smtClean="0"/>
              <a:t>Exceptions</a:t>
            </a:r>
            <a:endParaRPr lang="en-US" sz="1800" dirty="0" smtClean="0"/>
          </a:p>
          <a:p>
            <a:pPr lvl="1"/>
            <a:r>
              <a:rPr lang="en-US" sz="1800" dirty="0" smtClean="0"/>
              <a:t>Priority/Rank Options for Revision Requests with Impacts</a:t>
            </a:r>
          </a:p>
        </p:txBody>
      </p:sp>
      <p:sp>
        <p:nvSpPr>
          <p:cNvPr id="3" name="TextBox 3"/>
          <p:cNvSpPr txBox="1">
            <a:spLocks noChangeArrowheads="1"/>
          </p:cNvSpPr>
          <p:nvPr/>
        </p:nvSpPr>
        <p:spPr bwMode="auto">
          <a:xfrm>
            <a:off x="1093470" y="6096000"/>
            <a:ext cx="7795260" cy="56015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endParaRPr lang="en-US" sz="800" b="0" dirty="0"/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b="0" dirty="0"/>
              <a:t>Location of Project Priority List (PPL):   </a:t>
            </a:r>
            <a:r>
              <a:rPr lang="en-US" b="0" dirty="0">
                <a:hlinkClick r:id="rId3"/>
              </a:rPr>
              <a:t>http://www.ercot.com/services/projects/index</a:t>
            </a:r>
            <a:endParaRPr lang="en-US" b="0" dirty="0"/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endParaRPr lang="en-US" sz="800" b="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371600" y="243682"/>
            <a:ext cx="5105400" cy="51831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smtClean="0">
                <a:solidFill>
                  <a:schemeClr val="accent1"/>
                </a:solidFill>
              </a:rPr>
              <a:t>Project Update Agenda</a:t>
            </a:r>
            <a:endParaRPr lang="en-US" sz="24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0499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6934200" cy="518318"/>
          </a:xfrm>
        </p:spPr>
        <p:txBody>
          <a:bodyPr/>
          <a:lstStyle/>
          <a:p>
            <a:r>
              <a:rPr lang="en-US" sz="2400" b="1" dirty="0" smtClean="0">
                <a:solidFill>
                  <a:schemeClr val="accent1"/>
                </a:solidFill>
              </a:rPr>
              <a:t>Recent / Upcoming Project Implementations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240" y="914399"/>
            <a:ext cx="8949560" cy="5210621"/>
          </a:xfrm>
        </p:spPr>
        <p:txBody>
          <a:bodyPr/>
          <a:lstStyle/>
          <a:p>
            <a:pPr>
              <a:tabLst>
                <a:tab pos="2176463" algn="l"/>
                <a:tab pos="7199313" algn="l"/>
              </a:tabLst>
            </a:pPr>
            <a:r>
              <a:rPr lang="en-US" sz="1800" dirty="0" smtClean="0"/>
              <a:t>2020 March Release </a:t>
            </a:r>
            <a:r>
              <a:rPr lang="en-US" sz="1800" dirty="0"/>
              <a:t>– Off-Cycle – </a:t>
            </a:r>
            <a:r>
              <a:rPr lang="en-US" sz="1800" dirty="0" smtClean="0"/>
              <a:t>3/1/2020</a:t>
            </a:r>
            <a:r>
              <a:rPr lang="en-US" sz="1600" i="1" dirty="0">
                <a:solidFill>
                  <a:srgbClr val="00B050"/>
                </a:solidFill>
              </a:rPr>
              <a:t>	 </a:t>
            </a:r>
            <a:r>
              <a:rPr lang="en-US" sz="1800" i="1" dirty="0" smtClean="0">
                <a:solidFill>
                  <a:srgbClr val="00B050"/>
                </a:solidFill>
              </a:rPr>
              <a:t>Complete</a:t>
            </a:r>
            <a:endParaRPr lang="en-US" sz="1800" dirty="0"/>
          </a:p>
          <a:p>
            <a:pPr lvl="1">
              <a:tabLst>
                <a:tab pos="2176463" algn="l"/>
                <a:tab pos="7199313" algn="l"/>
              </a:tabLst>
            </a:pPr>
            <a:r>
              <a:rPr lang="en-US" sz="1400" dirty="0" smtClean="0"/>
              <a:t>NPRR863 Phase 1 </a:t>
            </a:r>
            <a:r>
              <a:rPr lang="en-US" sz="1400" dirty="0"/>
              <a:t>– Creation of </a:t>
            </a:r>
            <a:r>
              <a:rPr lang="en-US" sz="1400" dirty="0" smtClean="0"/>
              <a:t>ECRS </a:t>
            </a:r>
            <a:r>
              <a:rPr lang="en-US" sz="1400" dirty="0"/>
              <a:t>and Revisions to Responsive Reserve</a:t>
            </a:r>
            <a:endParaRPr lang="en-US" sz="1400" dirty="0" smtClean="0"/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400" dirty="0" smtClean="0"/>
              <a:t>FFR portion only</a:t>
            </a:r>
          </a:p>
          <a:p>
            <a:pPr lvl="1">
              <a:tabLst>
                <a:tab pos="2176463" algn="l"/>
                <a:tab pos="7199313" algn="l"/>
              </a:tabLst>
            </a:pPr>
            <a:r>
              <a:rPr lang="en-US" sz="1400" dirty="0" smtClean="0"/>
              <a:t>NPRR960 – </a:t>
            </a:r>
            <a:r>
              <a:rPr lang="en-US" sz="1400" dirty="0"/>
              <a:t>Phased Approach and Clarifications for NPRR863, Creation of </a:t>
            </a:r>
            <a:r>
              <a:rPr lang="en-US" sz="1400" dirty="0" smtClean="0"/>
              <a:t>ERCOT 	Contingency Reserve </a:t>
            </a:r>
            <a:r>
              <a:rPr lang="en-US" sz="1400" dirty="0"/>
              <a:t>Service and Revisions to Responsive Reserve</a:t>
            </a:r>
            <a:endParaRPr lang="en-US" sz="1400" dirty="0" smtClean="0"/>
          </a:p>
          <a:p>
            <a:pPr lvl="1">
              <a:tabLst>
                <a:tab pos="2176463" algn="l"/>
                <a:tab pos="7199313" algn="l"/>
              </a:tabLst>
            </a:pPr>
            <a:r>
              <a:rPr lang="en-US" sz="1400" dirty="0" smtClean="0"/>
              <a:t>NOGRR187 – </a:t>
            </a:r>
            <a:r>
              <a:rPr lang="en-US" sz="1400" dirty="0"/>
              <a:t>Related to NPRR863, Creation of ERCOT Contingency Reserve </a:t>
            </a:r>
            <a:r>
              <a:rPr lang="en-US" sz="1400" dirty="0" smtClean="0"/>
              <a:t>Service 		and Revisions to </a:t>
            </a:r>
            <a:r>
              <a:rPr lang="en-US" sz="1400" dirty="0"/>
              <a:t>Responsive Reserve</a:t>
            </a:r>
            <a:endParaRPr lang="en-US" sz="1400" dirty="0" smtClean="0"/>
          </a:p>
          <a:p>
            <a:pPr lvl="1">
              <a:tabLst>
                <a:tab pos="2176463" algn="l"/>
                <a:tab pos="7199313" algn="l"/>
              </a:tabLst>
            </a:pPr>
            <a:r>
              <a:rPr lang="en-US" sz="1400" dirty="0" smtClean="0"/>
              <a:t>OBDRR011 – </a:t>
            </a:r>
            <a:r>
              <a:rPr lang="en-US" sz="1400" dirty="0"/>
              <a:t>ORDC OBD Revisions for PUCT Project 48551</a:t>
            </a:r>
          </a:p>
          <a:p>
            <a:pPr lvl="1">
              <a:tabLst>
                <a:tab pos="2176463" algn="l"/>
                <a:tab pos="7199313" algn="l"/>
              </a:tabLst>
            </a:pPr>
            <a:endParaRPr lang="en-US" sz="1000" dirty="0" smtClean="0"/>
          </a:p>
          <a:p>
            <a:pPr>
              <a:tabLst>
                <a:tab pos="2176463" algn="l"/>
                <a:tab pos="7199313" algn="l"/>
              </a:tabLst>
            </a:pPr>
            <a:r>
              <a:rPr lang="en-US" sz="1800" dirty="0"/>
              <a:t>2020 </a:t>
            </a:r>
            <a:r>
              <a:rPr lang="en-US" sz="1800" dirty="0" smtClean="0"/>
              <a:t>April </a:t>
            </a:r>
            <a:r>
              <a:rPr lang="en-US" sz="1800" dirty="0"/>
              <a:t>Release – </a:t>
            </a:r>
            <a:r>
              <a:rPr lang="en-US" sz="1800" dirty="0" smtClean="0"/>
              <a:t>R2 </a:t>
            </a:r>
            <a:r>
              <a:rPr lang="en-US" sz="1800" dirty="0"/>
              <a:t>– </a:t>
            </a:r>
            <a:r>
              <a:rPr lang="en-US" sz="1800" dirty="0" smtClean="0"/>
              <a:t>3/31/2020 </a:t>
            </a:r>
            <a:r>
              <a:rPr lang="en-US" sz="1800" dirty="0"/>
              <a:t>– </a:t>
            </a:r>
            <a:r>
              <a:rPr lang="en-US" sz="1800" dirty="0" smtClean="0"/>
              <a:t>4/2/2020</a:t>
            </a:r>
            <a:r>
              <a:rPr lang="en-US" sz="1600" i="1" dirty="0">
                <a:solidFill>
                  <a:srgbClr val="00B050"/>
                </a:solidFill>
              </a:rPr>
              <a:t>	 </a:t>
            </a:r>
            <a:r>
              <a:rPr lang="en-US" sz="1800" i="1" dirty="0">
                <a:solidFill>
                  <a:srgbClr val="00B050"/>
                </a:solidFill>
              </a:rPr>
              <a:t>In Flight</a:t>
            </a:r>
            <a:endParaRPr lang="en-US" sz="1600" dirty="0"/>
          </a:p>
          <a:p>
            <a:pPr lvl="1">
              <a:tabLst>
                <a:tab pos="2176463" algn="l"/>
                <a:tab pos="7199313" algn="l"/>
              </a:tabLst>
            </a:pPr>
            <a:r>
              <a:rPr lang="en-US" sz="1400" dirty="0" smtClean="0"/>
              <a:t>NPRR928 </a:t>
            </a:r>
            <a:r>
              <a:rPr lang="en-US" sz="1400" dirty="0"/>
              <a:t>– Cybersecurity Incident Notification</a:t>
            </a:r>
          </a:p>
          <a:p>
            <a:pPr lvl="1">
              <a:tabLst>
                <a:tab pos="2176463" algn="l"/>
                <a:tab pos="7199313" algn="l"/>
              </a:tabLst>
            </a:pPr>
            <a:r>
              <a:rPr lang="en-US" sz="1400" dirty="0" smtClean="0"/>
              <a:t>NPRR929 </a:t>
            </a:r>
            <a:r>
              <a:rPr lang="en-US" sz="1400" dirty="0"/>
              <a:t>– PTP Obligations with Links to an Option DAM Award </a:t>
            </a:r>
            <a:r>
              <a:rPr lang="en-US" sz="1400" dirty="0" smtClean="0"/>
              <a:t>Eligibility</a:t>
            </a:r>
          </a:p>
          <a:p>
            <a:pPr lvl="1">
              <a:tabLst>
                <a:tab pos="2176463" algn="l"/>
                <a:tab pos="7199313" algn="l"/>
              </a:tabLst>
            </a:pPr>
            <a:r>
              <a:rPr lang="en-US" sz="1400" dirty="0"/>
              <a:t>NPRR978 – Alignment with Amendments to PUCT Substantive Rule </a:t>
            </a:r>
            <a:r>
              <a:rPr lang="en-US" sz="1400" dirty="0" smtClean="0"/>
              <a:t>25.505</a:t>
            </a:r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400" dirty="0" smtClean="0"/>
              <a:t>Partial Implementation – </a:t>
            </a:r>
            <a:r>
              <a:rPr lang="en-US" sz="1400" u="sng" dirty="0" smtClean="0"/>
              <a:t>Decommission the following reports</a:t>
            </a:r>
            <a:r>
              <a:rPr lang="en-US" sz="1400" dirty="0" smtClean="0"/>
              <a:t>:</a:t>
            </a:r>
          </a:p>
          <a:p>
            <a:pPr lvl="3">
              <a:tabLst>
                <a:tab pos="2176463" algn="l"/>
                <a:tab pos="7199313" algn="l"/>
              </a:tabLst>
            </a:pPr>
            <a:r>
              <a:rPr lang="en-US" sz="1400" dirty="0"/>
              <a:t>36 Month Resource Capacity </a:t>
            </a:r>
            <a:r>
              <a:rPr lang="en-US" sz="1400" dirty="0" smtClean="0"/>
              <a:t>Report</a:t>
            </a:r>
          </a:p>
          <a:p>
            <a:pPr lvl="4">
              <a:tabLst>
                <a:tab pos="2176463" algn="l"/>
                <a:tab pos="7199313" algn="l"/>
              </a:tabLst>
            </a:pPr>
            <a:r>
              <a:rPr lang="en-US" sz="1200" dirty="0" smtClean="0"/>
              <a:t>EMIL </a:t>
            </a:r>
            <a:r>
              <a:rPr lang="en-US" sz="1200" dirty="0"/>
              <a:t>ID:  NP3-775-M, Report Type ID:  </a:t>
            </a:r>
            <a:r>
              <a:rPr lang="en-US" sz="1200" dirty="0" smtClean="0"/>
              <a:t>11481</a:t>
            </a:r>
          </a:p>
          <a:p>
            <a:pPr lvl="3">
              <a:tabLst>
                <a:tab pos="2176463" algn="l"/>
                <a:tab pos="7199313" algn="l"/>
              </a:tabLst>
            </a:pPr>
            <a:r>
              <a:rPr lang="en-US" sz="1400" dirty="0"/>
              <a:t>Projected Transmission Constraints for Medium Term </a:t>
            </a:r>
            <a:r>
              <a:rPr lang="en-US" sz="1400" dirty="0" smtClean="0"/>
              <a:t>PASA</a:t>
            </a:r>
          </a:p>
          <a:p>
            <a:pPr lvl="4">
              <a:tabLst>
                <a:tab pos="2176463" algn="l"/>
                <a:tab pos="7199313" algn="l"/>
              </a:tabLst>
            </a:pPr>
            <a:r>
              <a:rPr lang="en-US" sz="1200" dirty="0" smtClean="0"/>
              <a:t>EMIL </a:t>
            </a:r>
            <a:r>
              <a:rPr lang="en-US" sz="1200" dirty="0"/>
              <a:t>ID:  NP3-776-M, Report Type ID:  </a:t>
            </a:r>
            <a:r>
              <a:rPr lang="en-US" sz="1200" dirty="0" smtClean="0"/>
              <a:t>13041</a:t>
            </a:r>
            <a:endParaRPr lang="en-US" sz="1200" dirty="0"/>
          </a:p>
          <a:p>
            <a:pPr lvl="1">
              <a:tabLst>
                <a:tab pos="2176463" algn="l"/>
                <a:tab pos="7199313" algn="l"/>
              </a:tabLst>
            </a:pPr>
            <a:r>
              <a:rPr lang="en-US" sz="1400" dirty="0"/>
              <a:t>NPRR988 – </a:t>
            </a:r>
            <a:r>
              <a:rPr lang="en-US" sz="1350" dirty="0"/>
              <a:t>Correction to Conditions for DAM Award Eligibility for PTP Obligations </a:t>
            </a:r>
            <a:r>
              <a:rPr lang="en-US" sz="1350" dirty="0" smtClean="0"/>
              <a:t>w/Links </a:t>
            </a:r>
            <a:r>
              <a:rPr lang="en-US" sz="1350" dirty="0"/>
              <a:t>to an </a:t>
            </a:r>
            <a:r>
              <a:rPr lang="en-US" sz="1350" dirty="0" smtClean="0"/>
              <a:t>Option</a:t>
            </a:r>
          </a:p>
          <a:p>
            <a:pPr lvl="1">
              <a:tabLst>
                <a:tab pos="2176463" algn="l"/>
                <a:tab pos="7199313" algn="l"/>
              </a:tabLst>
            </a:pPr>
            <a:r>
              <a:rPr lang="en-US" sz="1400" dirty="0" smtClean="0"/>
              <a:t>SCR802 </a:t>
            </a:r>
            <a:r>
              <a:rPr lang="en-US" sz="1400" dirty="0"/>
              <a:t>– Enhance Communications of System Inertia</a:t>
            </a:r>
          </a:p>
          <a:p>
            <a:pPr lvl="1">
              <a:tabLst>
                <a:tab pos="2176463" algn="l"/>
                <a:tab pos="7199313" algn="l"/>
              </a:tabLst>
            </a:pPr>
            <a:endParaRPr lang="en-US" sz="17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7" name="TextBox 3"/>
          <p:cNvSpPr txBox="1">
            <a:spLocks noChangeArrowheads="1"/>
          </p:cNvSpPr>
          <p:nvPr/>
        </p:nvSpPr>
        <p:spPr bwMode="auto">
          <a:xfrm>
            <a:off x="2438400" y="6125021"/>
            <a:ext cx="5257800" cy="4365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1400" b="0" dirty="0"/>
              <a:t>Note:  Projected Go-Live dates are subject to change.</a:t>
            </a:r>
            <a:br>
              <a:rPr lang="en-US" sz="1400" b="0" dirty="0"/>
            </a:br>
            <a:r>
              <a:rPr lang="en-US" sz="1400" b="0" dirty="0"/>
              <a:t>Please watch for market notices as the effective dates approach.</a:t>
            </a:r>
          </a:p>
        </p:txBody>
      </p:sp>
    </p:spTree>
    <p:extLst>
      <p:ext uri="{BB962C8B-B14F-4D97-AF65-F5344CB8AC3E}">
        <p14:creationId xmlns:p14="http://schemas.microsoft.com/office/powerpoint/2010/main" val="4064255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686800" cy="527613"/>
          </a:xfrm>
        </p:spPr>
        <p:txBody>
          <a:bodyPr/>
          <a:lstStyle/>
          <a:p>
            <a:r>
              <a:rPr lang="en-US" sz="2200" b="1" dirty="0" smtClean="0">
                <a:solidFill>
                  <a:schemeClr val="accent1"/>
                </a:solidFill>
              </a:rPr>
              <a:t>2020 Release Targets – Board Approved NPRRs / SCRs / </a:t>
            </a:r>
            <a:r>
              <a:rPr lang="en-US" sz="2200" b="1" dirty="0" err="1" smtClean="0">
                <a:solidFill>
                  <a:schemeClr val="accent1"/>
                </a:solidFill>
              </a:rPr>
              <a:t>xGRRs</a:t>
            </a:r>
            <a:r>
              <a:rPr lang="en-US" sz="2200" b="1" dirty="0" smtClean="0">
                <a:solidFill>
                  <a:schemeClr val="accent1"/>
                </a:solidFill>
              </a:rPr>
              <a:t> </a:t>
            </a:r>
            <a:endParaRPr lang="en-US" sz="22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sp>
        <p:nvSpPr>
          <p:cNvPr id="29" name="TextBox 15"/>
          <p:cNvSpPr txBox="1">
            <a:spLocks noChangeArrowheads="1"/>
          </p:cNvSpPr>
          <p:nvPr/>
        </p:nvSpPr>
        <p:spPr bwMode="auto">
          <a:xfrm>
            <a:off x="160280" y="5545329"/>
            <a:ext cx="3174414" cy="40011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Go-live dates can differ from Protocol effective dates – Please refer to market notices for more details</a:t>
            </a:r>
          </a:p>
        </p:txBody>
      </p:sp>
      <p:sp>
        <p:nvSpPr>
          <p:cNvPr id="30" name="TextBox 22"/>
          <p:cNvSpPr txBox="1">
            <a:spLocks noChangeArrowheads="1"/>
          </p:cNvSpPr>
          <p:nvPr/>
        </p:nvSpPr>
        <p:spPr bwMode="auto">
          <a:xfrm>
            <a:off x="160279" y="6002529"/>
            <a:ext cx="3174415" cy="26161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Release targets are subject to change</a:t>
            </a:r>
          </a:p>
        </p:txBody>
      </p:sp>
      <p:sp>
        <p:nvSpPr>
          <p:cNvPr id="32" name="TextBox 23"/>
          <p:cNvSpPr txBox="1">
            <a:spLocks noChangeArrowheads="1"/>
          </p:cNvSpPr>
          <p:nvPr/>
        </p:nvSpPr>
        <p:spPr bwMode="auto">
          <a:xfrm>
            <a:off x="3491321" y="5545329"/>
            <a:ext cx="1647290" cy="75405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APPENDIX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</a:rPr>
              <a:t>Red 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</a:rPr>
              <a:t>Text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: </a:t>
            </a:r>
            <a:r>
              <a:rPr kumimoji="0" lang="en-US" sz="7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New 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additions and target release </a:t>
            </a:r>
            <a:r>
              <a:rPr kumimoji="0" lang="en-US" sz="7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changes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sng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Strike-Through Text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: Previous target </a:t>
            </a:r>
            <a:r>
              <a:rPr kumimoji="0" lang="en-US" sz="7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release</a:t>
            </a:r>
            <a:endParaRPr kumimoji="0" lang="en-US" sz="7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(a), (b), </a:t>
            </a:r>
            <a:r>
              <a:rPr kumimoji="0" lang="en-US" sz="7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etc.:</a:t>
            </a:r>
            <a:r>
              <a:rPr kumimoji="0" lang="en-US" sz="7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</a:t>
            </a:r>
            <a:r>
              <a:rPr lang="en-US" sz="700" b="0" kern="0" dirty="0">
                <a:solidFill>
                  <a:srgbClr val="000000"/>
                </a:solidFill>
              </a:rPr>
              <a:t>M</a:t>
            </a:r>
            <a:r>
              <a:rPr kumimoji="0" lang="en-US" sz="7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ultiple</a:t>
            </a:r>
            <a:r>
              <a:rPr kumimoji="0" lang="en-US" sz="7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phase release</a:t>
            </a:r>
            <a:endParaRPr kumimoji="0" lang="en-US" sz="7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graphicFrame>
        <p:nvGraphicFramePr>
          <p:cNvPr id="33" name="Group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8301001"/>
              </p:ext>
            </p:extLst>
          </p:nvPr>
        </p:nvGraphicFramePr>
        <p:xfrm>
          <a:off x="160280" y="798446"/>
          <a:ext cx="8839200" cy="4262008"/>
        </p:xfrm>
        <a:graphic>
          <a:graphicData uri="http://schemas.openxmlformats.org/drawingml/2006/table">
            <a:tbl>
              <a:tblPr/>
              <a:tblGrid>
                <a:gridCol w="1439920"/>
                <a:gridCol w="1524000"/>
                <a:gridCol w="1447800"/>
                <a:gridCol w="1447800"/>
                <a:gridCol w="1447800"/>
                <a:gridCol w="1531880"/>
              </a:tblGrid>
              <a:tr h="54954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February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2/4 – 2/6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April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3/31 – 4/2</a:t>
                      </a:r>
                      <a:endParaRPr kumimoji="0" lang="en-US" sz="1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5/26 – 5/28</a:t>
                      </a:r>
                      <a:endParaRPr kumimoji="0" lang="en-US" sz="1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August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8/4 – 8/6</a:t>
                      </a:r>
                      <a:endParaRPr kumimoji="0" lang="en-US" sz="1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October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10/13 – 10/15</a:t>
                      </a:r>
                      <a:endParaRPr kumimoji="0" lang="en-US" sz="1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December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12/8 – 12/10</a:t>
                      </a:r>
                      <a:endParaRPr kumimoji="0" lang="en-US" sz="12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</a:tr>
              <a:tr h="36414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NPRR873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SCR797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NPRR877 </a:t>
                      </a:r>
                      <a:r>
                        <a:rPr kumimoji="0" lang="en-US" sz="1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Ph2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NPRR968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NPRR943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EMIL Web Interface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NPRR863</a:t>
                      </a: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 </a:t>
                      </a: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Ph1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NPRR960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</a:rPr>
                        <a:t>NOGRR187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OBDRR011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SCR802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NPRR928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NPRR929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NPRR978</a:t>
                      </a:r>
                      <a:r>
                        <a:rPr kumimoji="0" lang="en-US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(a)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NPRR988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NPRR856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NPRR884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NPRR935</a:t>
                      </a:r>
                      <a:r>
                        <a:rPr kumimoji="0" lang="en-US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(a)</a:t>
                      </a: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OBDRR006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SCR803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NPRR887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NPRR907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NPRR985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NPRR902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NPRR905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NPRR951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MIS testing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SCR804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SCR781</a:t>
                      </a:r>
                      <a:r>
                        <a:rPr kumimoji="0" lang="en-US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(a)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RRGRR016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RRGRR019</a:t>
                      </a:r>
                      <a:endParaRPr kumimoji="0" lang="en-US" sz="1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sng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NPRR936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MIS Go-Live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MMS/OS Refresh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SCR799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NPRR857</a:t>
                      </a: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NPRR863</a:t>
                      </a:r>
                      <a:r>
                        <a:rPr kumimoji="0" lang="en-US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Ph2</a:t>
                      </a: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NPRR885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NPRR917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NPRR941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NPRR971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NPRR986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PGRR070</a:t>
                      </a:r>
                      <a:r>
                        <a:rPr kumimoji="0" lang="en-US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(b)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SCR781</a:t>
                      </a:r>
                      <a:r>
                        <a:rPr kumimoji="0" lang="en-US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(b)</a:t>
                      </a: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4" name="TextBox 21"/>
          <p:cNvSpPr txBox="1">
            <a:spLocks noChangeArrowheads="1"/>
          </p:cNvSpPr>
          <p:nvPr/>
        </p:nvSpPr>
        <p:spPr bwMode="auto">
          <a:xfrm>
            <a:off x="5242489" y="5529940"/>
            <a:ext cx="1173951" cy="83099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sng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Project Status Codes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NS = Not Started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I     = Initiation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P    = Planning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E    = Execution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H    = On Hold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7114345" y="1356091"/>
            <a:ext cx="370549" cy="1769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endParaRPr kumimoji="0" lang="en-US" sz="10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noProof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400" b="1" i="1" kern="0" noProof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 </a:t>
            </a:r>
            <a:endParaRPr lang="en-US" sz="1000" b="1" i="1" kern="0" dirty="0">
              <a:solidFill>
                <a:srgbClr val="000000"/>
              </a:solidFill>
            </a:endParaRPr>
          </a:p>
        </p:txBody>
      </p:sp>
      <p:sp>
        <p:nvSpPr>
          <p:cNvPr id="3" name="Flowchart: Alternate Process 2"/>
          <p:cNvSpPr/>
          <p:nvPr/>
        </p:nvSpPr>
        <p:spPr>
          <a:xfrm>
            <a:off x="160867" y="797795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/>
              <a:t>R1</a:t>
            </a:r>
            <a:endParaRPr lang="en-US" sz="1400" b="1" dirty="0"/>
          </a:p>
        </p:txBody>
      </p:sp>
      <p:sp>
        <p:nvSpPr>
          <p:cNvPr id="51" name="Flowchart: Alternate Process 50"/>
          <p:cNvSpPr/>
          <p:nvPr/>
        </p:nvSpPr>
        <p:spPr>
          <a:xfrm>
            <a:off x="1600200" y="806036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/>
              <a:t>R2</a:t>
            </a:r>
            <a:endParaRPr lang="en-US" sz="1400" b="1" dirty="0"/>
          </a:p>
        </p:txBody>
      </p:sp>
      <p:sp>
        <p:nvSpPr>
          <p:cNvPr id="52" name="Flowchart: Alternate Process 51"/>
          <p:cNvSpPr/>
          <p:nvPr/>
        </p:nvSpPr>
        <p:spPr>
          <a:xfrm>
            <a:off x="3124200" y="796160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/>
              <a:t>R3</a:t>
            </a:r>
            <a:endParaRPr lang="en-US" sz="1400" b="1" dirty="0"/>
          </a:p>
        </p:txBody>
      </p:sp>
      <p:sp>
        <p:nvSpPr>
          <p:cNvPr id="53" name="Flowchart: Alternate Process 52"/>
          <p:cNvSpPr/>
          <p:nvPr/>
        </p:nvSpPr>
        <p:spPr>
          <a:xfrm>
            <a:off x="4572000" y="802054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/>
              <a:t>R4</a:t>
            </a:r>
            <a:endParaRPr lang="en-US" sz="1400" b="1" dirty="0"/>
          </a:p>
        </p:txBody>
      </p:sp>
      <p:sp>
        <p:nvSpPr>
          <p:cNvPr id="54" name="Flowchart: Alternate Process 53"/>
          <p:cNvSpPr/>
          <p:nvPr/>
        </p:nvSpPr>
        <p:spPr>
          <a:xfrm>
            <a:off x="6021407" y="797439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/>
              <a:t>R5</a:t>
            </a:r>
            <a:endParaRPr lang="en-US" sz="1400" b="1" dirty="0"/>
          </a:p>
        </p:txBody>
      </p:sp>
      <p:sp>
        <p:nvSpPr>
          <p:cNvPr id="55" name="Flowchart: Alternate Process 54"/>
          <p:cNvSpPr/>
          <p:nvPr/>
        </p:nvSpPr>
        <p:spPr>
          <a:xfrm>
            <a:off x="7475046" y="802054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/>
              <a:t>R6</a:t>
            </a:r>
            <a:endParaRPr lang="en-US" sz="1400" b="1" dirty="0"/>
          </a:p>
        </p:txBody>
      </p:sp>
      <p:sp>
        <p:nvSpPr>
          <p:cNvPr id="17" name="TextBox 12"/>
          <p:cNvSpPr txBox="1">
            <a:spLocks noChangeArrowheads="1"/>
          </p:cNvSpPr>
          <p:nvPr/>
        </p:nvSpPr>
        <p:spPr bwMode="auto">
          <a:xfrm>
            <a:off x="160278" y="3904960"/>
            <a:ext cx="1426464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3</a:t>
            </a:r>
            <a:r>
              <a:rPr lang="en-US" sz="1200" dirty="0" smtClean="0"/>
              <a:t>/1</a:t>
            </a:r>
            <a:endParaRPr lang="en-US" sz="1200" kern="0" dirty="0"/>
          </a:p>
        </p:txBody>
      </p:sp>
      <p:sp>
        <p:nvSpPr>
          <p:cNvPr id="18" name="TextBox 21"/>
          <p:cNvSpPr txBox="1">
            <a:spLocks noChangeArrowheads="1"/>
          </p:cNvSpPr>
          <p:nvPr/>
        </p:nvSpPr>
        <p:spPr bwMode="auto">
          <a:xfrm>
            <a:off x="6501462" y="5498352"/>
            <a:ext cx="2485392" cy="1077218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xtLst/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 smtClean="0"/>
              <a:t>NPRR863 Ph1 </a:t>
            </a:r>
            <a:r>
              <a:rPr lang="en-US" sz="800" b="0" kern="0" dirty="0"/>
              <a:t>– </a:t>
            </a:r>
            <a:r>
              <a:rPr lang="en-US" sz="800" b="0" kern="0" dirty="0" smtClean="0"/>
              <a:t>FFR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NPRR863 </a:t>
            </a:r>
            <a:r>
              <a:rPr lang="en-US" sz="800" b="0" kern="0" dirty="0" smtClean="0"/>
              <a:t>Ph2 </a:t>
            </a:r>
            <a:r>
              <a:rPr lang="en-US" sz="800" b="0" kern="0" dirty="0"/>
              <a:t>– </a:t>
            </a:r>
            <a:r>
              <a:rPr lang="en-US" sz="800" b="0" kern="0" dirty="0" smtClean="0"/>
              <a:t>ECRS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 smtClean="0"/>
              <a:t>NPRR935(a) – All changes except Section 4.2.3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 smtClean="0"/>
              <a:t>NPRR935(b) – Section 4.2.3 changes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 smtClean="0">
                <a:solidFill>
                  <a:srgbClr val="FF0000"/>
                </a:solidFill>
              </a:rPr>
              <a:t>NPRR978(a) – Initial report decommissions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 smtClean="0"/>
              <a:t>PGRR070(b) – Remaining PGRR language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 smtClean="0"/>
              <a:t>SCR781(a</a:t>
            </a:r>
            <a:r>
              <a:rPr lang="en-US" sz="800" b="0" kern="0" dirty="0"/>
              <a:t>) – View / Edit </a:t>
            </a:r>
            <a:r>
              <a:rPr lang="en-US" sz="800" b="0" kern="0" dirty="0" smtClean="0"/>
              <a:t>capability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 smtClean="0"/>
              <a:t>SCR781(b) </a:t>
            </a:r>
            <a:r>
              <a:rPr lang="en-US" sz="800" b="0" kern="0" dirty="0"/>
              <a:t>– </a:t>
            </a:r>
            <a:r>
              <a:rPr lang="en-US" sz="800" b="0" kern="0" dirty="0" smtClean="0"/>
              <a:t>Add capability</a:t>
            </a:r>
            <a:endParaRPr lang="en-US" sz="800" b="0" kern="0" dirty="0"/>
          </a:p>
        </p:txBody>
      </p:sp>
      <p:sp>
        <p:nvSpPr>
          <p:cNvPr id="19" name="TextBox 13"/>
          <p:cNvSpPr txBox="1">
            <a:spLocks noChangeArrowheads="1"/>
          </p:cNvSpPr>
          <p:nvPr/>
        </p:nvSpPr>
        <p:spPr bwMode="auto">
          <a:xfrm>
            <a:off x="1586742" y="4738941"/>
            <a:ext cx="2977306" cy="249625"/>
          </a:xfrm>
          <a:prstGeom prst="rect">
            <a:avLst/>
          </a:prstGeom>
          <a:solidFill>
            <a:srgbClr val="A1D8FD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i="1" kern="0" dirty="0" smtClean="0">
                <a:solidFill>
                  <a:srgbClr val="000000"/>
                </a:solidFill>
              </a:rPr>
              <a:t>M</a:t>
            </a: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MS/OS Upgrade “Chill”</a:t>
            </a:r>
            <a:endParaRPr kumimoji="0" lang="en-US" sz="10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20" name="TextBox 13"/>
          <p:cNvSpPr txBox="1">
            <a:spLocks noChangeArrowheads="1"/>
          </p:cNvSpPr>
          <p:nvPr/>
        </p:nvSpPr>
        <p:spPr bwMode="auto">
          <a:xfrm>
            <a:off x="4564049" y="4742345"/>
            <a:ext cx="2903046" cy="246221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i="1" kern="0" dirty="0" smtClean="0">
                <a:solidFill>
                  <a:schemeClr val="bg1"/>
                </a:solidFill>
              </a:rPr>
              <a:t>M</a:t>
            </a: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</a:rPr>
              <a:t>MS/OS Upgrade “Freeze”</a:t>
            </a:r>
            <a:endParaRPr kumimoji="0" lang="en-US" sz="1000" b="1" i="1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758901" y="1355716"/>
            <a:ext cx="370549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E</a:t>
            </a:r>
            <a:endParaRPr lang="en-US" sz="1000" b="1" i="1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NS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E</a:t>
            </a:r>
            <a:endParaRPr lang="en-US" sz="1000" b="1" i="1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noProof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noProof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1" u="none" strike="noStrike" kern="0" cap="none" spc="0" normalizeH="0" baseline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noProof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1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noProof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noProof="0" dirty="0" smtClean="0">
                <a:solidFill>
                  <a:srgbClr val="000000"/>
                </a:solidFill>
              </a:rPr>
              <a:t> </a:t>
            </a: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293429" y="1366501"/>
            <a:ext cx="370549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 smtClean="0">
                <a:latin typeface="Wingdings" panose="05000000000000000000" pitchFamily="2" charset="2"/>
              </a:rPr>
              <a:t>ü</a:t>
            </a:r>
            <a:r>
              <a:rPr lang="en-US" sz="1000" b="1" i="1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latin typeface="Wingdings" panose="05000000000000000000" pitchFamily="2" charset="2"/>
              </a:rPr>
              <a:t>ü</a:t>
            </a: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400" b="1" i="1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7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100" b="1" i="1" kern="0" dirty="0" smtClean="0">
                <a:solidFill>
                  <a:srgbClr val="000000"/>
                </a:solidFill>
              </a:rPr>
              <a:t> </a:t>
            </a:r>
            <a:endParaRPr lang="en-US" sz="1000" b="1" i="1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0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noProof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1" i="1" kern="0" noProof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noProof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noProof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100" b="1" i="1" kern="0" dirty="0" smtClean="0">
                <a:solidFill>
                  <a:srgbClr val="000000"/>
                </a:solidFill>
              </a:rPr>
              <a:t> </a:t>
            </a:r>
            <a:endParaRPr lang="en-US" sz="600" b="1" i="1" kern="0" dirty="0">
              <a:solidFill>
                <a:srgbClr val="000000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 smtClean="0">
                <a:latin typeface="Wingdings" panose="05000000000000000000" pitchFamily="2" charset="2"/>
              </a:rPr>
              <a:t>ü</a:t>
            </a: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216493" y="1360066"/>
            <a:ext cx="370549" cy="1800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E</a:t>
            </a:r>
            <a:endParaRPr kumimoji="0" lang="en-US" sz="10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P</a:t>
            </a:r>
            <a:endParaRPr kumimoji="0" lang="en-US" sz="10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E</a:t>
            </a:r>
          </a:p>
        </p:txBody>
      </p:sp>
      <p:sp>
        <p:nvSpPr>
          <p:cNvPr id="27" name="TextBox 12"/>
          <p:cNvSpPr txBox="1">
            <a:spLocks noChangeArrowheads="1"/>
          </p:cNvSpPr>
          <p:nvPr/>
        </p:nvSpPr>
        <p:spPr bwMode="auto">
          <a:xfrm>
            <a:off x="6021174" y="2861364"/>
            <a:ext cx="1435608" cy="461665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 smtClean="0"/>
              <a:t>November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 smtClean="0"/>
              <a:t>Off-Cycle</a:t>
            </a:r>
          </a:p>
        </p:txBody>
      </p:sp>
      <p:sp>
        <p:nvSpPr>
          <p:cNvPr id="25" name="TextBox 12"/>
          <p:cNvSpPr txBox="1">
            <a:spLocks noChangeArrowheads="1"/>
          </p:cNvSpPr>
          <p:nvPr/>
        </p:nvSpPr>
        <p:spPr bwMode="auto">
          <a:xfrm>
            <a:off x="146686" y="1902106"/>
            <a:ext cx="1453648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 smtClean="0"/>
              <a:t>1/1</a:t>
            </a:r>
            <a:endParaRPr lang="en-US" sz="1200" kern="0" dirty="0"/>
          </a:p>
        </p:txBody>
      </p:sp>
      <p:sp>
        <p:nvSpPr>
          <p:cNvPr id="28" name="TextBox 12"/>
          <p:cNvSpPr txBox="1">
            <a:spLocks noChangeArrowheads="1"/>
          </p:cNvSpPr>
          <p:nvPr/>
        </p:nvSpPr>
        <p:spPr bwMode="auto">
          <a:xfrm>
            <a:off x="7466499" y="1952219"/>
            <a:ext cx="1512475" cy="461665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 smtClean="0"/>
              <a:t>Future Year Go-Live Targets</a:t>
            </a:r>
            <a:endParaRPr lang="en-US" sz="1200" b="0" kern="0" dirty="0"/>
          </a:p>
        </p:txBody>
      </p:sp>
      <p:sp>
        <p:nvSpPr>
          <p:cNvPr id="31" name="TextBox 12"/>
          <p:cNvSpPr txBox="1">
            <a:spLocks noChangeArrowheads="1"/>
          </p:cNvSpPr>
          <p:nvPr/>
        </p:nvSpPr>
        <p:spPr bwMode="auto">
          <a:xfrm>
            <a:off x="7467600" y="2390001"/>
            <a:ext cx="1512475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 smtClean="0"/>
              <a:t>2021</a:t>
            </a:r>
            <a:endParaRPr lang="en-US" sz="1200" b="0" kern="0" dirty="0"/>
          </a:p>
        </p:txBody>
      </p:sp>
      <p:sp>
        <p:nvSpPr>
          <p:cNvPr id="34" name="TextBox 12"/>
          <p:cNvSpPr txBox="1">
            <a:spLocks noChangeArrowheads="1"/>
          </p:cNvSpPr>
          <p:nvPr/>
        </p:nvSpPr>
        <p:spPr bwMode="auto">
          <a:xfrm>
            <a:off x="7466499" y="4512331"/>
            <a:ext cx="1512475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 smtClean="0"/>
              <a:t>2022</a:t>
            </a:r>
            <a:endParaRPr lang="en-US" sz="1200" b="0" kern="0" dirty="0"/>
          </a:p>
        </p:txBody>
      </p:sp>
      <p:sp>
        <p:nvSpPr>
          <p:cNvPr id="35" name="TextBox 34"/>
          <p:cNvSpPr txBox="1"/>
          <p:nvPr/>
        </p:nvSpPr>
        <p:spPr>
          <a:xfrm>
            <a:off x="8638633" y="1366500"/>
            <a:ext cx="370549" cy="3277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NS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i="1" kern="0" dirty="0" smtClean="0">
                <a:solidFill>
                  <a:srgbClr val="000000"/>
                </a:solidFill>
              </a:rPr>
              <a:t> </a:t>
            </a:r>
            <a:endParaRPr lang="en-US" sz="1000" b="1" i="1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noProof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noProof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NS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i="1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noProof="0" dirty="0" smtClean="0">
                <a:solidFill>
                  <a:srgbClr val="000000"/>
                </a:solidFill>
              </a:rPr>
              <a:t>I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P</a:t>
            </a:r>
            <a:endParaRPr lang="en-US" sz="1000" b="1" i="1" kern="0" noProof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NS</a:t>
            </a:r>
            <a:r>
              <a:rPr lang="en-US" sz="1000" b="1" i="1" kern="0" noProof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noProof="0" dirty="0" smtClean="0">
                <a:solidFill>
                  <a:srgbClr val="000000"/>
                </a:solidFill>
              </a:rPr>
              <a:t>NS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I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00" b="1" i="1" kern="0" noProof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noProof="0" dirty="0" smtClean="0">
                <a:solidFill>
                  <a:srgbClr val="000000"/>
                </a:solidFill>
              </a:rPr>
              <a:t>I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00" b="1" i="1" kern="0" noProof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noProof="0" dirty="0" smtClean="0">
                <a:solidFill>
                  <a:srgbClr val="000000"/>
                </a:solidFill>
              </a:rPr>
              <a:t>E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noProof="0" dirty="0" smtClean="0">
                <a:solidFill>
                  <a:srgbClr val="000000"/>
                </a:solidFill>
              </a:rPr>
              <a:t>E  </a:t>
            </a: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</a:p>
        </p:txBody>
      </p:sp>
      <p:sp>
        <p:nvSpPr>
          <p:cNvPr id="46" name="TextBox 12"/>
          <p:cNvSpPr txBox="1">
            <a:spLocks noChangeArrowheads="1"/>
          </p:cNvSpPr>
          <p:nvPr/>
        </p:nvSpPr>
        <p:spPr bwMode="auto">
          <a:xfrm>
            <a:off x="4566757" y="2865960"/>
            <a:ext cx="1444752" cy="461665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 smtClean="0"/>
              <a:t>September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 smtClean="0"/>
              <a:t>Off-Cycle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5690887" y="1357972"/>
            <a:ext cx="370549" cy="22006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I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I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I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noProof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1" u="none" strike="noStrike" kern="0" cap="none" spc="0" normalizeH="0" baseline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noProof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300" b="1" i="1" kern="0" noProof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noProof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noProof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noProof="0" dirty="0" smtClean="0">
                <a:solidFill>
                  <a:srgbClr val="000000"/>
                </a:solidFill>
              </a:rPr>
              <a:t>P </a:t>
            </a: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</a:p>
        </p:txBody>
      </p:sp>
      <p:sp>
        <p:nvSpPr>
          <p:cNvPr id="39" name="TextBox 12"/>
          <p:cNvSpPr txBox="1">
            <a:spLocks noChangeArrowheads="1"/>
          </p:cNvSpPr>
          <p:nvPr/>
        </p:nvSpPr>
        <p:spPr bwMode="auto">
          <a:xfrm>
            <a:off x="147302" y="2720906"/>
            <a:ext cx="1444752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 smtClean="0"/>
              <a:t>1/19</a:t>
            </a:r>
            <a:endParaRPr lang="en-US" sz="1200" kern="0" dirty="0"/>
          </a:p>
        </p:txBody>
      </p:sp>
      <p:sp>
        <p:nvSpPr>
          <p:cNvPr id="41" name="TextBox 40"/>
          <p:cNvSpPr txBox="1"/>
          <p:nvPr/>
        </p:nvSpPr>
        <p:spPr>
          <a:xfrm>
            <a:off x="7184983" y="3284838"/>
            <a:ext cx="3705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 smtClean="0">
                <a:solidFill>
                  <a:srgbClr val="000000"/>
                </a:solidFill>
              </a:rPr>
              <a:t>E</a:t>
            </a:r>
            <a:endParaRPr kumimoji="0" lang="en-US" sz="10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290090" y="2229464"/>
            <a:ext cx="3705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latin typeface="Wingdings" panose="05000000000000000000" pitchFamily="2" charset="2"/>
              </a:rPr>
              <a:t>ü</a:t>
            </a:r>
            <a:endParaRPr lang="en-US" sz="500" b="1" i="1" kern="0" noProof="0" dirty="0">
              <a:solidFill>
                <a:srgbClr val="000000"/>
              </a:solidFill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300" dirty="0" smtClean="0">
              <a:latin typeface="Wingdings" panose="05000000000000000000" pitchFamily="2" charset="2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 smtClean="0">
                <a:latin typeface="Wingdings" panose="05000000000000000000" pitchFamily="2" charset="2"/>
              </a:rPr>
              <a:t>ü</a:t>
            </a:r>
            <a:r>
              <a:rPr lang="en-US" sz="1000" b="1" i="1" kern="0" noProof="0" dirty="0" smtClean="0">
                <a:solidFill>
                  <a:srgbClr val="000000"/>
                </a:solidFill>
              </a:rPr>
              <a:t> </a:t>
            </a:r>
            <a:r>
              <a:rPr kumimoji="0" lang="en-US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</a:p>
        </p:txBody>
      </p:sp>
      <p:graphicFrame>
        <p:nvGraphicFramePr>
          <p:cNvPr id="38" name="Table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1178066"/>
              </p:ext>
            </p:extLst>
          </p:nvPr>
        </p:nvGraphicFramePr>
        <p:xfrm>
          <a:off x="176358" y="5032090"/>
          <a:ext cx="8807363" cy="464820"/>
        </p:xfrm>
        <a:graphic>
          <a:graphicData uri="http://schemas.openxmlformats.org/drawingml/2006/table">
            <a:tbl>
              <a:tblPr firstRow="1" bandRow="1"/>
              <a:tblGrid>
                <a:gridCol w="919754"/>
                <a:gridCol w="1189888"/>
                <a:gridCol w="1828800"/>
                <a:gridCol w="4868921"/>
              </a:tblGrid>
              <a:tr h="196622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TBD Items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0" dirty="0" smtClean="0">
                          <a:solidFill>
                            <a:schemeClr val="tx1"/>
                          </a:solidFill>
                        </a:rPr>
                        <a:t>2017</a:t>
                      </a:r>
                      <a:endParaRPr 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0" dirty="0" smtClean="0">
                          <a:solidFill>
                            <a:schemeClr val="tx1"/>
                          </a:solidFill>
                        </a:rPr>
                        <a:t>2018</a:t>
                      </a:r>
                      <a:endParaRPr 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0" dirty="0" smtClean="0">
                          <a:solidFill>
                            <a:schemeClr val="tx1"/>
                          </a:solidFill>
                        </a:rPr>
                        <a:t>2019</a:t>
                      </a:r>
                      <a:endParaRPr 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</a:tr>
              <a:tr h="203547">
                <a:tc vMerge="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strike="noStrike" dirty="0" smtClean="0">
                          <a:solidFill>
                            <a:schemeClr val="tx1"/>
                          </a:solidFill>
                        </a:rPr>
                        <a:t>NPRR702, NPRR829</a:t>
                      </a:r>
                      <a:endParaRPr lang="en-US" sz="800" b="0" strike="sngStrik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strike="noStrike" baseline="0" dirty="0" smtClean="0">
                          <a:solidFill>
                            <a:schemeClr val="tx1"/>
                          </a:solidFill>
                        </a:rPr>
                        <a:t>NPRR825(b), NPRR867, NPRR841</a:t>
                      </a:r>
                      <a:endParaRPr lang="en-US" sz="800" b="0" strike="sngStrik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NPRR904, OBDRR009, NPRR879, NPRR918, NRR935(b), NPRR939, PGRR066, SCR800</a:t>
                      </a:r>
                      <a:endParaRPr lang="en-US" sz="800" b="0" strike="sng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tint val="4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42" name="TextBox 41"/>
          <p:cNvSpPr txBox="1"/>
          <p:nvPr/>
        </p:nvSpPr>
        <p:spPr>
          <a:xfrm>
            <a:off x="1286994" y="3028336"/>
            <a:ext cx="3705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 smtClean="0">
                <a:latin typeface="Wingdings" panose="05000000000000000000" pitchFamily="2" charset="2"/>
              </a:rPr>
              <a:t>ü</a:t>
            </a:r>
            <a:endParaRPr lang="en-US" sz="500" b="1" i="1" kern="0" noProof="0" dirty="0">
              <a:solidFill>
                <a:srgbClr val="0000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 rot="16200000">
            <a:off x="2680588" y="2711500"/>
            <a:ext cx="117211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i="1" dirty="0" smtClean="0"/>
              <a:t>CMM Release 2a</a:t>
            </a:r>
            <a:endParaRPr lang="en-US" sz="1000" i="1" dirty="0"/>
          </a:p>
        </p:txBody>
      </p:sp>
      <p:sp>
        <p:nvSpPr>
          <p:cNvPr id="45" name="Left Brace 44"/>
          <p:cNvSpPr/>
          <p:nvPr/>
        </p:nvSpPr>
        <p:spPr>
          <a:xfrm>
            <a:off x="3337858" y="2472265"/>
            <a:ext cx="153463" cy="67861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12"/>
          <p:cNvSpPr txBox="1">
            <a:spLocks noChangeArrowheads="1"/>
          </p:cNvSpPr>
          <p:nvPr/>
        </p:nvSpPr>
        <p:spPr bwMode="auto">
          <a:xfrm>
            <a:off x="152400" y="3304401"/>
            <a:ext cx="1444752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 smtClean="0"/>
              <a:t>1/30</a:t>
            </a:r>
            <a:endParaRPr lang="en-US" sz="1200" kern="0" dirty="0"/>
          </a:p>
        </p:txBody>
      </p:sp>
      <p:sp>
        <p:nvSpPr>
          <p:cNvPr id="49" name="TextBox 12"/>
          <p:cNvSpPr txBox="1">
            <a:spLocks noChangeArrowheads="1"/>
          </p:cNvSpPr>
          <p:nvPr/>
        </p:nvSpPr>
        <p:spPr bwMode="auto">
          <a:xfrm>
            <a:off x="4570698" y="2158430"/>
            <a:ext cx="1444752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 smtClean="0"/>
              <a:t>August</a:t>
            </a:r>
            <a:endParaRPr lang="en-US" sz="1200" kern="0" dirty="0"/>
          </a:p>
        </p:txBody>
      </p:sp>
      <p:sp>
        <p:nvSpPr>
          <p:cNvPr id="50" name="TextBox 12"/>
          <p:cNvSpPr txBox="1">
            <a:spLocks noChangeArrowheads="1"/>
          </p:cNvSpPr>
          <p:nvPr/>
        </p:nvSpPr>
        <p:spPr bwMode="auto">
          <a:xfrm>
            <a:off x="6022848" y="2163391"/>
            <a:ext cx="1444752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 smtClean="0"/>
              <a:t>October</a:t>
            </a:r>
            <a:endParaRPr lang="en-US" sz="1200" kern="0" dirty="0"/>
          </a:p>
        </p:txBody>
      </p:sp>
      <p:sp>
        <p:nvSpPr>
          <p:cNvPr id="56" name="TextBox 12"/>
          <p:cNvSpPr txBox="1">
            <a:spLocks noChangeArrowheads="1"/>
          </p:cNvSpPr>
          <p:nvPr/>
        </p:nvSpPr>
        <p:spPr bwMode="auto">
          <a:xfrm>
            <a:off x="4147323" y="3668695"/>
            <a:ext cx="2144925" cy="438582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 smtClean="0"/>
              <a:t>Q3  RIOO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0" kern="0" dirty="0" smtClean="0"/>
              <a:t>RARF Go-Live for View/Update</a:t>
            </a:r>
            <a:endParaRPr lang="en-US" sz="1000" b="0" kern="0" dirty="0"/>
          </a:p>
        </p:txBody>
      </p:sp>
      <p:sp>
        <p:nvSpPr>
          <p:cNvPr id="58" name="TextBox 57"/>
          <p:cNvSpPr txBox="1"/>
          <p:nvPr/>
        </p:nvSpPr>
        <p:spPr>
          <a:xfrm>
            <a:off x="1293429" y="4206145"/>
            <a:ext cx="370549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 smtClean="0">
                <a:latin typeface="Wingdings" panose="05000000000000000000" pitchFamily="2" charset="2"/>
              </a:rPr>
              <a:t>ü</a:t>
            </a:r>
            <a:r>
              <a:rPr lang="en-US" sz="1000" b="1" i="1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00" b="1" i="1" kern="0" dirty="0">
              <a:solidFill>
                <a:srgbClr val="000000"/>
              </a:solidFill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latin typeface="Wingdings" panose="05000000000000000000" pitchFamily="2" charset="2"/>
              </a:rPr>
              <a:t>ü</a:t>
            </a: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00" b="1" i="1" kern="0" dirty="0" smtClean="0">
              <a:solidFill>
                <a:srgbClr val="000000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latin typeface="Wingdings" panose="05000000000000000000" pitchFamily="2" charset="2"/>
              </a:rPr>
              <a:t>ü</a:t>
            </a:r>
            <a:endParaRPr lang="en-US" sz="1200" dirty="0" smtClean="0">
              <a:latin typeface="Wingdings" panose="05000000000000000000" pitchFamily="2" charset="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300" b="1" i="1" kern="0" dirty="0">
              <a:solidFill>
                <a:srgbClr val="000000"/>
              </a:solidFill>
              <a:latin typeface="Wingdings" panose="05000000000000000000" pitchFamily="2" charset="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 smtClean="0">
                <a:latin typeface="Wingdings" panose="05000000000000000000" pitchFamily="2" charset="2"/>
              </a:rPr>
              <a:t>ü</a:t>
            </a:r>
            <a:endParaRPr lang="en-US" sz="500" b="1" i="1" kern="0" dirty="0">
              <a:solidFill>
                <a:srgbClr val="000000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6934200" y="1600200"/>
            <a:ext cx="762000" cy="914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6309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19882"/>
            <a:ext cx="8839200" cy="442118"/>
          </a:xfrm>
        </p:spPr>
        <p:txBody>
          <a:bodyPr/>
          <a:lstStyle/>
          <a:p>
            <a:r>
              <a:rPr lang="en-US" sz="1800" dirty="0" smtClean="0"/>
              <a:t>Approved Revision Requests “Not Started” – Planned to Start in Future Months</a:t>
            </a:r>
            <a:endParaRPr lang="en-US" sz="18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381000" cy="212725"/>
          </a:xfrm>
        </p:spPr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8917130"/>
              </p:ext>
            </p:extLst>
          </p:nvPr>
        </p:nvGraphicFramePr>
        <p:xfrm>
          <a:off x="76200" y="1127640"/>
          <a:ext cx="8991599" cy="368812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40568"/>
                <a:gridCol w="838200"/>
                <a:gridCol w="762000"/>
                <a:gridCol w="990600"/>
                <a:gridCol w="760231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Revision Request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2" marB="45732" anchor="ctr">
                    <a:solidFill>
                      <a:schemeClr val="accent4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/>
                        <a:t>Target</a:t>
                      </a:r>
                    </a:p>
                    <a:p>
                      <a:pPr algn="ctr"/>
                      <a:r>
                        <a:rPr lang="en-US" sz="1100" b="1" dirty="0" smtClean="0"/>
                        <a:t>Start Date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2" marB="45732"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Release Target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2" marB="45732" anchor="ctr">
                    <a:solidFill>
                      <a:schemeClr val="accent4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Cost Estimate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2" marB="45732" anchor="ctr">
                    <a:solidFill>
                      <a:schemeClr val="accent4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Author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2" marB="45732" anchor="ctr">
                    <a:solidFill>
                      <a:schemeClr val="accent4">
                        <a:lumMod val="10000"/>
                        <a:lumOff val="90000"/>
                      </a:schemeClr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NPRR936</a:t>
                      </a:r>
                      <a:r>
                        <a:rPr lang="en-US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CRR Account Holder Limits</a:t>
                      </a:r>
                      <a:endParaRPr lang="en-US" sz="800" b="1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TBD</a:t>
                      </a:r>
                      <a:endParaRPr lang="en-US" sz="105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32" marB="45732"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TBD</a:t>
                      </a:r>
                      <a:endParaRPr lang="en-US" sz="1050" dirty="0"/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$150k-$250k</a:t>
                      </a: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Engie</a:t>
                      </a:r>
                      <a:endParaRPr lang="en-US" sz="105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T="45732" marB="45732" anchor="ctr"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NPRR977 </a:t>
                      </a:r>
                      <a:r>
                        <a:rPr lang="en-US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 Create MIS Posting for RUC Cancellations</a:t>
                      </a: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TBD</a:t>
                      </a:r>
                    </a:p>
                  </a:txBody>
                  <a:tcPr marT="45732" marB="45732"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TBD</a:t>
                      </a:r>
                      <a:endParaRPr lang="en-US" sz="1050" dirty="0"/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$30k-$40k</a:t>
                      </a: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ERCOT</a:t>
                      </a:r>
                    </a:p>
                  </a:txBody>
                  <a:tcPr marT="45732" marB="45732" anchor="ctr"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SCR799 – </a:t>
                      </a:r>
                      <a:r>
                        <a:rPr lang="en-US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ERCOT Outage Study Cases in the System Operations Test </a:t>
                      </a:r>
                      <a:r>
                        <a:rPr lang="en-US" sz="11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Env</a:t>
                      </a:r>
                      <a:r>
                        <a:rPr lang="en-US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(SOTE)</a:t>
                      </a:r>
                      <a:endParaRPr lang="en-US" sz="800" b="1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May 2020</a:t>
                      </a:r>
                    </a:p>
                  </a:txBody>
                  <a:tcPr marT="45732" marB="45732"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2020-R6</a:t>
                      </a:r>
                      <a:endParaRPr lang="en-US" sz="1050" dirty="0"/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$150k-$250k</a:t>
                      </a: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Oncor</a:t>
                      </a:r>
                      <a:endParaRPr lang="en-US" sz="105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T="45732" marB="45732" anchor="ctr"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NPRR904 </a:t>
                      </a:r>
                      <a:r>
                        <a:rPr lang="en-US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 Revisions to Real-Time On-Line Reliability Deployment Price Adder for ERCOT-Directed Actions Related to DC Ties and to Correct Design Flaws</a:t>
                      </a: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TBD</a:t>
                      </a:r>
                    </a:p>
                  </a:txBody>
                  <a:tcPr marT="45732" marB="45732"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TBD</a:t>
                      </a:r>
                      <a:endParaRPr lang="en-US" sz="1050" dirty="0"/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$200k-$300k</a:t>
                      </a: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Rainbow</a:t>
                      </a:r>
                    </a:p>
                  </a:txBody>
                  <a:tcPr marT="45732" marB="45732" anchor="ctr"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OBDRR009 </a:t>
                      </a:r>
                      <a:r>
                        <a:rPr lang="en-US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 ORDC OBD Revisions for ERCOT-Directed Actions Related to DC Ties</a:t>
                      </a: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TBD</a:t>
                      </a:r>
                    </a:p>
                  </a:txBody>
                  <a:tcPr marT="45732" marB="45732"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TBD</a:t>
                      </a:r>
                      <a:endParaRPr lang="en-US" sz="1050" dirty="0"/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$30k-$50k</a:t>
                      </a: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Rainbow</a:t>
                      </a:r>
                    </a:p>
                  </a:txBody>
                  <a:tcPr marT="45732" marB="45732" anchor="ctr"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SCR800 </a:t>
                      </a:r>
                      <a:r>
                        <a:rPr lang="en-US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 Addition of DC Tie Ramp to GTBD Calculation</a:t>
                      </a: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TBD</a:t>
                      </a:r>
                    </a:p>
                  </a:txBody>
                  <a:tcPr marT="45732" marB="45732"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TBD</a:t>
                      </a:r>
                      <a:endParaRPr lang="en-US" sz="1050" dirty="0"/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$30k-$50k</a:t>
                      </a: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ERCOT</a:t>
                      </a:r>
                    </a:p>
                  </a:txBody>
                  <a:tcPr marT="45732" marB="45732" anchor="ctr"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SCR806 </a:t>
                      </a:r>
                      <a:r>
                        <a:rPr lang="en-US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 Adding QSE and DME Information to Disclosure Reports</a:t>
                      </a: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TBD</a:t>
                      </a:r>
                    </a:p>
                  </a:txBody>
                  <a:tcPr marT="45732" marB="45732"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TBD</a:t>
                      </a:r>
                      <a:endParaRPr lang="en-US" sz="1050" dirty="0"/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$65k-$95k</a:t>
                      </a: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ERCOT</a:t>
                      </a:r>
                    </a:p>
                  </a:txBody>
                  <a:tcPr marT="45732" marB="45732" anchor="ctr"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NPRR978 </a:t>
                      </a:r>
                      <a:r>
                        <a:rPr lang="en-US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 Alignment with Amendments to PUCT Substantive Rule 25.505</a:t>
                      </a: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TBD</a:t>
                      </a:r>
                    </a:p>
                  </a:txBody>
                  <a:tcPr marT="45732" marB="45732"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TBD</a:t>
                      </a:r>
                      <a:endParaRPr lang="en-US" sz="1050" dirty="0"/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$65k-$95k</a:t>
                      </a: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ERCOT</a:t>
                      </a:r>
                    </a:p>
                  </a:txBody>
                  <a:tcPr marT="45732" marB="45732" anchor="ctr">
                    <a:noFill/>
                  </a:tcPr>
                </a:tc>
              </a:tr>
            </a:tbl>
          </a:graphicData>
        </a:graphic>
      </p:graphicFrame>
      <p:sp>
        <p:nvSpPr>
          <p:cNvPr id="13" name="TextBox 22"/>
          <p:cNvSpPr txBox="1">
            <a:spLocks noChangeArrowheads="1"/>
          </p:cNvSpPr>
          <p:nvPr/>
        </p:nvSpPr>
        <p:spPr bwMode="auto">
          <a:xfrm>
            <a:off x="4876800" y="6278917"/>
            <a:ext cx="2501608" cy="261610"/>
          </a:xfrm>
          <a:prstGeom prst="rect">
            <a:avLst/>
          </a:prstGeom>
          <a:solidFill>
            <a:srgbClr val="99FF99"/>
          </a:solidFill>
          <a:ln w="9525">
            <a:solidFill>
              <a:srgbClr val="000000"/>
            </a:solidFill>
            <a:miter lim="800000"/>
            <a:headEnd/>
            <a:tailEnd/>
          </a:ln>
          <a:extLst/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100" kern="0" dirty="0" smtClean="0">
                <a:solidFill>
                  <a:srgbClr val="000000"/>
                </a:solidFill>
              </a:rPr>
              <a:t>Project </a:t>
            </a:r>
            <a:r>
              <a:rPr kumimoji="0" lang="en-US" sz="1100" b="1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Initiations – </a:t>
            </a:r>
            <a:r>
              <a:rPr lang="en-US" sz="1100" kern="0" dirty="0" smtClean="0">
                <a:solidFill>
                  <a:srgbClr val="000000"/>
                </a:solidFill>
              </a:rPr>
              <a:t>Next 3 Months</a:t>
            </a:r>
            <a:endParaRPr kumimoji="0" lang="en-US" sz="1100" b="1" i="0" u="none" strike="noStrike" kern="0" cap="none" spc="0" normalizeH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228599" y="5181408"/>
            <a:ext cx="8686800" cy="990792"/>
          </a:xfrm>
        </p:spPr>
        <p:txBody>
          <a:bodyPr/>
          <a:lstStyle/>
          <a:p>
            <a:pPr marL="0" indent="0" algn="ctr">
              <a:buNone/>
            </a:pPr>
            <a:r>
              <a:rPr lang="en-US" sz="2000" i="1" dirty="0" smtClean="0"/>
              <a:t>Note: Target Start Dates are subject to change.  </a:t>
            </a:r>
          </a:p>
          <a:p>
            <a:pPr marL="0" indent="0" algn="ctr">
              <a:buNone/>
            </a:pPr>
            <a:r>
              <a:rPr lang="en-US" sz="2000" i="1" dirty="0" smtClean="0"/>
              <a:t>Based on recent </a:t>
            </a:r>
            <a:r>
              <a:rPr lang="en-US" sz="2000" i="1" dirty="0" smtClean="0"/>
              <a:t>developments, </a:t>
            </a:r>
            <a:r>
              <a:rPr lang="en-US" sz="2000" i="1" dirty="0" smtClean="0"/>
              <a:t>ERCOT is evaluating </a:t>
            </a:r>
            <a:r>
              <a:rPr lang="en-US" sz="2000" i="1" dirty="0" smtClean="0"/>
              <a:t>project capacity.</a:t>
            </a:r>
            <a:endParaRPr lang="en-US" sz="2000" i="1" dirty="0" smtClean="0"/>
          </a:p>
        </p:txBody>
      </p:sp>
    </p:spTree>
    <p:extLst>
      <p:ext uri="{BB962C8B-B14F-4D97-AF65-F5344CB8AC3E}">
        <p14:creationId xmlns:p14="http://schemas.microsoft.com/office/powerpoint/2010/main" val="1521831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4114800" cy="518318"/>
          </a:xfrm>
        </p:spPr>
        <p:txBody>
          <a:bodyPr/>
          <a:lstStyle/>
          <a:p>
            <a:r>
              <a:rPr lang="en-US" sz="2400" dirty="0" smtClean="0"/>
              <a:t>2020 Project Spending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535952" y="6533145"/>
            <a:ext cx="457200" cy="212725"/>
          </a:xfrm>
        </p:spPr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Box 22"/>
          <p:cNvSpPr txBox="1">
            <a:spLocks noChangeArrowheads="1"/>
          </p:cNvSpPr>
          <p:nvPr/>
        </p:nvSpPr>
        <p:spPr bwMode="auto">
          <a:xfrm>
            <a:off x="2327176" y="6043404"/>
            <a:ext cx="5867400" cy="27699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200" dirty="0" smtClean="0">
                <a:solidFill>
                  <a:prstClr val="black"/>
                </a:solidFill>
              </a:rPr>
              <a:t>2020 PPL Budget  =  $29.0M</a:t>
            </a:r>
            <a:endParaRPr lang="en-US" sz="800" b="0" dirty="0">
              <a:solidFill>
                <a:prstClr val="black"/>
              </a:solidFill>
            </a:endParaRPr>
          </a:p>
        </p:txBody>
      </p:sp>
      <p:sp>
        <p:nvSpPr>
          <p:cNvPr id="6" name="TextBox 22"/>
          <p:cNvSpPr txBox="1">
            <a:spLocks noChangeArrowheads="1"/>
          </p:cNvSpPr>
          <p:nvPr/>
        </p:nvSpPr>
        <p:spPr bwMode="auto">
          <a:xfrm>
            <a:off x="2327176" y="6316252"/>
            <a:ext cx="5867400" cy="24622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xtLst/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000" dirty="0" smtClean="0">
                <a:solidFill>
                  <a:srgbClr val="FF0000"/>
                </a:solidFill>
              </a:rPr>
              <a:t>“Potential Demand” represents internal ERCOT projects that have not been fully approved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953000" y="210453"/>
            <a:ext cx="3962400" cy="584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May actuals not yet available</a:t>
            </a:r>
          </a:p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June-December forecasts are updated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712" y="843010"/>
            <a:ext cx="8915400" cy="5042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388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7391400" cy="518318"/>
          </a:xfrm>
        </p:spPr>
        <p:txBody>
          <a:bodyPr/>
          <a:lstStyle/>
          <a:p>
            <a:r>
              <a:rPr lang="en-US" sz="2400" dirty="0"/>
              <a:t>Revision Request Funding Placeholder Status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228600" y="990601"/>
            <a:ext cx="8686800" cy="1981200"/>
          </a:xfrm>
        </p:spPr>
        <p:txBody>
          <a:bodyPr/>
          <a:lstStyle/>
          <a:p>
            <a:r>
              <a:rPr lang="en-US" sz="2000" dirty="0" smtClean="0"/>
              <a:t>In ERCOT’s 2020/2021 proposed budget, the following amounts are allocated for Revision </a:t>
            </a:r>
            <a:r>
              <a:rPr lang="en-US" sz="2000" dirty="0"/>
              <a:t>Request </a:t>
            </a:r>
            <a:r>
              <a:rPr lang="en-US" sz="2000" dirty="0" smtClean="0"/>
              <a:t>work</a:t>
            </a:r>
          </a:p>
          <a:p>
            <a:pPr lvl="1"/>
            <a:r>
              <a:rPr lang="en-US" sz="1600" dirty="0" smtClean="0"/>
              <a:t>2020 = $4M</a:t>
            </a:r>
          </a:p>
          <a:p>
            <a:pPr lvl="1"/>
            <a:r>
              <a:rPr lang="en-US" sz="1600" dirty="0" smtClean="0"/>
              <a:t>2021 = $4M</a:t>
            </a:r>
          </a:p>
          <a:p>
            <a:pPr marL="457200" indent="-457200">
              <a:buFont typeface="+mj-lt"/>
              <a:buAutoNum type="arabicPeriod"/>
            </a:pPr>
            <a:endParaRPr lang="en-US" sz="900" dirty="0" smtClean="0">
              <a:solidFill>
                <a:srgbClr val="FF0000"/>
              </a:solidFill>
            </a:endParaRPr>
          </a:p>
          <a:p>
            <a:r>
              <a:rPr lang="en-US" sz="2000" dirty="0" smtClean="0"/>
              <a:t>Yearly Revision Request Spending Forecast Summary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3958402"/>
              </p:ext>
            </p:extLst>
          </p:nvPr>
        </p:nvGraphicFramePr>
        <p:xfrm>
          <a:off x="1219200" y="2971800"/>
          <a:ext cx="6840064" cy="2870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8332"/>
                <a:gridCol w="1600866"/>
                <a:gridCol w="1600866"/>
              </a:tblGrid>
              <a:tr h="558800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Project Status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2020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2021</a:t>
                      </a:r>
                      <a:endParaRPr lang="en-US" sz="2000" dirty="0"/>
                    </a:p>
                  </a:txBody>
                  <a:tcPr anchor="ctr"/>
                </a:tc>
              </a:tr>
              <a:tr h="431800">
                <a:tc>
                  <a:txBody>
                    <a:bodyPr/>
                    <a:lstStyle/>
                    <a:p>
                      <a:r>
                        <a:rPr lang="en-US" i="1" dirty="0" smtClean="0"/>
                        <a:t>YTD Actuals</a:t>
                      </a:r>
                      <a:endParaRPr lang="en-US" i="1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$</a:t>
                      </a:r>
                      <a:r>
                        <a:rPr lang="en-US" i="1" dirty="0" smtClean="0"/>
                        <a:t>0.51M</a:t>
                      </a:r>
                      <a:endParaRPr lang="en-US" i="1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-</a:t>
                      </a:r>
                      <a:endParaRPr lang="en-US" i="1" dirty="0"/>
                    </a:p>
                  </a:txBody>
                  <a:tcPr anchor="ctr">
                    <a:noFill/>
                  </a:tcPr>
                </a:tc>
              </a:tr>
              <a:tr h="431800">
                <a:tc>
                  <a:txBody>
                    <a:bodyPr/>
                    <a:lstStyle/>
                    <a:p>
                      <a:r>
                        <a:rPr lang="en-US" dirty="0" smtClean="0"/>
                        <a:t>Approved – In-Flight / Complete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$2.85M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$1.28M</a:t>
                      </a:r>
                      <a:endParaRPr lang="en-US" dirty="0"/>
                    </a:p>
                  </a:txBody>
                  <a:tcPr anchor="ctr"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Approved – Not Started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$0.63M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$0.64M</a:t>
                      </a:r>
                      <a:endParaRPr lang="en-US" dirty="0"/>
                    </a:p>
                  </a:txBody>
                  <a:tcPr anchor="ctr"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Remaining Funding</a:t>
                      </a:r>
                      <a:endParaRPr lang="en-US" dirty="0"/>
                    </a:p>
                  </a:txBody>
                  <a:tcPr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$0.52M</a:t>
                      </a:r>
                      <a:endParaRPr lang="en-US" dirty="0"/>
                    </a:p>
                  </a:txBody>
                  <a:tcPr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$2.08M</a:t>
                      </a:r>
                      <a:endParaRPr lang="en-US" dirty="0"/>
                    </a:p>
                  </a:txBody>
                  <a:tcPr anchor="ctr">
                    <a:solidFill>
                      <a:srgbClr val="FFFF99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Allocation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$4.00M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$4.00M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1219200" y="5327920"/>
            <a:ext cx="6840064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219200" y="5822902"/>
            <a:ext cx="6840064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219200" y="3556000"/>
            <a:ext cx="6840064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256539" y="3623235"/>
            <a:ext cx="12602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As of </a:t>
            </a:r>
            <a:r>
              <a:rPr lang="en-US" sz="1200" dirty="0"/>
              <a:t>2</a:t>
            </a:r>
            <a:r>
              <a:rPr lang="en-US" sz="1200" dirty="0" smtClean="0"/>
              <a:t>/29/2020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898051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828800" y="4343400"/>
            <a:ext cx="6324600" cy="1828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2019 PERFORMANCE STATISTICS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227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55344"/>
            <a:ext cx="7993774" cy="446877"/>
          </a:xfrm>
        </p:spPr>
        <p:txBody>
          <a:bodyPr/>
          <a:lstStyle/>
          <a:p>
            <a:r>
              <a:rPr lang="en-US" sz="2000" dirty="0" smtClean="0"/>
              <a:t>Variance from IA </a:t>
            </a:r>
            <a:r>
              <a:rPr lang="en-US" sz="2000" u="sng" dirty="0" smtClean="0"/>
              <a:t>Cost Range</a:t>
            </a:r>
            <a:r>
              <a:rPr lang="en-US" sz="2000" dirty="0" smtClean="0"/>
              <a:t> – Revision Request Projects</a:t>
            </a:r>
            <a:endParaRPr lang="en-US" sz="2000" b="1" dirty="0">
              <a:solidFill>
                <a:schemeClr val="accent1"/>
              </a:solidFill>
            </a:endParaRPr>
          </a:p>
        </p:txBody>
      </p:sp>
      <p:sp>
        <p:nvSpPr>
          <p:cNvPr id="63" name="Right Brace 62"/>
          <p:cNvSpPr/>
          <p:nvPr/>
        </p:nvSpPr>
        <p:spPr>
          <a:xfrm rot="5400000">
            <a:off x="6779493" y="4087159"/>
            <a:ext cx="287009" cy="2903345"/>
          </a:xfrm>
          <a:prstGeom prst="rightBrace">
            <a:avLst>
              <a:gd name="adj1" fmla="val 0"/>
              <a:gd name="adj2" fmla="val 50000"/>
            </a:avLst>
          </a:prstGeom>
          <a:noFill/>
          <a:ln w="25400" cap="flat" cmpd="sng" algn="ctr">
            <a:solidFill>
              <a:schemeClr val="accent1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algn="ctr" defTabSz="457200">
              <a:defRPr/>
            </a:pPr>
            <a:endParaRPr lang="en-US" kern="0" smtClean="0">
              <a:solidFill>
                <a:prstClr val="black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 flipV="1">
            <a:off x="874649" y="4073092"/>
            <a:ext cx="7458621" cy="4863"/>
          </a:xfrm>
          <a:prstGeom prst="line">
            <a:avLst/>
          </a:prstGeom>
          <a:ln w="5715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2235784" y="3918529"/>
            <a:ext cx="32192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10</a:t>
            </a:r>
            <a:endParaRPr lang="en-US" sz="800" dirty="0"/>
          </a:p>
        </p:txBody>
      </p:sp>
      <p:sp>
        <p:nvSpPr>
          <p:cNvPr id="15" name="Rectangle 14"/>
          <p:cNvSpPr/>
          <p:nvPr/>
        </p:nvSpPr>
        <p:spPr>
          <a:xfrm>
            <a:off x="2508756" y="6312574"/>
            <a:ext cx="3299447" cy="38213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 rot="16200000">
            <a:off x="8162752" y="2340138"/>
            <a:ext cx="146135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US" sz="1100" dirty="0" smtClean="0">
                <a:solidFill>
                  <a:prstClr val="black"/>
                </a:solidFill>
                <a:latin typeface="Calibri" panose="020F0502020204030204" pitchFamily="34" charset="0"/>
              </a:rPr>
              <a:t>Exceeds IA Range</a:t>
            </a:r>
          </a:p>
          <a:p>
            <a:pPr algn="ctr" defTabSz="457200"/>
            <a:r>
              <a:rPr lang="en-US" sz="1100" dirty="0" smtClean="0">
                <a:solidFill>
                  <a:prstClr val="black"/>
                </a:solidFill>
                <a:latin typeface="Calibri" panose="020F0502020204030204" pitchFamily="34" charset="0"/>
              </a:rPr>
              <a:t>12 Projects</a:t>
            </a:r>
            <a:endParaRPr lang="en-US" sz="11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31" name="Right Brace 30"/>
          <p:cNvSpPr/>
          <p:nvPr/>
        </p:nvSpPr>
        <p:spPr>
          <a:xfrm>
            <a:off x="8374774" y="1066800"/>
            <a:ext cx="187503" cy="2938016"/>
          </a:xfrm>
          <a:prstGeom prst="rightBrace">
            <a:avLst>
              <a:gd name="adj1" fmla="val 0"/>
              <a:gd name="adj2" fmla="val 50000"/>
            </a:avLst>
          </a:prstGeom>
          <a:noFill/>
          <a:ln w="25400" cap="flat" cmpd="sng" algn="ctr">
            <a:solidFill>
              <a:schemeClr val="accent1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algn="ctr" defTabSz="457200">
              <a:defRPr/>
            </a:pPr>
            <a:endParaRPr lang="en-US" kern="0" smtClean="0">
              <a:solidFill>
                <a:prstClr val="black"/>
              </a:solidFill>
            </a:endParaRPr>
          </a:p>
        </p:txBody>
      </p:sp>
      <p:sp>
        <p:nvSpPr>
          <p:cNvPr id="34" name="Right Brace 33"/>
          <p:cNvSpPr/>
          <p:nvPr/>
        </p:nvSpPr>
        <p:spPr>
          <a:xfrm>
            <a:off x="8410800" y="4191000"/>
            <a:ext cx="177170" cy="1150067"/>
          </a:xfrm>
          <a:prstGeom prst="rightBrace">
            <a:avLst>
              <a:gd name="adj1" fmla="val 0"/>
              <a:gd name="adj2" fmla="val 50000"/>
            </a:avLst>
          </a:prstGeom>
          <a:noFill/>
          <a:ln w="25400" cap="flat" cmpd="sng" algn="ctr">
            <a:solidFill>
              <a:schemeClr val="accent1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algn="ctr" defTabSz="457200">
              <a:defRPr/>
            </a:pPr>
            <a:endParaRPr lang="en-US" kern="0" smtClean="0">
              <a:solidFill>
                <a:prstClr val="black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 rot="16200000">
            <a:off x="8358295" y="4741866"/>
            <a:ext cx="10754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US" sz="1100" dirty="0" smtClean="0">
                <a:solidFill>
                  <a:prstClr val="black"/>
                </a:solidFill>
                <a:latin typeface="Calibri" panose="020F0502020204030204" pitchFamily="34" charset="0"/>
              </a:rPr>
              <a:t>Below IA Range</a:t>
            </a:r>
          </a:p>
          <a:p>
            <a:pPr algn="ctr" defTabSz="457200"/>
            <a:r>
              <a:rPr lang="en-US" sz="1100" dirty="0" smtClean="0">
                <a:solidFill>
                  <a:prstClr val="black"/>
                </a:solidFill>
                <a:latin typeface="Calibri" panose="020F0502020204030204" pitchFamily="34" charset="0"/>
              </a:rPr>
              <a:t>20 Projects</a:t>
            </a:r>
            <a:endParaRPr lang="en-US" sz="11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 rot="16200000">
            <a:off x="8360118" y="3789372"/>
            <a:ext cx="111230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US" sz="1100" dirty="0" smtClean="0">
                <a:solidFill>
                  <a:prstClr val="black"/>
                </a:solidFill>
                <a:latin typeface="Calibri" panose="020F0502020204030204" pitchFamily="34" charset="0"/>
              </a:rPr>
              <a:t>Within IA Range</a:t>
            </a:r>
          </a:p>
          <a:p>
            <a:pPr algn="ctr" defTabSz="457200"/>
            <a:r>
              <a:rPr lang="en-US" sz="1100" dirty="0" smtClean="0">
                <a:solidFill>
                  <a:prstClr val="black"/>
                </a:solidFill>
                <a:latin typeface="Calibri" panose="020F0502020204030204" pitchFamily="34" charset="0"/>
              </a:rPr>
              <a:t>17 Projects</a:t>
            </a:r>
            <a:endParaRPr lang="en-US" sz="11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8389700" y="4073949"/>
            <a:ext cx="245268" cy="11933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045657" y="6314398"/>
            <a:ext cx="18474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solidFill>
                  <a:prstClr val="black"/>
                </a:solidFill>
              </a:rPr>
              <a:t>If actual spend falls within the IA range the variance is 0</a:t>
            </a:r>
            <a:endParaRPr lang="en-US" sz="1000" dirty="0">
              <a:solidFill>
                <a:prstClr val="black"/>
              </a:solidFill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3"/>
          <a:srcRect t="38752" b="35442"/>
          <a:stretch/>
        </p:blipFill>
        <p:spPr>
          <a:xfrm>
            <a:off x="2589616" y="6420038"/>
            <a:ext cx="1450756" cy="214591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24765" y="6525293"/>
            <a:ext cx="381000" cy="220662"/>
          </a:xfrm>
        </p:spPr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 rot="16200000">
            <a:off x="-1021818" y="3212371"/>
            <a:ext cx="2305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Actual $ Variance from IA Range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1373453" y="5692612"/>
            <a:ext cx="161775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US" sz="1100" dirty="0" smtClean="0">
                <a:solidFill>
                  <a:prstClr val="black"/>
                </a:solidFill>
                <a:latin typeface="Calibri" panose="020F0502020204030204" pitchFamily="34" charset="0"/>
              </a:rPr>
              <a:t>2017</a:t>
            </a:r>
          </a:p>
          <a:p>
            <a:pPr algn="ctr" defTabSz="457200"/>
            <a:r>
              <a:rPr lang="en-US" sz="1100" dirty="0" smtClean="0">
                <a:latin typeface="Calibri" panose="020F0502020204030204" pitchFamily="34" charset="0"/>
              </a:rPr>
              <a:t>17 Projects</a:t>
            </a:r>
          </a:p>
          <a:p>
            <a:pPr algn="ctr" defTabSz="457200"/>
            <a:r>
              <a:rPr lang="en-US" sz="1100" dirty="0" smtClean="0">
                <a:latin typeface="Calibri" panose="020F0502020204030204" pitchFamily="34" charset="0"/>
              </a:rPr>
              <a:t>22 Revision Requests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3795872" y="5682289"/>
            <a:ext cx="145388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US" sz="1100" dirty="0" smtClean="0">
                <a:solidFill>
                  <a:prstClr val="black"/>
                </a:solidFill>
                <a:latin typeface="Calibri" panose="020F0502020204030204" pitchFamily="34" charset="0"/>
              </a:rPr>
              <a:t>2018</a:t>
            </a:r>
          </a:p>
          <a:p>
            <a:pPr algn="ctr" defTabSz="457200"/>
            <a:r>
              <a:rPr lang="en-US" sz="1100" dirty="0" smtClean="0">
                <a:latin typeface="Calibri" panose="020F0502020204030204" pitchFamily="34" charset="0"/>
              </a:rPr>
              <a:t>13 Projects</a:t>
            </a:r>
          </a:p>
          <a:p>
            <a:pPr algn="ctr" defTabSz="457200"/>
            <a:r>
              <a:rPr lang="en-US" sz="1100" dirty="0" smtClean="0">
                <a:latin typeface="Calibri" panose="020F0502020204030204" pitchFamily="34" charset="0"/>
              </a:rPr>
              <a:t>14 Revision Requests</a:t>
            </a:r>
          </a:p>
        </p:txBody>
      </p:sp>
      <p:sp>
        <p:nvSpPr>
          <p:cNvPr id="60" name="Right Brace 59"/>
          <p:cNvSpPr/>
          <p:nvPr/>
        </p:nvSpPr>
        <p:spPr>
          <a:xfrm rot="5400000">
            <a:off x="2046976" y="4264671"/>
            <a:ext cx="304136" cy="2565448"/>
          </a:xfrm>
          <a:prstGeom prst="rightBrace">
            <a:avLst>
              <a:gd name="adj1" fmla="val 0"/>
              <a:gd name="adj2" fmla="val 50000"/>
            </a:avLst>
          </a:prstGeom>
          <a:noFill/>
          <a:ln w="25400" cap="flat" cmpd="sng" algn="ctr">
            <a:solidFill>
              <a:schemeClr val="accent1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algn="ctr" defTabSz="457200">
              <a:defRPr/>
            </a:pPr>
            <a:endParaRPr lang="en-US" kern="0" smtClean="0">
              <a:solidFill>
                <a:prstClr val="black"/>
              </a:solidFill>
            </a:endParaRPr>
          </a:p>
        </p:txBody>
      </p:sp>
      <p:sp>
        <p:nvSpPr>
          <p:cNvPr id="61" name="Right Brace 60"/>
          <p:cNvSpPr/>
          <p:nvPr/>
        </p:nvSpPr>
        <p:spPr>
          <a:xfrm rot="5400000">
            <a:off x="4338576" y="4601370"/>
            <a:ext cx="275941" cy="1863856"/>
          </a:xfrm>
          <a:prstGeom prst="rightBrace">
            <a:avLst>
              <a:gd name="adj1" fmla="val 0"/>
              <a:gd name="adj2" fmla="val 50000"/>
            </a:avLst>
          </a:prstGeom>
          <a:noFill/>
          <a:ln w="25400" cap="flat" cmpd="sng" algn="ctr">
            <a:solidFill>
              <a:schemeClr val="accent1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algn="ctr" defTabSz="457200">
              <a:defRPr/>
            </a:pPr>
            <a:endParaRPr lang="en-US" kern="0" smtClean="0">
              <a:solidFill>
                <a:prstClr val="black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6218443" y="5747156"/>
            <a:ext cx="145388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US" sz="1100" dirty="0" smtClean="0">
                <a:solidFill>
                  <a:prstClr val="black"/>
                </a:solidFill>
                <a:latin typeface="Calibri" panose="020F0502020204030204" pitchFamily="34" charset="0"/>
              </a:rPr>
              <a:t>2019</a:t>
            </a:r>
          </a:p>
          <a:p>
            <a:pPr algn="ctr" defTabSz="457200"/>
            <a:r>
              <a:rPr lang="en-US" sz="1100" dirty="0" smtClean="0">
                <a:latin typeface="Calibri" panose="020F0502020204030204" pitchFamily="34" charset="0"/>
              </a:rPr>
              <a:t>19 Projects</a:t>
            </a:r>
          </a:p>
          <a:p>
            <a:pPr algn="ctr" defTabSz="457200"/>
            <a:r>
              <a:rPr lang="en-US" sz="1100" dirty="0" smtClean="0">
                <a:latin typeface="Calibri" panose="020F0502020204030204" pitchFamily="34" charset="0"/>
              </a:rPr>
              <a:t>29 Revision Requests</a:t>
            </a:r>
            <a:endParaRPr lang="en-US" sz="800" dirty="0" smtClean="0">
              <a:latin typeface="Calibri" panose="020F0502020204030204" pitchFamily="34" charset="0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3519953" y="937527"/>
            <a:ext cx="1" cy="4417756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</a:ln>
          <a:effectLst/>
        </p:spPr>
      </p:cxnSp>
      <p:cxnSp>
        <p:nvCxnSpPr>
          <p:cNvPr id="25" name="Straight Connector 24"/>
          <p:cNvCxnSpPr/>
          <p:nvPr/>
        </p:nvCxnSpPr>
        <p:spPr>
          <a:xfrm flipH="1">
            <a:off x="5466593" y="932221"/>
            <a:ext cx="1" cy="4417756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</a:ln>
          <a:effectLst/>
        </p:spPr>
      </p:cxnSp>
      <p:sp>
        <p:nvSpPr>
          <p:cNvPr id="28" name="TextBox 27"/>
          <p:cNvSpPr txBox="1"/>
          <p:nvPr/>
        </p:nvSpPr>
        <p:spPr>
          <a:xfrm>
            <a:off x="5865219" y="6311009"/>
            <a:ext cx="2509452" cy="400110"/>
          </a:xfrm>
          <a:prstGeom prst="rect">
            <a:avLst/>
          </a:prstGeom>
          <a:solidFill>
            <a:srgbClr val="FFFFCC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u="sng" dirty="0" smtClean="0">
                <a:solidFill>
                  <a:prstClr val="black"/>
                </a:solidFill>
              </a:rPr>
              <a:t>Note:</a:t>
            </a:r>
            <a:r>
              <a:rPr lang="en-US" sz="1000" dirty="0">
                <a:solidFill>
                  <a:prstClr val="black"/>
                </a:solidFill>
              </a:rPr>
              <a:t> </a:t>
            </a:r>
            <a:r>
              <a:rPr lang="en-US" sz="1000" dirty="0" smtClean="0">
                <a:solidFill>
                  <a:prstClr val="black"/>
                </a:solidFill>
              </a:rPr>
              <a:t>Graph compares the posted IA cost range with the actual project spend</a:t>
            </a:r>
            <a:endParaRPr lang="en-US" sz="1000" dirty="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6323" y="4317029"/>
            <a:ext cx="228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1</a:t>
            </a:r>
            <a:endParaRPr lang="en-US" sz="800" dirty="0"/>
          </a:p>
        </p:txBody>
      </p:sp>
      <p:sp>
        <p:nvSpPr>
          <p:cNvPr id="32" name="TextBox 31"/>
          <p:cNvSpPr txBox="1"/>
          <p:nvPr/>
        </p:nvSpPr>
        <p:spPr>
          <a:xfrm>
            <a:off x="1071501" y="4345526"/>
            <a:ext cx="228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2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225612" y="4220595"/>
            <a:ext cx="228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3</a:t>
            </a:r>
            <a:endParaRPr lang="en-US" sz="800" dirty="0"/>
          </a:p>
        </p:txBody>
      </p:sp>
      <p:sp>
        <p:nvSpPr>
          <p:cNvPr id="37" name="TextBox 36"/>
          <p:cNvSpPr txBox="1"/>
          <p:nvPr/>
        </p:nvSpPr>
        <p:spPr>
          <a:xfrm>
            <a:off x="1369035" y="4118980"/>
            <a:ext cx="228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4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520073" y="4025987"/>
            <a:ext cx="228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5</a:t>
            </a:r>
            <a:endParaRPr lang="en-US" sz="800" dirty="0"/>
          </a:p>
        </p:txBody>
      </p:sp>
      <p:sp>
        <p:nvSpPr>
          <p:cNvPr id="39" name="TextBox 38"/>
          <p:cNvSpPr txBox="1"/>
          <p:nvPr/>
        </p:nvSpPr>
        <p:spPr>
          <a:xfrm>
            <a:off x="1665237" y="4085882"/>
            <a:ext cx="228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6</a:t>
            </a:r>
            <a:endParaRPr lang="en-US" sz="800" dirty="0"/>
          </a:p>
        </p:txBody>
      </p:sp>
      <p:sp>
        <p:nvSpPr>
          <p:cNvPr id="40" name="TextBox 39"/>
          <p:cNvSpPr txBox="1"/>
          <p:nvPr/>
        </p:nvSpPr>
        <p:spPr>
          <a:xfrm>
            <a:off x="1814534" y="3975556"/>
            <a:ext cx="228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7</a:t>
            </a:r>
            <a:endParaRPr lang="en-US" sz="800" dirty="0"/>
          </a:p>
        </p:txBody>
      </p:sp>
      <p:sp>
        <p:nvSpPr>
          <p:cNvPr id="41" name="TextBox 40"/>
          <p:cNvSpPr txBox="1"/>
          <p:nvPr/>
        </p:nvSpPr>
        <p:spPr>
          <a:xfrm>
            <a:off x="1974999" y="4080652"/>
            <a:ext cx="228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8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101717" y="4039011"/>
            <a:ext cx="228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9</a:t>
            </a:r>
            <a:endParaRPr lang="en-US" sz="800" dirty="0"/>
          </a:p>
        </p:txBody>
      </p:sp>
      <p:sp>
        <p:nvSpPr>
          <p:cNvPr id="44" name="TextBox 43"/>
          <p:cNvSpPr txBox="1"/>
          <p:nvPr/>
        </p:nvSpPr>
        <p:spPr>
          <a:xfrm>
            <a:off x="2371948" y="4050097"/>
            <a:ext cx="3257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11</a:t>
            </a:r>
            <a:endParaRPr lang="en-US" sz="800" dirty="0"/>
          </a:p>
        </p:txBody>
      </p:sp>
      <p:sp>
        <p:nvSpPr>
          <p:cNvPr id="52" name="TextBox 51"/>
          <p:cNvSpPr txBox="1"/>
          <p:nvPr/>
        </p:nvSpPr>
        <p:spPr>
          <a:xfrm>
            <a:off x="2515402" y="4050163"/>
            <a:ext cx="3257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12</a:t>
            </a:r>
            <a:endParaRPr lang="en-US" sz="800" dirty="0"/>
          </a:p>
        </p:txBody>
      </p:sp>
      <p:sp>
        <p:nvSpPr>
          <p:cNvPr id="53" name="TextBox 52"/>
          <p:cNvSpPr txBox="1"/>
          <p:nvPr/>
        </p:nvSpPr>
        <p:spPr>
          <a:xfrm>
            <a:off x="2674677" y="4569745"/>
            <a:ext cx="3257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13</a:t>
            </a:r>
            <a:endParaRPr lang="en-US" sz="800" dirty="0"/>
          </a:p>
        </p:txBody>
      </p:sp>
      <p:sp>
        <p:nvSpPr>
          <p:cNvPr id="54" name="TextBox 53"/>
          <p:cNvSpPr txBox="1"/>
          <p:nvPr/>
        </p:nvSpPr>
        <p:spPr>
          <a:xfrm>
            <a:off x="2816804" y="3528396"/>
            <a:ext cx="3257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14</a:t>
            </a:r>
            <a:endParaRPr lang="en-US" sz="800" dirty="0"/>
          </a:p>
        </p:txBody>
      </p:sp>
      <p:sp>
        <p:nvSpPr>
          <p:cNvPr id="55" name="TextBox 54"/>
          <p:cNvSpPr txBox="1"/>
          <p:nvPr/>
        </p:nvSpPr>
        <p:spPr>
          <a:xfrm>
            <a:off x="2979654" y="3825682"/>
            <a:ext cx="3257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15</a:t>
            </a:r>
            <a:endParaRPr lang="en-US" sz="800" dirty="0"/>
          </a:p>
        </p:txBody>
      </p:sp>
      <p:sp>
        <p:nvSpPr>
          <p:cNvPr id="56" name="TextBox 55"/>
          <p:cNvSpPr txBox="1"/>
          <p:nvPr/>
        </p:nvSpPr>
        <p:spPr>
          <a:xfrm>
            <a:off x="3119680" y="4030249"/>
            <a:ext cx="3257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16</a:t>
            </a:r>
            <a:endParaRPr lang="en-US" sz="800" dirty="0"/>
          </a:p>
        </p:txBody>
      </p:sp>
      <p:sp>
        <p:nvSpPr>
          <p:cNvPr id="57" name="TextBox 56"/>
          <p:cNvSpPr txBox="1"/>
          <p:nvPr/>
        </p:nvSpPr>
        <p:spPr>
          <a:xfrm>
            <a:off x="3270612" y="3123827"/>
            <a:ext cx="3257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17</a:t>
            </a:r>
            <a:endParaRPr lang="en-US" sz="800" dirty="0"/>
          </a:p>
        </p:txBody>
      </p:sp>
      <p:sp>
        <p:nvSpPr>
          <p:cNvPr id="64" name="TextBox 63"/>
          <p:cNvSpPr txBox="1"/>
          <p:nvPr/>
        </p:nvSpPr>
        <p:spPr>
          <a:xfrm>
            <a:off x="3383458" y="4185669"/>
            <a:ext cx="39377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18</a:t>
            </a:r>
            <a:endParaRPr lang="en-US" sz="800" dirty="0"/>
          </a:p>
        </p:txBody>
      </p:sp>
      <p:sp>
        <p:nvSpPr>
          <p:cNvPr id="66" name="TextBox 65"/>
          <p:cNvSpPr txBox="1"/>
          <p:nvPr/>
        </p:nvSpPr>
        <p:spPr>
          <a:xfrm>
            <a:off x="3575100" y="4981186"/>
            <a:ext cx="3257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19</a:t>
            </a:r>
            <a:endParaRPr lang="en-US" sz="800" dirty="0"/>
          </a:p>
        </p:txBody>
      </p:sp>
      <p:sp>
        <p:nvSpPr>
          <p:cNvPr id="69" name="TextBox 68"/>
          <p:cNvSpPr txBox="1"/>
          <p:nvPr/>
        </p:nvSpPr>
        <p:spPr>
          <a:xfrm>
            <a:off x="3711800" y="4237804"/>
            <a:ext cx="3257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20</a:t>
            </a:r>
            <a:endParaRPr lang="en-US" sz="800" dirty="0"/>
          </a:p>
        </p:txBody>
      </p:sp>
      <p:sp>
        <p:nvSpPr>
          <p:cNvPr id="70" name="TextBox 69"/>
          <p:cNvSpPr txBox="1"/>
          <p:nvPr/>
        </p:nvSpPr>
        <p:spPr>
          <a:xfrm>
            <a:off x="3880782" y="4039011"/>
            <a:ext cx="3257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21</a:t>
            </a:r>
            <a:endParaRPr lang="en-US" sz="800" dirty="0"/>
          </a:p>
        </p:txBody>
      </p:sp>
      <p:sp>
        <p:nvSpPr>
          <p:cNvPr id="71" name="TextBox 70"/>
          <p:cNvSpPr txBox="1"/>
          <p:nvPr/>
        </p:nvSpPr>
        <p:spPr>
          <a:xfrm>
            <a:off x="4028474" y="4093740"/>
            <a:ext cx="3257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22</a:t>
            </a:r>
            <a:endParaRPr lang="en-US" sz="800" dirty="0"/>
          </a:p>
        </p:txBody>
      </p:sp>
      <p:sp>
        <p:nvSpPr>
          <p:cNvPr id="72" name="TextBox 71"/>
          <p:cNvSpPr txBox="1"/>
          <p:nvPr/>
        </p:nvSpPr>
        <p:spPr>
          <a:xfrm>
            <a:off x="4173148" y="4039138"/>
            <a:ext cx="3257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23</a:t>
            </a:r>
            <a:endParaRPr lang="en-US" sz="800" dirty="0"/>
          </a:p>
        </p:txBody>
      </p:sp>
      <p:sp>
        <p:nvSpPr>
          <p:cNvPr id="73" name="TextBox 72"/>
          <p:cNvSpPr txBox="1"/>
          <p:nvPr/>
        </p:nvSpPr>
        <p:spPr>
          <a:xfrm>
            <a:off x="4306197" y="4038256"/>
            <a:ext cx="35185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24</a:t>
            </a:r>
            <a:endParaRPr lang="en-US" sz="800" dirty="0"/>
          </a:p>
        </p:txBody>
      </p:sp>
      <p:sp>
        <p:nvSpPr>
          <p:cNvPr id="74" name="TextBox 73"/>
          <p:cNvSpPr txBox="1"/>
          <p:nvPr/>
        </p:nvSpPr>
        <p:spPr>
          <a:xfrm>
            <a:off x="4461622" y="3791339"/>
            <a:ext cx="3257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25</a:t>
            </a:r>
            <a:endParaRPr lang="en-US" sz="800" dirty="0"/>
          </a:p>
        </p:txBody>
      </p:sp>
      <p:sp>
        <p:nvSpPr>
          <p:cNvPr id="75" name="TextBox 74"/>
          <p:cNvSpPr txBox="1"/>
          <p:nvPr/>
        </p:nvSpPr>
        <p:spPr>
          <a:xfrm>
            <a:off x="4622782" y="4038256"/>
            <a:ext cx="3257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26</a:t>
            </a:r>
            <a:endParaRPr lang="en-US" sz="800" dirty="0"/>
          </a:p>
        </p:txBody>
      </p:sp>
      <p:sp>
        <p:nvSpPr>
          <p:cNvPr id="76" name="TextBox 75"/>
          <p:cNvSpPr txBox="1"/>
          <p:nvPr/>
        </p:nvSpPr>
        <p:spPr>
          <a:xfrm>
            <a:off x="4763024" y="3865208"/>
            <a:ext cx="3257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27</a:t>
            </a:r>
            <a:endParaRPr lang="en-US" sz="800" dirty="0"/>
          </a:p>
        </p:txBody>
      </p:sp>
      <p:sp>
        <p:nvSpPr>
          <p:cNvPr id="77" name="TextBox 76"/>
          <p:cNvSpPr txBox="1"/>
          <p:nvPr/>
        </p:nvSpPr>
        <p:spPr>
          <a:xfrm>
            <a:off x="4933013" y="3839090"/>
            <a:ext cx="3257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28</a:t>
            </a:r>
            <a:endParaRPr lang="en-US" sz="800" dirty="0"/>
          </a:p>
        </p:txBody>
      </p:sp>
      <p:sp>
        <p:nvSpPr>
          <p:cNvPr id="78" name="TextBox 77"/>
          <p:cNvSpPr txBox="1"/>
          <p:nvPr/>
        </p:nvSpPr>
        <p:spPr>
          <a:xfrm>
            <a:off x="5070610" y="4039011"/>
            <a:ext cx="3257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29</a:t>
            </a:r>
            <a:endParaRPr lang="en-US" sz="800" dirty="0"/>
          </a:p>
        </p:txBody>
      </p:sp>
      <p:sp>
        <p:nvSpPr>
          <p:cNvPr id="67" name="TextBox 66"/>
          <p:cNvSpPr txBox="1"/>
          <p:nvPr/>
        </p:nvSpPr>
        <p:spPr>
          <a:xfrm>
            <a:off x="5951958" y="4050097"/>
            <a:ext cx="3257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35</a:t>
            </a:r>
            <a:endParaRPr lang="en-US" sz="800" dirty="0"/>
          </a:p>
        </p:txBody>
      </p:sp>
      <p:sp>
        <p:nvSpPr>
          <p:cNvPr id="80" name="TextBox 79"/>
          <p:cNvSpPr txBox="1"/>
          <p:nvPr/>
        </p:nvSpPr>
        <p:spPr>
          <a:xfrm>
            <a:off x="6098179" y="4037633"/>
            <a:ext cx="356987" cy="2160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36</a:t>
            </a:r>
            <a:endParaRPr lang="en-US" sz="800" dirty="0"/>
          </a:p>
        </p:txBody>
      </p:sp>
      <p:sp>
        <p:nvSpPr>
          <p:cNvPr id="81" name="TextBox 80"/>
          <p:cNvSpPr txBox="1"/>
          <p:nvPr/>
        </p:nvSpPr>
        <p:spPr>
          <a:xfrm>
            <a:off x="6270145" y="4085882"/>
            <a:ext cx="3257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37</a:t>
            </a:r>
            <a:endParaRPr lang="en-US" sz="800" dirty="0"/>
          </a:p>
        </p:txBody>
      </p:sp>
      <p:sp>
        <p:nvSpPr>
          <p:cNvPr id="82" name="TextBox 81"/>
          <p:cNvSpPr txBox="1"/>
          <p:nvPr/>
        </p:nvSpPr>
        <p:spPr>
          <a:xfrm>
            <a:off x="6414803" y="4032651"/>
            <a:ext cx="3257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38</a:t>
            </a:r>
            <a:endParaRPr lang="en-US" sz="800" dirty="0"/>
          </a:p>
        </p:txBody>
      </p:sp>
      <p:sp>
        <p:nvSpPr>
          <p:cNvPr id="83" name="TextBox 82"/>
          <p:cNvSpPr txBox="1"/>
          <p:nvPr/>
        </p:nvSpPr>
        <p:spPr>
          <a:xfrm>
            <a:off x="6564018" y="4033119"/>
            <a:ext cx="3257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39</a:t>
            </a:r>
            <a:endParaRPr lang="en-US" sz="800" dirty="0"/>
          </a:p>
        </p:txBody>
      </p:sp>
      <p:sp>
        <p:nvSpPr>
          <p:cNvPr id="84" name="TextBox 83"/>
          <p:cNvSpPr txBox="1"/>
          <p:nvPr/>
        </p:nvSpPr>
        <p:spPr>
          <a:xfrm>
            <a:off x="5366644" y="4166148"/>
            <a:ext cx="31588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31</a:t>
            </a:r>
            <a:endParaRPr lang="en-US" sz="800" dirty="0"/>
          </a:p>
        </p:txBody>
      </p:sp>
      <p:sp>
        <p:nvSpPr>
          <p:cNvPr id="85" name="TextBox 84"/>
          <p:cNvSpPr txBox="1"/>
          <p:nvPr/>
        </p:nvSpPr>
        <p:spPr>
          <a:xfrm>
            <a:off x="5516776" y="4043389"/>
            <a:ext cx="3257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32</a:t>
            </a:r>
            <a:endParaRPr lang="en-US" sz="800" dirty="0"/>
          </a:p>
        </p:txBody>
      </p:sp>
      <p:sp>
        <p:nvSpPr>
          <p:cNvPr id="86" name="TextBox 85"/>
          <p:cNvSpPr txBox="1"/>
          <p:nvPr/>
        </p:nvSpPr>
        <p:spPr>
          <a:xfrm>
            <a:off x="5672113" y="4043389"/>
            <a:ext cx="3257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33</a:t>
            </a:r>
            <a:endParaRPr lang="en-US" sz="800" dirty="0"/>
          </a:p>
        </p:txBody>
      </p:sp>
      <p:sp>
        <p:nvSpPr>
          <p:cNvPr id="87" name="TextBox 86"/>
          <p:cNvSpPr txBox="1"/>
          <p:nvPr/>
        </p:nvSpPr>
        <p:spPr>
          <a:xfrm>
            <a:off x="5216679" y="4039011"/>
            <a:ext cx="3257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30</a:t>
            </a:r>
            <a:endParaRPr lang="en-US" sz="800" dirty="0"/>
          </a:p>
        </p:txBody>
      </p:sp>
      <p:sp>
        <p:nvSpPr>
          <p:cNvPr id="88" name="TextBox 87"/>
          <p:cNvSpPr txBox="1"/>
          <p:nvPr/>
        </p:nvSpPr>
        <p:spPr>
          <a:xfrm>
            <a:off x="5834963" y="4050097"/>
            <a:ext cx="3257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34</a:t>
            </a:r>
            <a:endParaRPr lang="en-US" sz="800" dirty="0"/>
          </a:p>
        </p:txBody>
      </p:sp>
      <p:sp>
        <p:nvSpPr>
          <p:cNvPr id="89" name="TextBox 88"/>
          <p:cNvSpPr txBox="1"/>
          <p:nvPr/>
        </p:nvSpPr>
        <p:spPr>
          <a:xfrm>
            <a:off x="6711986" y="4073481"/>
            <a:ext cx="3257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40</a:t>
            </a:r>
            <a:endParaRPr lang="en-US" sz="800" dirty="0"/>
          </a:p>
        </p:txBody>
      </p:sp>
      <p:sp>
        <p:nvSpPr>
          <p:cNvPr id="90" name="TextBox 89"/>
          <p:cNvSpPr txBox="1"/>
          <p:nvPr/>
        </p:nvSpPr>
        <p:spPr>
          <a:xfrm>
            <a:off x="6853570" y="4070092"/>
            <a:ext cx="3257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41</a:t>
            </a:r>
            <a:endParaRPr lang="en-US" sz="800" dirty="0"/>
          </a:p>
        </p:txBody>
      </p:sp>
      <p:sp>
        <p:nvSpPr>
          <p:cNvPr id="92" name="TextBox 91"/>
          <p:cNvSpPr txBox="1"/>
          <p:nvPr/>
        </p:nvSpPr>
        <p:spPr>
          <a:xfrm>
            <a:off x="6994185" y="4039011"/>
            <a:ext cx="3257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42</a:t>
            </a:r>
            <a:endParaRPr lang="en-US" sz="800" dirty="0"/>
          </a:p>
        </p:txBody>
      </p:sp>
      <p:sp>
        <p:nvSpPr>
          <p:cNvPr id="93" name="TextBox 92"/>
          <p:cNvSpPr txBox="1"/>
          <p:nvPr/>
        </p:nvSpPr>
        <p:spPr>
          <a:xfrm>
            <a:off x="7147705" y="4048720"/>
            <a:ext cx="3257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43</a:t>
            </a:r>
            <a:endParaRPr lang="en-US" sz="800" dirty="0"/>
          </a:p>
        </p:txBody>
      </p:sp>
      <p:graphicFrame>
        <p:nvGraphicFramePr>
          <p:cNvPr id="99" name="Chart 98"/>
          <p:cNvGraphicFramePr>
            <a:graphicFrameLocks/>
          </p:cNvGraphicFramePr>
          <p:nvPr>
            <p:extLst/>
          </p:nvPr>
        </p:nvGraphicFramePr>
        <p:xfrm>
          <a:off x="304898" y="874914"/>
          <a:ext cx="8105902" cy="44970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101709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248F63C-08AC-4CDD-B36F-0851B11853CB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161619</TotalTime>
  <Words>2108</Words>
  <Application>Microsoft Office PowerPoint</Application>
  <PresentationFormat>On-screen Show (4:3)</PresentationFormat>
  <Paragraphs>656</Paragraphs>
  <Slides>14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Courier New</vt:lpstr>
      <vt:lpstr>Wingdings</vt:lpstr>
      <vt:lpstr>1_Custom Design</vt:lpstr>
      <vt:lpstr>Office Theme</vt:lpstr>
      <vt:lpstr>Custom Design</vt:lpstr>
      <vt:lpstr>PowerPoint Presentation</vt:lpstr>
      <vt:lpstr>PowerPoint Presentation</vt:lpstr>
      <vt:lpstr>Recent / Upcoming Project Implementations</vt:lpstr>
      <vt:lpstr>2020 Release Targets – Board Approved NPRRs / SCRs / xGRRs </vt:lpstr>
      <vt:lpstr>Approved Revision Requests “Not Started” – Planned to Start in Future Months</vt:lpstr>
      <vt:lpstr>2020 Project Spending</vt:lpstr>
      <vt:lpstr>Revision Request Funding Placeholder Status</vt:lpstr>
      <vt:lpstr>PowerPoint Presentation</vt:lpstr>
      <vt:lpstr>Variance from IA Cost Range – Revision Request Projects</vt:lpstr>
      <vt:lpstr>Variance from IA Duration Range – Revision Request Projects</vt:lpstr>
      <vt:lpstr>Statistics Report Exceptions- 2018</vt:lpstr>
      <vt:lpstr>Statistics Report Exceptions- 2019</vt:lpstr>
      <vt:lpstr>Revision Request Project Legend</vt:lpstr>
      <vt:lpstr>Priority / Rank Options for Revision Requests with Impacts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Anderson, Troy</cp:lastModifiedBy>
  <cp:revision>1905</cp:revision>
  <cp:lastPrinted>2020-02-05T17:47:59Z</cp:lastPrinted>
  <dcterms:created xsi:type="dcterms:W3CDTF">2016-01-21T15:20:31Z</dcterms:created>
  <dcterms:modified xsi:type="dcterms:W3CDTF">2020-03-23T22:38:38Z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