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334" r:id="rId6"/>
    <p:sldId id="322" r:id="rId7"/>
    <p:sldId id="1031" r:id="rId8"/>
    <p:sldId id="1027" r:id="rId9"/>
    <p:sldId id="1030" r:id="rId10"/>
    <p:sldId id="1029" r:id="rId11"/>
    <p:sldId id="1028" r:id="rId12"/>
    <p:sldId id="1017" r:id="rId13"/>
    <p:sldId id="1022" r:id="rId14"/>
    <p:sldId id="1020" r:id="rId15"/>
    <p:sldId id="1014" r:id="rId16"/>
    <p:sldId id="1032" r:id="rId17"/>
    <p:sldId id="296" r:id="rId18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185C1E"/>
    <a:srgbClr val="6F208C"/>
    <a:srgbClr val="F0A101"/>
    <a:srgbClr val="114569"/>
    <a:srgbClr val="1A0F49"/>
    <a:srgbClr val="E7001D"/>
    <a:srgbClr val="233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86016" autoAdjust="0"/>
  </p:normalViewPr>
  <p:slideViewPr>
    <p:cSldViewPr snapToGrid="0">
      <p:cViewPr varScale="1">
        <p:scale>
          <a:sx n="62" d="100"/>
          <a:sy n="62" d="100"/>
        </p:scale>
        <p:origin x="58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2020/03/23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71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971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2020/03/23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71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6328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725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839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Everything in Amazon is assigned to some foundational categories that help get you down to the general area of</a:t>
            </a:r>
            <a:r>
              <a:rPr lang="en-US" baseline="0" dirty="0"/>
              <a:t> items you are looking for.</a:t>
            </a:r>
          </a:p>
          <a:p>
            <a:endParaRPr lang="en-US" baseline="0" dirty="0"/>
          </a:p>
          <a:p>
            <a:r>
              <a:rPr lang="en-US" baseline="0" dirty="0"/>
              <a:t>Once there, you are given more granular choices that are specific to that area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436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18292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898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2692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4863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400" b="1" spc="-300" dirty="0"/>
            </a:lvl1pPr>
          </a:lstStyle>
          <a:p>
            <a:pPr lvl="0" algn="r"/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sz="16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-1" y="6803351"/>
            <a:ext cx="11760001" cy="54650"/>
          </a:xfrm>
          <a:prstGeom prst="rect">
            <a:avLst/>
          </a:prstGeom>
          <a:solidFill>
            <a:srgbClr val="E70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33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400" b="1" spc="-300" dirty="0"/>
            </a:lvl1pPr>
          </a:lstStyle>
          <a:p>
            <a:pPr lvl="0" algn="r"/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11760000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33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54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11760000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33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5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288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4197" y="3823539"/>
            <a:ext cx="5237363" cy="98500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r">
              <a:defRPr sz="5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5799" y="4802189"/>
            <a:ext cx="5237363" cy="546099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2750" y="5731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8498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5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400" b="1" spc="-300" dirty="0"/>
            </a:lvl1pPr>
          </a:lstStyle>
          <a:p>
            <a:pPr lvl="0" algn="r"/>
            <a:r>
              <a:rPr lang="en-US" dirty="0"/>
              <a:t>Thank You</a:t>
            </a:r>
            <a:endParaRPr lang="en-ZA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33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solidFill>
            <a:srgbClr val="233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11760000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11759998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Light" panose="00000400000000000000" pitchFamily="2" charset="0"/>
              </a:defRPr>
            </a:lvl1pPr>
          </a:lstStyle>
          <a:p>
            <a:r>
              <a:rPr lang="en-ZA" dirty="0"/>
              <a:t>www.AccessSciences.com   |   800-242-2005   |  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11759998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33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99" y="6411010"/>
            <a:ext cx="1920240" cy="3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7" r:id="rId5"/>
    <p:sldLayoutId id="2147483666" r:id="rId6"/>
    <p:sldLayoutId id="2147483659" r:id="rId7"/>
    <p:sldLayoutId id="2147483660" r:id="rId8"/>
    <p:sldLayoutId id="2147483664" r:id="rId9"/>
    <p:sldLayoutId id="2147483650" r:id="rId10"/>
    <p:sldLayoutId id="2147483652" r:id="rId11"/>
    <p:sldLayoutId id="2147483656" r:id="rId12"/>
    <p:sldLayoutId id="2147483657" r:id="rId13"/>
    <p:sldLayoutId id="2147483654" r:id="rId14"/>
    <p:sldLayoutId id="214748365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-15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j-ea"/>
          <a:cs typeface="Poppins SemiBold" panose="00000700000000000000" pitchFamily="2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Poppins Light" panose="00000400000000000000" pitchFamily="2" charset="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Poppins Light" panose="00000400000000000000" pitchFamily="2" charset="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Poppins Light" panose="00000400000000000000" pitchFamily="2" charset="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Poppins Light" panose="00000400000000000000" pitchFamily="2" charset="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rojects.fivethirtyeight.com/polls/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magnifying-glass-search-to-find-102014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27016-18FD-475C-803B-6F7DE13EA0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972" y="0"/>
            <a:ext cx="1132531" cy="4251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882C3-A4BC-418A-87B8-A152E7A1CC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8503" y="-3947"/>
            <a:ext cx="1158201" cy="456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FEDB6-C098-4F7A-924D-46C65D638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09625" y="-3947"/>
            <a:ext cx="1194193" cy="4239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056123-68E5-473C-832F-247F9AFE94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287" y="-3947"/>
            <a:ext cx="1123338" cy="5093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100D2-E1DA-4CFA-AB8E-B070127ED9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067993" y="-3947"/>
            <a:ext cx="1132531" cy="4389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F1082E-1CE6-4BB4-8166-852903BAED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86548" y="-3947"/>
            <a:ext cx="1099740" cy="46022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6640C-72AD-4B8F-90D8-1B458320FC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47"/>
            <a:ext cx="1087347" cy="4602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BBDB5B-AED6-4E8C-8F65-3BC2304AE1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86809" y="-3947"/>
            <a:ext cx="1099739" cy="4506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EC4CB9-5E01-4329-B410-106975551E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7318" y="-3947"/>
            <a:ext cx="1099740" cy="46022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58F962-23B4-4292-8433-37B8924195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42090" y="0"/>
            <a:ext cx="1030518" cy="4602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D5F5CA-26D0-4120-B16F-9DA3B6F5CDA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94600" y="0"/>
            <a:ext cx="1064936" cy="4304148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28627BBF-E8A0-4106-9054-8A6F4C73D9C5}"/>
              </a:ext>
            </a:extLst>
          </p:cNvPr>
          <p:cNvSpPr txBox="1">
            <a:spLocks/>
          </p:cNvSpPr>
          <p:nvPr/>
        </p:nvSpPr>
        <p:spPr>
          <a:xfrm>
            <a:off x="-9131" y="4272510"/>
            <a:ext cx="12201131" cy="2563903"/>
          </a:xfrm>
          <a:prstGeom prst="rect">
            <a:avLst/>
          </a:prstGeom>
          <a:solidFill>
            <a:srgbClr val="FFFFFF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54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j-ea"/>
                <a:cs typeface="Poppins SemiBold" panose="000007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-30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Poppins SemiBold" panose="000007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993A7B-86D1-46F7-B62D-EC6EAEDABD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02" y="4848045"/>
            <a:ext cx="6758936" cy="1347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ECC84-6426-42CB-932D-187B57A4495F}"/>
              </a:ext>
            </a:extLst>
          </p:cNvPr>
          <p:cNvSpPr txBox="1"/>
          <p:nvPr/>
        </p:nvSpPr>
        <p:spPr>
          <a:xfrm>
            <a:off x="7625751" y="5089236"/>
            <a:ext cx="450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Taxonomy Facet Data Gathering Session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310FF6-16A4-414B-B16C-9E852354868A}"/>
              </a:ext>
            </a:extLst>
          </p:cNvPr>
          <p:cNvSpPr txBox="1"/>
          <p:nvPr/>
        </p:nvSpPr>
        <p:spPr>
          <a:xfrm>
            <a:off x="7625751" y="5515535"/>
            <a:ext cx="450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March 25, 2020</a:t>
            </a:r>
          </a:p>
        </p:txBody>
      </p:sp>
    </p:spTree>
    <p:extLst>
      <p:ext uri="{BB962C8B-B14F-4D97-AF65-F5344CB8AC3E}">
        <p14:creationId xmlns:p14="http://schemas.microsoft.com/office/powerpoint/2010/main" val="30548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5D47-F47E-4C95-8694-DB646AE4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Facets to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6F610-34C1-48E5-95F7-959410152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Tag search results and create “buckets” of related content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800" dirty="0"/>
              <a:t>FiveThirtyEight (</a:t>
            </a:r>
            <a:r>
              <a:rPr lang="en-US" sz="1800" dirty="0">
                <a:hlinkClick r:id="rId2"/>
              </a:rPr>
              <a:t>https://projects.fivethirtyeight.com/polls/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9299B-5E8C-4D9F-880F-8B2506025A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42A28-3349-4A9B-81AC-E7F2E7F3C87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AEDA2-CA67-45CB-81B7-2C1F64761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37" y="2057400"/>
            <a:ext cx="7741495" cy="25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3180A7A-D087-4B89-998D-74877F4C8C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051" r="18051"/>
          <a:stretch>
            <a:fillRect/>
          </a:stretch>
        </p:blipFill>
        <p:spPr>
          <a:xfrm>
            <a:off x="0" y="0"/>
            <a:ext cx="6006375" cy="62769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73B87B-DB6F-4F2D-BCBF-E0935489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/>
          <a:p>
            <a:r>
              <a:rPr lang="en-US" sz="3800" dirty="0"/>
              <a:t>Online Activity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7F36044-F542-44B9-8214-3530C8AC88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869720"/>
          </a:xfrm>
        </p:spPr>
        <p:txBody>
          <a:bodyPr/>
          <a:lstStyle/>
          <a:p>
            <a:r>
              <a:rPr lang="en-US" dirty="0"/>
              <a:t>Link to the Activity will be provided in a follow-on email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9C8C5-C81B-4042-83DD-0DB0B44061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AFDBF-737D-4C3E-B89B-C2987714DB6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ZA" smtClean="0"/>
              <a:pPr>
                <a:spcAft>
                  <a:spcPts val="600"/>
                </a:spcAft>
              </a:pPr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1649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D6DCB-EF21-40BF-B681-8A30DE211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17" y="889971"/>
            <a:ext cx="9871710" cy="5481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9960AA-7781-4D54-A013-96F453111D07}"/>
              </a:ext>
            </a:extLst>
          </p:cNvPr>
          <p:cNvSpPr/>
          <p:nvPr/>
        </p:nvSpPr>
        <p:spPr>
          <a:xfrm>
            <a:off x="4444434" y="4384293"/>
            <a:ext cx="2537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Following this meeting, you will receive an email message with a link to this activity.   </a:t>
            </a:r>
            <a:r>
              <a:rPr lang="en-US" b="1" dirty="0"/>
              <a:t>Please complete all Activities by April 2,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FEE3C-A87F-4024-82F3-EF8F7E608692}"/>
              </a:ext>
            </a:extLst>
          </p:cNvPr>
          <p:cNvSpPr/>
          <p:nvPr/>
        </p:nvSpPr>
        <p:spPr>
          <a:xfrm>
            <a:off x="8197283" y="1805250"/>
            <a:ext cx="33981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any point you may </a:t>
            </a:r>
            <a:r>
              <a:rPr lang="en-US" b="1" dirty="0"/>
              <a:t>Leave a Comment</a:t>
            </a:r>
            <a:r>
              <a:rPr lang="en-US" dirty="0"/>
              <a:t> by clicking on the button at the top right hand of the screen. You may want to leave a comment if, for example, something is missing you would want to add, or if you see something you feel doesn't belong with these 14 concepts.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787BC9-D054-4DB5-9068-790720DB225C}"/>
              </a:ext>
            </a:extLst>
          </p:cNvPr>
          <p:cNvCxnSpPr/>
          <p:nvPr/>
        </p:nvCxnSpPr>
        <p:spPr>
          <a:xfrm flipH="1" flipV="1">
            <a:off x="9464040" y="1291590"/>
            <a:ext cx="880110" cy="594360"/>
          </a:xfrm>
          <a:prstGeom prst="straightConnector1">
            <a:avLst/>
          </a:prstGeom>
          <a:ln w="57150" cmpd="sng">
            <a:solidFill>
              <a:srgbClr val="00B0F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4370" y="2798354"/>
            <a:ext cx="4057630" cy="1013684"/>
          </a:xfrm>
        </p:spPr>
        <p:txBody>
          <a:bodyPr/>
          <a:lstStyle/>
          <a:p>
            <a:r>
              <a:rPr lang="en-ZA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5788" y="3957705"/>
            <a:ext cx="3266763" cy="316800"/>
          </a:xfrm>
        </p:spPr>
        <p:txBody>
          <a:bodyPr/>
          <a:lstStyle/>
          <a:p>
            <a:r>
              <a:rPr lang="en-ZA" dirty="0"/>
              <a:t>Claudette Lloyd and Kathy Jordan</a:t>
            </a:r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5788" y="4306722"/>
            <a:ext cx="3266763" cy="316800"/>
          </a:xfrm>
        </p:spPr>
        <p:txBody>
          <a:bodyPr/>
          <a:lstStyle/>
          <a:p>
            <a:r>
              <a:rPr lang="en-ZA" dirty="0"/>
              <a:t>+1713 294 7278      +1713 818 9286</a:t>
            </a:r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05788" y="4655739"/>
            <a:ext cx="3266763" cy="316800"/>
          </a:xfrm>
        </p:spPr>
        <p:txBody>
          <a:bodyPr/>
          <a:lstStyle/>
          <a:p>
            <a:r>
              <a:rPr lang="en-ZA" dirty="0"/>
              <a:t>clloyd@AccessSciences.com</a:t>
            </a:r>
          </a:p>
        </p:txBody>
      </p:sp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5788" y="5004756"/>
            <a:ext cx="3266763" cy="316800"/>
          </a:xfrm>
        </p:spPr>
        <p:txBody>
          <a:bodyPr/>
          <a:lstStyle/>
          <a:p>
            <a:r>
              <a:rPr lang="en-ZA" dirty="0"/>
              <a:t>kjordan@AccessSciences.com</a:t>
            </a:r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ZA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239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2030" y="1791911"/>
            <a:ext cx="1935326" cy="166718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1435298" y="3634512"/>
            <a:ext cx="1748790" cy="1059180"/>
          </a:xfrm>
          <a:custGeom>
            <a:avLst/>
            <a:gdLst>
              <a:gd name="connsiteX0" fmla="*/ 0 w 1748790"/>
              <a:gd name="connsiteY0" fmla="*/ 0 h 617220"/>
              <a:gd name="connsiteX1" fmla="*/ 1748790 w 1748790"/>
              <a:gd name="connsiteY1" fmla="*/ 0 h 617220"/>
              <a:gd name="connsiteX2" fmla="*/ 1748790 w 1748790"/>
              <a:gd name="connsiteY2" fmla="*/ 617220 h 617220"/>
              <a:gd name="connsiteX3" fmla="*/ 0 w 1748790"/>
              <a:gd name="connsiteY3" fmla="*/ 617220 h 617220"/>
              <a:gd name="connsiteX4" fmla="*/ 0 w 1748790"/>
              <a:gd name="connsiteY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790" h="617220">
                <a:moveTo>
                  <a:pt x="0" y="0"/>
                </a:moveTo>
                <a:lnTo>
                  <a:pt x="1748790" y="0"/>
                </a:lnTo>
                <a:lnTo>
                  <a:pt x="174879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150" tIns="57150" rIns="57150" bIns="57150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+mj-lt"/>
              </a:rPr>
              <a:t>Icebreaker Activity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3553560" y="1791911"/>
            <a:ext cx="1935326" cy="166718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3646828" y="3634511"/>
            <a:ext cx="1748790" cy="1157408"/>
          </a:xfrm>
          <a:custGeom>
            <a:avLst/>
            <a:gdLst>
              <a:gd name="connsiteX0" fmla="*/ 0 w 1748790"/>
              <a:gd name="connsiteY0" fmla="*/ 0 h 617220"/>
              <a:gd name="connsiteX1" fmla="*/ 1748790 w 1748790"/>
              <a:gd name="connsiteY1" fmla="*/ 0 h 617220"/>
              <a:gd name="connsiteX2" fmla="*/ 1748790 w 1748790"/>
              <a:gd name="connsiteY2" fmla="*/ 617220 h 617220"/>
              <a:gd name="connsiteX3" fmla="*/ 0 w 1748790"/>
              <a:gd name="connsiteY3" fmla="*/ 617220 h 617220"/>
              <a:gd name="connsiteX4" fmla="*/ 0 w 1748790"/>
              <a:gd name="connsiteY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790" h="617220">
                <a:moveTo>
                  <a:pt x="0" y="0"/>
                </a:moveTo>
                <a:lnTo>
                  <a:pt x="1748790" y="0"/>
                </a:lnTo>
                <a:lnTo>
                  <a:pt x="174879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>
                <a:latin typeface="+mj-lt"/>
              </a:rPr>
              <a:t>Why Categorize Content?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65090" y="1791911"/>
            <a:ext cx="1935326" cy="166718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7976620" y="1787743"/>
            <a:ext cx="1945001" cy="1675524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7895655" y="3634512"/>
            <a:ext cx="2106929" cy="1059180"/>
          </a:xfrm>
          <a:custGeom>
            <a:avLst/>
            <a:gdLst>
              <a:gd name="connsiteX0" fmla="*/ 0 w 1748790"/>
              <a:gd name="connsiteY0" fmla="*/ 0 h 617220"/>
              <a:gd name="connsiteX1" fmla="*/ 1748790 w 1748790"/>
              <a:gd name="connsiteY1" fmla="*/ 0 h 617220"/>
              <a:gd name="connsiteX2" fmla="*/ 1748790 w 1748790"/>
              <a:gd name="connsiteY2" fmla="*/ 617220 h 617220"/>
              <a:gd name="connsiteX3" fmla="*/ 0 w 1748790"/>
              <a:gd name="connsiteY3" fmla="*/ 617220 h 617220"/>
              <a:gd name="connsiteX4" fmla="*/ 0 w 1748790"/>
              <a:gd name="connsiteY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790" h="617220">
                <a:moveTo>
                  <a:pt x="0" y="0"/>
                </a:moveTo>
                <a:lnTo>
                  <a:pt x="1748790" y="0"/>
                </a:lnTo>
                <a:lnTo>
                  <a:pt x="174879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>
                <a:latin typeface="+mj-lt"/>
              </a:rPr>
              <a:t>Wrap-up</a:t>
            </a:r>
          </a:p>
        </p:txBody>
      </p:sp>
      <p:sp>
        <p:nvSpPr>
          <p:cNvPr id="14" name="Freeform 13"/>
          <p:cNvSpPr/>
          <p:nvPr/>
        </p:nvSpPr>
        <p:spPr>
          <a:xfrm>
            <a:off x="5858358" y="3626891"/>
            <a:ext cx="1748790" cy="1259007"/>
          </a:xfrm>
          <a:custGeom>
            <a:avLst/>
            <a:gdLst>
              <a:gd name="connsiteX0" fmla="*/ 0 w 1748790"/>
              <a:gd name="connsiteY0" fmla="*/ 0 h 617220"/>
              <a:gd name="connsiteX1" fmla="*/ 1748790 w 1748790"/>
              <a:gd name="connsiteY1" fmla="*/ 0 h 617220"/>
              <a:gd name="connsiteX2" fmla="*/ 1748790 w 1748790"/>
              <a:gd name="connsiteY2" fmla="*/ 617220 h 617220"/>
              <a:gd name="connsiteX3" fmla="*/ 0 w 1748790"/>
              <a:gd name="connsiteY3" fmla="*/ 617220 h 617220"/>
              <a:gd name="connsiteX4" fmla="*/ 0 w 1748790"/>
              <a:gd name="connsiteY4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790" h="617220">
                <a:moveTo>
                  <a:pt x="0" y="0"/>
                </a:moveTo>
                <a:lnTo>
                  <a:pt x="1748790" y="0"/>
                </a:lnTo>
                <a:lnTo>
                  <a:pt x="174879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dirty="0">
                <a:latin typeface="+mj-lt"/>
              </a:rPr>
              <a:t>Online Activity</a:t>
            </a:r>
            <a:endParaRPr lang="en-US" kern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1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Icebreaker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575ED7-E905-46D4-B39F-FD27A6AE2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37" y="959142"/>
            <a:ext cx="6744289" cy="4939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9960AA-7781-4D54-A013-96F453111D07}"/>
              </a:ext>
            </a:extLst>
          </p:cNvPr>
          <p:cNvSpPr/>
          <p:nvPr/>
        </p:nvSpPr>
        <p:spPr>
          <a:xfrm>
            <a:off x="432000" y="1633743"/>
            <a:ext cx="2475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Following this meeting, you will receive an email message with a link to this activity</a:t>
            </a:r>
          </a:p>
        </p:txBody>
      </p:sp>
    </p:spTree>
    <p:extLst>
      <p:ext uri="{BB962C8B-B14F-4D97-AF65-F5344CB8AC3E}">
        <p14:creationId xmlns:p14="http://schemas.microsoft.com/office/powerpoint/2010/main" val="11870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D9B3-C436-4B0C-97FA-929093CF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you sort?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EBA51-2396-4B4E-B659-47693BF09A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B5684-C28F-43FD-BFD5-A01B9E52C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By color?</a:t>
            </a:r>
          </a:p>
          <a:p>
            <a:r>
              <a:rPr lang="en-US" sz="3600" dirty="0"/>
              <a:t>By type?</a:t>
            </a:r>
          </a:p>
          <a:p>
            <a:r>
              <a:rPr lang="en-US" sz="3600" dirty="0"/>
              <a:t>By function?</a:t>
            </a:r>
          </a:p>
          <a:p>
            <a:r>
              <a:rPr lang="en-US" sz="3600" dirty="0"/>
              <a:t>By usage?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8CA2D-957A-45BF-81AC-1EB2E14C7F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629C7-2C57-4975-B9CD-10030BB0A5A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37DEE-7B7E-4FA7-848F-E6BEDF39E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79" y="1741588"/>
            <a:ext cx="4230930" cy="36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3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42E3-BAC8-493C-BEF1-1C580BE9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Categorize Content?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E6D25-FDB3-47DF-89EF-43177C68C8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C4655-CB0C-45C3-B7CD-FB239A6DD8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A8FF2-1DA7-4B5D-88D4-2E96B1335A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1BC0823-10AA-477F-9A87-D5C5363C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6" y="1244860"/>
            <a:ext cx="7536948" cy="43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47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7467-61C4-4D2F-A2A3-437E9D8E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Amazon’s categories help users from the Top-Down….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4069E-DB07-4768-91B2-594DBB68A27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F2A83-B6E6-4DDD-B140-325A0C8D1B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E7427-742D-4842-A1F1-1BB005AA7F8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02C3CC-F9D2-4ECD-8C33-9221613E9CDF}"/>
              </a:ext>
            </a:extLst>
          </p:cNvPr>
          <p:cNvGrpSpPr/>
          <p:nvPr/>
        </p:nvGrpSpPr>
        <p:grpSpPr>
          <a:xfrm>
            <a:off x="1788115" y="1512000"/>
            <a:ext cx="7594877" cy="4082933"/>
            <a:chOff x="0" y="511175"/>
            <a:chExt cx="9002005" cy="443674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FDD56440-0931-4FDA-93B3-292DAA545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1175"/>
              <a:ext cx="9002005" cy="348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BFC7D5D-5D90-4B6A-8420-78AA5F99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0" y="1175383"/>
              <a:ext cx="2416533" cy="3772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4129E0E-4683-49EB-B44B-50005FCC2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355" y="1849118"/>
              <a:ext cx="2116913" cy="287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A7744A4-5C49-4470-8E3D-BFDA44BA0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23" y="3164202"/>
              <a:ext cx="1579530" cy="115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988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4A21E-7C43-4E5D-B3FE-B96CEBB4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the Bottom-up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BF1A1-EF62-40B7-9E99-D09CB429D5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0E868-2765-4B36-9D7E-DD337748178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57234EE-D24A-4170-B680-10C9C3F1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27" y="1202280"/>
            <a:ext cx="9290073" cy="373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4566D37-F14B-49BC-9A2B-69DA3AEA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0" y="1088682"/>
            <a:ext cx="1631733" cy="50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B80B02A-1197-4504-A938-12CB47CC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13" y="1202280"/>
            <a:ext cx="1586356" cy="47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99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1ABD-663E-4515-A57F-7EF44422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Facets to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7A76EC-E85A-4FFA-871F-D2FA7A8B6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3"/>
            <a:ext cx="11328000" cy="605263"/>
          </a:xfrm>
        </p:spPr>
        <p:txBody>
          <a:bodyPr/>
          <a:lstStyle/>
          <a:p>
            <a:r>
              <a:rPr lang="en-US" sz="2000" dirty="0"/>
              <a:t>Identify everything about something AND all things associated with one thing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3818A-8632-4A51-88A7-FD7EDCD0EA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All things about “wind”</a:t>
            </a:r>
            <a:endParaRPr lang="en-US" dirty="0"/>
          </a:p>
          <a:p>
            <a:pPr marL="542925" lvl="2" indent="0"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E61A31-AAE8-4611-8133-3445D83628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All items related to a single revision request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58D0-4602-4875-AC31-9EFBBA1668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3F94B-56F9-4A52-A85A-0792A6F08B5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CEE62-C4C1-4FE3-9803-F3A43226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01" y="2827050"/>
            <a:ext cx="5035960" cy="302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5D3F8-2C16-4725-B479-74CF32764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002" y="3277456"/>
            <a:ext cx="5681673" cy="27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8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E343EB7-3BF6-4E6F-A1C4-023ABC5C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</p:spPr>
        <p:txBody>
          <a:bodyPr/>
          <a:lstStyle/>
          <a:p>
            <a:r>
              <a:rPr lang="en-US" dirty="0"/>
              <a:t>Identifying  our Current Focus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71C4272-853A-4DDB-9801-C94D5D04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1328000" cy="4679250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External stakeholders searching ERCOT.com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Market participants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Public users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Researchers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Media </a:t>
            </a:r>
          </a:p>
          <a:p>
            <a:pPr>
              <a:spcAft>
                <a:spcPts val="1000"/>
              </a:spcAft>
            </a:pPr>
            <a:r>
              <a:rPr lang="en-US" dirty="0"/>
              <a:t>Internal stakeholders who are not SMEs in the content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14D490-0160-4BD3-B648-2891385AB4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r>
              <a:rPr lang="en-ZA" dirty="0"/>
              <a:t>www.AccessSciences.com   |   800-242-2005   | info@AccessSciences.com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94AAE5-5230-47C8-92C4-8C031FA037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16" name="Picture 15" descr="A picture containing mirror, white&#10;&#10;Description automatically generated">
            <a:extLst>
              <a:ext uri="{FF2B5EF4-FFF2-40B4-BE49-F238E27FC236}">
                <a16:creationId xmlns:a16="http://schemas.microsoft.com/office/drawing/2014/main" id="{9DD28CDB-F9B2-4750-9809-7CAFBD0F2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45867" y="1577117"/>
            <a:ext cx="4614133" cy="46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1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chnical Presentation Layout_SB - v3" id="{ECEABEBF-5D77-477B-BEA0-DA742D2B1736}" vid="{7E70A968-1FD2-44B9-994F-E640CA02D4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ea77c6c-8475-4f13-a623-75ef36259412">W4CK2WSMPQAN-1401414592-15</_dlc_DocId>
    <_dlc_DocIdUrl xmlns="1ea77c6c-8475-4f13-a623-75ef36259412">
      <Url>https://accesspoint.accesssciences.com/PS/ercot/atf/_layouts/15/DocIdRedir.aspx?ID=W4CK2WSMPQAN-1401414592-15</Url>
      <Description>W4CK2WSMPQAN-1401414592-15</Description>
    </_dlc_DocIdUrl>
    <l974fd1748cc4d1faece837e20a91813 xmlns="1ea77c6c-8475-4f13-a623-75ef36259412">
      <Terms xmlns="http://schemas.microsoft.com/office/infopath/2007/PartnerControls"/>
    </l974fd1748cc4d1faece837e20a91813>
    <g7c8937ec17e452f997d692d4f17f81e xmlns="1ea77c6c-8475-4f13-a623-75ef36259412">
      <Terms xmlns="http://schemas.microsoft.com/office/infopath/2007/PartnerControls"/>
    </g7c8937ec17e452f997d692d4f17f81e>
    <TaxCatchAll xmlns="1ea77c6c-8475-4f13-a623-75ef36259412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SC Word Template" ma:contentTypeID="0x0101090074416C845D6D474395D17E69D42B3B750007B3DACDF79B3846A5F339A8FA697FCE" ma:contentTypeVersion="1" ma:contentTypeDescription="ASC Word Template" ma:contentTypeScope="" ma:versionID="746889d332810d5c063d7855636593fa">
  <xsd:schema xmlns:xsd="http://www.w3.org/2001/XMLSchema" xmlns:xs="http://www.w3.org/2001/XMLSchema" xmlns:p="http://schemas.microsoft.com/office/2006/metadata/properties" xmlns:ns2="1ea77c6c-8475-4f13-a623-75ef36259412" xmlns:ns3="59d0f683-e423-4924-bfa8-907943726531" targetNamespace="http://schemas.microsoft.com/office/2006/metadata/properties" ma:root="true" ma:fieldsID="b4538586070ba05f4d27982f322fc4ff" ns2:_="" ns3:_="">
    <xsd:import namespace="1ea77c6c-8475-4f13-a623-75ef36259412"/>
    <xsd:import namespace="59d0f683-e423-4924-bfa8-907943726531"/>
    <xsd:element name="properties">
      <xsd:complexType>
        <xsd:sequence>
          <xsd:element name="documentManagement">
            <xsd:complexType>
              <xsd:all>
                <xsd:element ref="ns2:g7c8937ec17e452f997d692d4f17f81e" minOccurs="0"/>
                <xsd:element ref="ns2:TaxCatchAll" minOccurs="0"/>
                <xsd:element ref="ns2:TaxCatchAllLabel" minOccurs="0"/>
                <xsd:element ref="ns2:l974fd1748cc4d1faece837e20a91813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77c6c-8475-4f13-a623-75ef36259412" elementFormDefault="qualified">
    <xsd:import namespace="http://schemas.microsoft.com/office/2006/documentManagement/types"/>
    <xsd:import namespace="http://schemas.microsoft.com/office/infopath/2007/PartnerControls"/>
    <xsd:element name="g7c8937ec17e452f997d692d4f17f81e" ma:index="8" nillable="true" ma:taxonomy="true" ma:internalName="g7c8937ec17e452f997d692d4f17f81e" ma:taxonomyFieldName="Activity" ma:displayName="Activity" ma:default="" ma:fieldId="{07c8937e-c17e-452f-997d-692d4f17f81e}" ma:sspId="1033aa2c-e48c-4adb-b32a-dfa51bccf189" ma:termSetId="558c4ef3-8adc-409c-8825-43afe06182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8adba06-6e5d-4834-ae37-20b73ff3dd2c}" ma:internalName="TaxCatchAll" ma:showField="CatchAllData" ma:web="1ea77c6c-8475-4f13-a623-75ef362594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8adba06-6e5d-4834-ae37-20b73ff3dd2c}" ma:internalName="TaxCatchAllLabel" ma:readOnly="true" ma:showField="CatchAllDataLabel" ma:web="1ea77c6c-8475-4f13-a623-75ef362594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974fd1748cc4d1faece837e20a91813" ma:index="12" nillable="true" ma:taxonomy="true" ma:internalName="l974fd1748cc4d1faece837e20a91813" ma:taxonomyFieldName="Phase" ma:displayName="Phase" ma:default="" ma:fieldId="{5974fd17-48cc-4d1f-aece-837e20a91813}" ma:sspId="1033aa2c-e48c-4adb-b32a-dfa51bccf189" ma:termSetId="5293f2a5-48ad-4585-99ff-7ab9d477801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0f683-e423-4924-bfa8-90794372653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Document 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1ea77c6c-8475-4f13-a623-75ef36259412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59d0f683-e423-4924-bfa8-90794372653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A681647-4491-4331-A4D8-2429BF791EA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EA13E14-93A6-4341-AB87-A59B2D9E006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570708F-B2D8-4FDB-AAD8-F7F75EF735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a77c6c-8475-4f13-a623-75ef36259412"/>
    <ds:schemaRef ds:uri="59d0f683-e423-4924-bfa8-907943726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Widescreen</PresentationFormat>
  <Paragraphs>87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Candara</vt:lpstr>
      <vt:lpstr>Corbel</vt:lpstr>
      <vt:lpstr>Poppins Medium</vt:lpstr>
      <vt:lpstr>Times New Roman</vt:lpstr>
      <vt:lpstr>Office Theme</vt:lpstr>
      <vt:lpstr>PowerPoint Presentation</vt:lpstr>
      <vt:lpstr>Agenda</vt:lpstr>
      <vt:lpstr>Icebreaker</vt:lpstr>
      <vt:lpstr>How did you sort?</vt:lpstr>
      <vt:lpstr>Why Categorize Content?</vt:lpstr>
      <vt:lpstr>Amazon’s categories help users from the Top-Down….</vt:lpstr>
      <vt:lpstr>…and the Bottom-up</vt:lpstr>
      <vt:lpstr>Applying Facets to Content</vt:lpstr>
      <vt:lpstr>Identifying  our Current Focus</vt:lpstr>
      <vt:lpstr>Applying Facets to Content</vt:lpstr>
      <vt:lpstr>Online Activity</vt:lpstr>
      <vt:lpstr>Activity 1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2020-02-04T15:09:37Z</dcterms:created>
  <dcterms:modified xsi:type="dcterms:W3CDTF">2020-03-23T17:52:07Z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hase">
    <vt:lpwstr/>
  </property>
  <property fmtid="{D5CDD505-2E9C-101B-9397-08002B2CF9AE}" pid="3" name="Activity">
    <vt:lpwstr/>
  </property>
  <property fmtid="{D5CDD505-2E9C-101B-9397-08002B2CF9AE}" pid="4" name="ContentTypeId">
    <vt:lpwstr>0x0101090074416C845D6D474395D17E69D42B3B750007B3DACDF79B3846A5F339A8FA697FCE</vt:lpwstr>
  </property>
</Properties>
</file>