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1"/>
  </p:notesMasterIdLst>
  <p:handoutMasterIdLst>
    <p:handoutMasterId r:id="rId12"/>
  </p:handoutMasterIdLst>
  <p:sldIdLst>
    <p:sldId id="260" r:id="rId6"/>
    <p:sldId id="267" r:id="rId7"/>
    <p:sldId id="277" r:id="rId8"/>
    <p:sldId id="274" r:id="rId9"/>
    <p:sldId id="278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824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119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alendar/2019/4/12/172702-SAW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www.ercot.com/content/wcm/key_documents_lists/172749/SAWG__Meeting_12-13-2019_Solar_PV_Forecast_Discussion.pptx" TargetMode="External"/><Relationship Id="rId4" Type="http://schemas.openxmlformats.org/officeDocument/2006/relationships/hyperlink" Target="http://www.ercot.com/content/wcm/key_documents_lists/190770/SAWG__Meeting_Solar_PV_Discussion_10-31-2019.ppt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alendar/2020/4/17/195744-SAW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1054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Update on proposed Solar PV Growth Projection</a:t>
            </a:r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SAWG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 smtClean="0"/>
              <a:t>S-Curve Growth Projections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105399"/>
          </a:xfrm>
        </p:spPr>
        <p:txBody>
          <a:bodyPr/>
          <a:lstStyle/>
          <a:p>
            <a:pPr marL="285750" indent="-285750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800" dirty="0" smtClean="0"/>
              <a:t>Initial Methodology Proposed at April 12, 2019 SAWG Meeting</a:t>
            </a:r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600" dirty="0" smtClean="0"/>
              <a:t> </a:t>
            </a:r>
            <a:r>
              <a:rPr lang="en-US" sz="1600" dirty="0">
                <a:hlinkClick r:id="rId3"/>
              </a:rPr>
              <a:t>http://</a:t>
            </a:r>
            <a:r>
              <a:rPr lang="en-US" sz="1600" dirty="0" smtClean="0">
                <a:hlinkClick r:id="rId3"/>
              </a:rPr>
              <a:t>www.ercot.com/calendar/2019/4/12/172702-SAWG</a:t>
            </a:r>
            <a:endParaRPr lang="en-US" sz="1600" dirty="0" smtClean="0"/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endParaRPr lang="en-US" sz="1600" dirty="0"/>
          </a:p>
          <a:p>
            <a:pPr marL="285750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800" dirty="0" smtClean="0"/>
              <a:t>Review of methodology at the Oct 31 SAWG meeting </a:t>
            </a:r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600" dirty="0">
                <a:hlinkClick r:id="rId4"/>
              </a:rPr>
              <a:t>http://www.ercot.com/content/wcm/key_documents_lists/190770/SAWG__</a:t>
            </a:r>
            <a:r>
              <a:rPr lang="en-US" sz="1600" dirty="0" smtClean="0">
                <a:hlinkClick r:id="rId4"/>
              </a:rPr>
              <a:t>Meeting_Solar_PV_Discussion_10-31-2019.pptx</a:t>
            </a:r>
            <a:endParaRPr lang="en-US" sz="1600" dirty="0" smtClean="0"/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600" dirty="0" smtClean="0"/>
              <a:t>Consensus that rather than have a single curve, the desire was to have 3 curves representing  conservative, median, and high renewable growth scenarios</a:t>
            </a:r>
          </a:p>
          <a:p>
            <a:pPr marL="400050" lvl="1" indent="0">
              <a:spcBef>
                <a:spcPts val="0"/>
              </a:spcBef>
              <a:spcAft>
                <a:spcPts val="384"/>
              </a:spcAft>
              <a:buNone/>
            </a:pPr>
            <a:endParaRPr lang="en-US" sz="1600" dirty="0"/>
          </a:p>
          <a:p>
            <a:pPr marL="285750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800" dirty="0"/>
              <a:t>Review of </a:t>
            </a:r>
            <a:r>
              <a:rPr lang="en-US" sz="1800" dirty="0" smtClean="0"/>
              <a:t>conservative, median, and high renewables scenarios at the Dec 13, 2019 meeting</a:t>
            </a:r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600" dirty="0">
                <a:hlinkClick r:id="rId5"/>
              </a:rPr>
              <a:t>http://www.ercot.com/content/wcm/key_documents_lists/172749/SAWG__</a:t>
            </a:r>
            <a:r>
              <a:rPr lang="en-US" sz="1600" dirty="0" smtClean="0">
                <a:hlinkClick r:id="rId5"/>
              </a:rPr>
              <a:t>Meeting_12-13-2019_Solar_PV_Forecast_Discussion.pptx</a:t>
            </a:r>
            <a:endParaRPr lang="en-US" sz="1600" dirty="0" smtClean="0"/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600" dirty="0" smtClean="0"/>
              <a:t>Consensus 3 </a:t>
            </a:r>
            <a:r>
              <a:rPr lang="en-US" sz="1600" dirty="0"/>
              <a:t>curves </a:t>
            </a:r>
            <a:r>
              <a:rPr lang="en-US" sz="1600" dirty="0" smtClean="0"/>
              <a:t> adopted</a:t>
            </a:r>
            <a:endParaRPr lang="en-US" sz="1600" dirty="0"/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endParaRPr lang="en-US" sz="1600" dirty="0" smtClean="0"/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 smtClean="0"/>
              <a:t>2019 Rooftop Solar PV Summary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14400"/>
            <a:ext cx="8534400" cy="5105399"/>
          </a:xfrm>
        </p:spPr>
        <p:txBody>
          <a:bodyPr/>
          <a:lstStyle/>
          <a:p>
            <a:pPr marL="285750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2000" b="1" dirty="0" smtClean="0"/>
              <a:t>Total of 710 MW for NOIES plus Competitive Choice areas</a:t>
            </a:r>
            <a:endParaRPr lang="en-US" sz="1800" b="1" dirty="0" smtClean="0"/>
          </a:p>
          <a:p>
            <a:pPr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400" b="1"/>
              <a:t>(</a:t>
            </a:r>
            <a:r>
              <a:rPr lang="en-US" sz="1400" b="1">
                <a:hlinkClick r:id="rId3"/>
              </a:rPr>
              <a:t>http</a:t>
            </a:r>
            <a:r>
              <a:rPr lang="en-US" sz="1400" b="1">
                <a:hlinkClick r:id="rId3"/>
              </a:rPr>
              <a:t>://</a:t>
            </a:r>
            <a:r>
              <a:rPr lang="en-US" sz="1400" b="1" smtClean="0">
                <a:hlinkClick r:id="rId3"/>
              </a:rPr>
              <a:t>www.ercot.com/calendar/2020/4/17/195744-SAWG</a:t>
            </a:r>
            <a:r>
              <a:rPr lang="en-US" sz="1400" b="1" smtClean="0"/>
              <a:t>)</a:t>
            </a:r>
            <a:endParaRPr lang="en-US" sz="1400" dirty="0" smtClean="0"/>
          </a:p>
          <a:p>
            <a:pPr lvl="2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endParaRPr lang="en-US" sz="1600" b="1" dirty="0" smtClean="0"/>
          </a:p>
          <a:p>
            <a:pPr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2000" b="1" dirty="0" smtClean="0"/>
              <a:t>Revised curves with 2019 Data (if needed)</a:t>
            </a:r>
          </a:p>
          <a:p>
            <a:pPr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800" b="1" dirty="0" smtClean="0"/>
              <a:t>Note Moderate Scenario projection for 2019 was 710 MW!</a:t>
            </a:r>
            <a:endParaRPr lang="en-US" sz="1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1600" y="2587891"/>
            <a:ext cx="5943600" cy="3584308"/>
          </a:xfrm>
          <a:prstGeom prst="rect">
            <a:avLst/>
          </a:prstGeom>
        </p:spPr>
      </p:pic>
      <p:sp>
        <p:nvSpPr>
          <p:cNvPr id="6" name="5-Point Star 5"/>
          <p:cNvSpPr/>
          <p:nvPr/>
        </p:nvSpPr>
        <p:spPr>
          <a:xfrm>
            <a:off x="3276600" y="5410200"/>
            <a:ext cx="152400" cy="152400"/>
          </a:xfrm>
          <a:prstGeom prst="star5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78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5052" y="3290181"/>
            <a:ext cx="4160174" cy="25088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909415"/>
            <a:ext cx="3947852" cy="23807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Scenario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5638800" y="5334000"/>
            <a:ext cx="152400" cy="152400"/>
          </a:xfrm>
          <a:prstGeom prst="star5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6"/>
          <p:cNvSpPr/>
          <p:nvPr/>
        </p:nvSpPr>
        <p:spPr>
          <a:xfrm>
            <a:off x="1600200" y="2667000"/>
            <a:ext cx="152400" cy="152400"/>
          </a:xfrm>
          <a:prstGeom prst="star5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47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 smtClean="0"/>
              <a:t>Observations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14400"/>
            <a:ext cx="8724900" cy="5105399"/>
          </a:xfrm>
        </p:spPr>
        <p:txBody>
          <a:bodyPr/>
          <a:lstStyle/>
          <a:p>
            <a:pPr marL="285750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2000" b="1" dirty="0" smtClean="0"/>
              <a:t>Scenarios yield </a:t>
            </a:r>
            <a:r>
              <a:rPr lang="en-US" sz="2000" b="1" u="sng" dirty="0" smtClean="0"/>
              <a:t>widely</a:t>
            </a:r>
            <a:r>
              <a:rPr lang="en-US" sz="2000" b="1" dirty="0" smtClean="0"/>
              <a:t> varying projections</a:t>
            </a:r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600" b="1" dirty="0" smtClean="0"/>
              <a:t>Conservative reaches 3000 MW by 2029</a:t>
            </a:r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600" b="1" dirty="0" smtClean="0"/>
              <a:t>Moderate reaches   3000 MW by 2024 and 4500 MW by 2027</a:t>
            </a:r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600" b="1" dirty="0" smtClean="0"/>
              <a:t>Aggressive reaches 3000 MW by 2021 and 6000 </a:t>
            </a:r>
            <a:r>
              <a:rPr lang="en-US" sz="1600" b="1" dirty="0"/>
              <a:t>M</a:t>
            </a:r>
            <a:r>
              <a:rPr lang="en-US" sz="1600" b="1" dirty="0" smtClean="0"/>
              <a:t>W by 2025 </a:t>
            </a:r>
          </a:p>
          <a:p>
            <a:pPr marL="685800" lvl="1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endParaRPr lang="en-US" sz="1600" b="1" dirty="0"/>
          </a:p>
          <a:p>
            <a:pPr marL="285750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1800" b="1" dirty="0" smtClean="0"/>
              <a:t>2016-2019 Data matches the “Moderate” profile best (so far).</a:t>
            </a:r>
            <a:endParaRPr lang="en-US" sz="1000" dirty="0" smtClean="0"/>
          </a:p>
          <a:p>
            <a:pPr marL="285750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endParaRPr lang="en-US" sz="1600" dirty="0" smtClean="0"/>
          </a:p>
          <a:p>
            <a:pPr marL="285750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endParaRPr lang="en-US" sz="1600" dirty="0" smtClean="0"/>
          </a:p>
          <a:p>
            <a:pPr marL="285750"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endParaRPr lang="en-US" sz="1600" dirty="0"/>
          </a:p>
          <a:p>
            <a:pPr>
              <a:spcBef>
                <a:spcPts val="0"/>
              </a:spcBef>
              <a:spcAft>
                <a:spcPts val="384"/>
              </a:spcAft>
              <a:buFont typeface="Wingdings" panose="05000000000000000000" pitchFamily="2" charset="2"/>
              <a:buChar char="Ø"/>
            </a:pPr>
            <a:r>
              <a:rPr lang="en-US" sz="2000" dirty="0" smtClean="0"/>
              <a:t>Discussion?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00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5460</TotalTime>
  <Words>188</Words>
  <Application>Microsoft Office PowerPoint</Application>
  <PresentationFormat>On-screen Show (4:3)</PresentationFormat>
  <Paragraphs>39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Wingdings</vt:lpstr>
      <vt:lpstr>1_Custom Design</vt:lpstr>
      <vt:lpstr>Office Theme</vt:lpstr>
      <vt:lpstr>PowerPoint Presentation</vt:lpstr>
      <vt:lpstr>S-Curve Growth Projections</vt:lpstr>
      <vt:lpstr>2019 Rooftop Solar PV Summary</vt:lpstr>
      <vt:lpstr>Scenario Results</vt:lpstr>
      <vt:lpstr>Observations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Stice, Clayton</cp:lastModifiedBy>
  <cp:revision>67</cp:revision>
  <cp:lastPrinted>2016-01-21T20:53:15Z</cp:lastPrinted>
  <dcterms:created xsi:type="dcterms:W3CDTF">2016-01-21T15:20:31Z</dcterms:created>
  <dcterms:modified xsi:type="dcterms:W3CDTF">2020-03-18T13:51:51Z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