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1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451" autoAdjust="0"/>
  </p:normalViewPr>
  <p:slideViewPr>
    <p:cSldViewPr showGuides="1">
      <p:cViewPr varScale="1">
        <p:scale>
          <a:sx n="114" d="100"/>
          <a:sy n="114" d="100"/>
        </p:scale>
        <p:origin x="152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Update</a:t>
            </a:r>
            <a:endParaRPr lang="en-US" b="1" dirty="0"/>
          </a:p>
          <a:p>
            <a:r>
              <a:rPr lang="en-US" b="1" dirty="0" smtClean="0"/>
              <a:t>Wholesale Market Working Group</a:t>
            </a:r>
          </a:p>
          <a:p>
            <a:endParaRPr lang="en-US" dirty="0"/>
          </a:p>
          <a:p>
            <a:r>
              <a:rPr lang="en-US" dirty="0" smtClean="0"/>
              <a:t>Market Analysis &amp; Validation</a:t>
            </a:r>
            <a:endParaRPr lang="en-US" dirty="0"/>
          </a:p>
          <a:p>
            <a:r>
              <a:rPr lang="en-US" smtClean="0"/>
              <a:t>3/23/2020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</a:t>
            </a:r>
            <a:r>
              <a:rPr lang="en-US" altLang="en-US" sz="2400" dirty="0" smtClean="0"/>
              <a:t>Update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638305"/>
              </p:ext>
            </p:extLst>
          </p:nvPr>
        </p:nvGraphicFramePr>
        <p:xfrm>
          <a:off x="274320" y="1143000"/>
          <a:ext cx="8553649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830"/>
                <a:gridCol w="704850"/>
                <a:gridCol w="655518"/>
                <a:gridCol w="1973580"/>
                <a:gridCol w="723702"/>
                <a:gridCol w="846216"/>
                <a:gridCol w="1143000"/>
                <a:gridCol w="1199953"/>
              </a:tblGrid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SASM ID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Type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Procurement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Req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Award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Insufficiency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MCPC ($/MWh)</a:t>
                      </a:r>
                    </a:p>
                  </a:txBody>
                  <a:tcPr marL="9525" marR="9525" marT="9525" marB="0" anchor="ctr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2/3/2020 2:40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REGDN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2/3 HE 10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3.3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3.3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0</a:t>
                      </a:r>
                      <a:endParaRPr lang="en-US" sz="1100" b="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$50</a:t>
                      </a:r>
                    </a:p>
                  </a:txBody>
                  <a:tcPr anchor="b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2/3/2020 2:40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REGUP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7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2/3 HE 6-12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59.9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59.9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$98 - $148</a:t>
                      </a:r>
                    </a:p>
                  </a:txBody>
                  <a:tcPr anchor="b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2/5/2020 3:31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RRS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2/5 HE 6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56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44.5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11.5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$300</a:t>
                      </a:r>
                    </a:p>
                  </a:txBody>
                  <a:tcPr anchor="b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2/11/2020 2:07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RRS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2/11 HE 7-10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70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69.8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0.2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$35 - $100</a:t>
                      </a:r>
                    </a:p>
                  </a:txBody>
                  <a:tcPr anchor="b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2/12/2020 1:35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RRS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2/12 HE 7-8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56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54.9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1.1</a:t>
                      </a:r>
                      <a:endParaRPr lang="en-US" sz="1100" b="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$7 - $230</a:t>
                      </a:r>
                    </a:p>
                  </a:txBody>
                  <a:tcPr anchor="b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2/19/2020 1:15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REGUP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2/19 HE 7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$49</a:t>
                      </a:r>
                    </a:p>
                  </a:txBody>
                  <a:tcPr anchor="b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2/19/2020 1:15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NSPIN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5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2/19 HE 4-8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275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275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$31.56 - $50</a:t>
                      </a:r>
                    </a:p>
                  </a:txBody>
                  <a:tcPr anchor="b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2/19/2020 1:15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RRS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5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2/19 HE 4-8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100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100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$49 - $55</a:t>
                      </a:r>
                    </a:p>
                  </a:txBody>
                  <a:tcPr anchor="b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2/19/2020 4:05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NSPIN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16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2/19 HE 9-24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640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639.9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0.1</a:t>
                      </a:r>
                      <a:endParaRPr lang="en-US" sz="1100" b="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$11.85 - $39.7</a:t>
                      </a:r>
                    </a:p>
                  </a:txBody>
                  <a:tcPr anchor="b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2/19/2020 4:05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REGUP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2/19 HE 19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5.1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-0.1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$39.70</a:t>
                      </a:r>
                    </a:p>
                  </a:txBody>
                  <a:tcPr anchor="b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2/19/2020 4:05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RRS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16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2/19 HE 9-24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320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317.4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2.6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$10</a:t>
                      </a:r>
                    </a:p>
                  </a:txBody>
                  <a:tcPr anchor="b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74320" y="5738851"/>
            <a:ext cx="72073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5B6770"/>
                </a:solidFill>
              </a:rPr>
              <a:t>* Insufficiency for Operating Hours on 2/5 was due to 60% RRS Load limit </a:t>
            </a:r>
            <a:r>
              <a:rPr lang="en-US" sz="1400" smtClean="0">
                <a:solidFill>
                  <a:srgbClr val="5B6770"/>
                </a:solidFill>
              </a:rPr>
              <a:t>being reached</a:t>
            </a:r>
            <a:endParaRPr lang="en-US" sz="1400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12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 smtClean="0"/>
              <a:t>No HDL/LDL Overrides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8306</TotalTime>
  <Words>214</Words>
  <Application>Microsoft Office PowerPoint</Application>
  <PresentationFormat>On-screen Show (4:3)</PresentationFormat>
  <Paragraphs>109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Dansro, Ben</cp:lastModifiedBy>
  <cp:revision>250</cp:revision>
  <cp:lastPrinted>2016-01-21T20:53:15Z</cp:lastPrinted>
  <dcterms:created xsi:type="dcterms:W3CDTF">2016-01-21T15:20:31Z</dcterms:created>
  <dcterms:modified xsi:type="dcterms:W3CDTF">2020-03-19T21:17:08Z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