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5"/>
  </p:notesMasterIdLst>
  <p:sldIdLst>
    <p:sldId id="265" r:id="rId5"/>
    <p:sldId id="266" r:id="rId6"/>
    <p:sldId id="267" r:id="rId7"/>
    <p:sldId id="271" r:id="rId8"/>
    <p:sldId id="272" r:id="rId9"/>
    <p:sldId id="268" r:id="rId10"/>
    <p:sldId id="269" r:id="rId11"/>
    <p:sldId id="273" r:id="rId12"/>
    <p:sldId id="270" r:id="rId13"/>
    <p:sldId id="274" r:id="rId14"/>
  </p:sldIdLst>
  <p:sldSz cx="9144000" cy="6858000" type="screen4x3"/>
  <p:notesSz cx="6858000" cy="12668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atasha Henderson" initials="NH" lastIdx="2" clrIdx="0">
    <p:extLst>
      <p:ext uri="{19B8F6BF-5375-455C-9EA6-DF929625EA0E}">
        <p15:presenceInfo xmlns:p15="http://schemas.microsoft.com/office/powerpoint/2012/main" userId="S::nhenderson@gsec.coop::2e188f7e-1d21-4d7b-bda8-8bd8e2a259f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48F3787-829A-4B89-A10A-9DBD6C2109C9}" v="44" dt="2020-03-19T16:21:46.0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149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C60ECD-2679-48A5-8895-6FDF868314CD}" type="datetimeFigureOut">
              <a:rPr lang="en-US"/>
              <a:t>3/19/2020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1660EA-D5C9-48B4-834C-4B220BF05FCF}" type="slidenum">
              <a:rPr lang="en-US"/>
              <a:t>‹#›</a:t>
            </a:fld>
            <a:endParaRPr lang="en-US"/>
          </a:p>
        </p:txBody>
      </p:sp>
    </p:spTree>
    <p:extLst>
      <p:ext uri="{BB962C8B-B14F-4D97-AF65-F5344CB8AC3E}">
        <p14:creationId xmlns:p14="http://schemas.microsoft.com/office/powerpoint/2010/main" val="4121623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GSEC’s comments will propose revisions to these two variables in the formula.</a:t>
            </a:r>
          </a:p>
        </p:txBody>
      </p:sp>
      <p:sp>
        <p:nvSpPr>
          <p:cNvPr id="4" name="Slide Number Placeholder 3"/>
          <p:cNvSpPr>
            <a:spLocks noGrp="1"/>
          </p:cNvSpPr>
          <p:nvPr>
            <p:ph type="sldNum" sz="quarter" idx="5"/>
          </p:nvPr>
        </p:nvSpPr>
        <p:spPr/>
        <p:txBody>
          <a:bodyPr/>
          <a:lstStyle/>
          <a:p>
            <a:fld id="{EA1660EA-D5C9-48B4-834C-4B220BF05FCF}" type="slidenum">
              <a:rPr lang="en-US" smtClean="0"/>
              <a:t>5</a:t>
            </a:fld>
            <a:endParaRPr lang="en-US"/>
          </a:p>
        </p:txBody>
      </p:sp>
    </p:spTree>
    <p:extLst>
      <p:ext uri="{BB962C8B-B14F-4D97-AF65-F5344CB8AC3E}">
        <p14:creationId xmlns:p14="http://schemas.microsoft.com/office/powerpoint/2010/main" val="3332980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585860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D4BDAC4-7190-4261-9971-16AE0AC9992A}" type="datetimeFigureOut">
              <a:rPr lang="en-US" smtClean="0">
                <a:solidFill>
                  <a:prstClr val="black">
                    <a:tint val="75000"/>
                  </a:prstClr>
                </a:solidFill>
              </a:rPr>
              <a:pPr/>
              <a:t>3/19/2020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706D48E-B409-44FC-B0B6-DBACF9E2F9F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30308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2"/>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2"/>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D4BDAC4-7190-4261-9971-16AE0AC9992A}" type="datetimeFigureOut">
              <a:rPr lang="en-US" smtClean="0">
                <a:solidFill>
                  <a:prstClr val="black">
                    <a:tint val="75000"/>
                  </a:prstClr>
                </a:solidFill>
              </a:rPr>
              <a:pPr/>
              <a:t>3/19/2020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706D48E-B409-44FC-B0B6-DBACF9E2F9F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831283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D4BDAC4-7190-4261-9971-16AE0AC9992A}" type="datetimeFigureOut">
              <a:rPr lang="en-US" smtClean="0">
                <a:solidFill>
                  <a:prstClr val="black">
                    <a:tint val="75000"/>
                  </a:prstClr>
                </a:solidFill>
              </a:rPr>
              <a:pPr/>
              <a:t>3/19/2020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F706D48E-B409-44FC-B0B6-DBACF9E2F9F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18669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0"/>
            <a:ext cx="8229600" cy="1143000"/>
          </a:xfrm>
        </p:spPr>
        <p:txBody>
          <a:bodyPr/>
          <a:lstStyle/>
          <a:p>
            <a:r>
              <a:rPr lang="en-US"/>
              <a:t>Click to edit Master title style</a:t>
            </a:r>
          </a:p>
        </p:txBody>
      </p:sp>
    </p:spTree>
    <p:extLst>
      <p:ext uri="{BB962C8B-B14F-4D97-AF65-F5344CB8AC3E}">
        <p14:creationId xmlns:p14="http://schemas.microsoft.com/office/powerpoint/2010/main" val="29323616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026294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D4BDAC4-7190-4261-9971-16AE0AC9992A}" type="datetimeFigureOut">
              <a:rPr lang="en-US" smtClean="0">
                <a:solidFill>
                  <a:prstClr val="black">
                    <a:tint val="75000"/>
                  </a:prstClr>
                </a:solidFill>
              </a:rPr>
              <a:pPr/>
              <a:t>3/19/2020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706D48E-B409-44FC-B0B6-DBACF9E2F9F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50237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D4BDAC4-7190-4261-9971-16AE0AC9992A}" type="datetimeFigureOut">
              <a:rPr lang="en-US" smtClean="0">
                <a:solidFill>
                  <a:prstClr val="black">
                    <a:tint val="75000"/>
                  </a:prstClr>
                </a:solidFill>
              </a:rPr>
              <a:pPr/>
              <a:t>3/19/2020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706D48E-B409-44FC-B0B6-DBACF9E2F9F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536933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4"/>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4"/>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D4BDAC4-7190-4261-9971-16AE0AC9992A}" type="datetimeFigureOut">
              <a:rPr lang="en-US" smtClean="0">
                <a:solidFill>
                  <a:prstClr val="black">
                    <a:tint val="75000"/>
                  </a:prstClr>
                </a:solidFill>
              </a:rPr>
              <a:pPr/>
              <a:t>3/19/2020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706D48E-B409-44FC-B0B6-DBACF9E2F9F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77336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D4BDAC4-7190-4261-9971-16AE0AC9992A}" type="datetimeFigureOut">
              <a:rPr lang="en-US" smtClean="0">
                <a:solidFill>
                  <a:prstClr val="black">
                    <a:tint val="75000"/>
                  </a:prstClr>
                </a:solidFill>
              </a:rPr>
              <a:pPr/>
              <a:t>3/19/2020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F706D48E-B409-44FC-B0B6-DBACF9E2F9F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78505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1546027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09563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54"/>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6D4BDAC4-7190-4261-9971-16AE0AC9992A}" type="datetimeFigureOut">
              <a:rPr lang="en-US" smtClean="0">
                <a:solidFill>
                  <a:prstClr val="black">
                    <a:tint val="75000"/>
                  </a:prstClr>
                </a:solidFill>
              </a:rPr>
              <a:pPr/>
              <a:t>3/19/2020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706D48E-B409-44FC-B0B6-DBACF9E2F9F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36203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6D4BDAC4-7190-4261-9971-16AE0AC9992A}" type="datetimeFigureOut">
              <a:rPr lang="en-US" smtClean="0">
                <a:solidFill>
                  <a:prstClr val="black">
                    <a:tint val="75000"/>
                  </a:prstClr>
                </a:solidFill>
              </a:rPr>
              <a:pPr/>
              <a:t>3/19/2020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706D48E-B409-44FC-B0B6-DBACF9E2F9F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73710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6">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endParaRPr lang="en-US"/>
          </a:p>
        </p:txBody>
      </p:sp>
      <p:sp>
        <p:nvSpPr>
          <p:cNvPr id="4" name="Date Placeholder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6D4BDAC4-7190-4261-9971-16AE0AC9992A}" type="datetimeFigureOut">
              <a:rPr lang="en-US" smtClean="0">
                <a:solidFill>
                  <a:prstClr val="black">
                    <a:tint val="75000"/>
                  </a:prstClr>
                </a:solidFill>
              </a:rPr>
              <a:pPr/>
              <a:t>3/19/2020</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4"/>
            <a:ext cx="21336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706D48E-B409-44FC-B0B6-DBACF9E2F9F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594399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3979E-64E8-4E1E-9799-DF94C2766423}"/>
              </a:ext>
            </a:extLst>
          </p:cNvPr>
          <p:cNvSpPr>
            <a:spLocks noGrp="1"/>
          </p:cNvSpPr>
          <p:nvPr>
            <p:ph type="ctrTitle"/>
          </p:nvPr>
        </p:nvSpPr>
        <p:spPr>
          <a:xfrm>
            <a:off x="685800" y="2130429"/>
            <a:ext cx="7772400" cy="1470025"/>
          </a:xfrm>
        </p:spPr>
        <p:txBody>
          <a:bodyPr>
            <a:normAutofit/>
          </a:bodyPr>
          <a:lstStyle/>
          <a:p>
            <a:r>
              <a:rPr lang="en-US" sz="4000">
                <a:latin typeface="Arial Black" panose="020B0A04020102020204" pitchFamily="34" charset="0"/>
              </a:rPr>
              <a:t>SWGR Cost Recovery Comparison</a:t>
            </a:r>
            <a:endParaRPr lang="en-US" sz="4000" dirty="0">
              <a:latin typeface="Arial Black" panose="020B0A04020102020204" pitchFamily="34" charset="0"/>
            </a:endParaRPr>
          </a:p>
        </p:txBody>
      </p:sp>
      <p:sp>
        <p:nvSpPr>
          <p:cNvPr id="3" name="Subtitle 2">
            <a:extLst>
              <a:ext uri="{FF2B5EF4-FFF2-40B4-BE49-F238E27FC236}">
                <a16:creationId xmlns:a16="http://schemas.microsoft.com/office/drawing/2014/main" id="{91909B5F-D6B3-49BB-AA4E-E1FD9B7849B5}"/>
              </a:ext>
            </a:extLst>
          </p:cNvPr>
          <p:cNvSpPr>
            <a:spLocks noGrp="1"/>
          </p:cNvSpPr>
          <p:nvPr>
            <p:ph type="subTitle" idx="1"/>
          </p:nvPr>
        </p:nvSpPr>
        <p:spPr>
          <a:xfrm>
            <a:off x="1371600" y="3886200"/>
            <a:ext cx="6400800" cy="1752600"/>
          </a:xfrm>
        </p:spPr>
        <p:txBody>
          <a:bodyPr/>
          <a:lstStyle/>
          <a:p>
            <a:r>
              <a:rPr lang="en-US"/>
              <a:t>WMWG</a:t>
            </a:r>
          </a:p>
          <a:p>
            <a:r>
              <a:rPr lang="en-US"/>
              <a:t>March 23, 2020</a:t>
            </a:r>
            <a:endParaRPr lang="en-US" dirty="0"/>
          </a:p>
        </p:txBody>
      </p:sp>
    </p:spTree>
    <p:extLst>
      <p:ext uri="{BB962C8B-B14F-4D97-AF65-F5344CB8AC3E}">
        <p14:creationId xmlns:p14="http://schemas.microsoft.com/office/powerpoint/2010/main" val="38621957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2182DE-0AAE-4CBA-B5D4-689C7576F005}"/>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9C2638B1-B0FB-4399-B3F6-E6725143FE92}"/>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4266039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7282" y="635715"/>
            <a:ext cx="8356656" cy="2482136"/>
            <a:chOff x="409710" y="635715"/>
            <a:chExt cx="11142208" cy="2482136"/>
          </a:xfrm>
        </p:grpSpPr>
        <p:sp>
          <p:nvSpPr>
            <p:cNvPr id="13"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Rectangle 16">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46E5CF25-A59C-4382-B438-DC640FA4E208}"/>
              </a:ext>
            </a:extLst>
          </p:cNvPr>
          <p:cNvSpPr>
            <a:spLocks noGrp="1"/>
          </p:cNvSpPr>
          <p:nvPr>
            <p:ph type="title"/>
          </p:nvPr>
        </p:nvSpPr>
        <p:spPr>
          <a:xfrm>
            <a:off x="785460" y="759805"/>
            <a:ext cx="7729890" cy="1325563"/>
          </a:xfrm>
        </p:spPr>
        <p:txBody>
          <a:bodyPr vert="horz" lIns="91440" tIns="45720" rIns="91440" bIns="45720" rtlCol="0" anchor="ctr">
            <a:normAutofit/>
          </a:bodyPr>
          <a:lstStyle/>
          <a:p>
            <a:pPr algn="l" defTabSz="914400">
              <a:lnSpc>
                <a:spcPct val="90000"/>
              </a:lnSpc>
            </a:pPr>
            <a:r>
              <a:rPr lang="en-US" sz="3500">
                <a:solidFill>
                  <a:srgbClr val="FFFFFF"/>
                </a:solidFill>
              </a:rPr>
              <a:t>Absent a Switch</a:t>
            </a:r>
          </a:p>
        </p:txBody>
      </p:sp>
      <p:sp>
        <p:nvSpPr>
          <p:cNvPr id="5" name="TextBox 4">
            <a:extLst>
              <a:ext uri="{FF2B5EF4-FFF2-40B4-BE49-F238E27FC236}">
                <a16:creationId xmlns:a16="http://schemas.microsoft.com/office/drawing/2014/main" id="{CD237967-EC61-463F-AEA5-8A1D2E35C257}"/>
              </a:ext>
            </a:extLst>
          </p:cNvPr>
          <p:cNvSpPr txBox="1"/>
          <p:nvPr/>
        </p:nvSpPr>
        <p:spPr>
          <a:xfrm>
            <a:off x="1068678" y="2494450"/>
            <a:ext cx="3040158" cy="3563159"/>
          </a:xfrm>
          <a:prstGeom prst="rect">
            <a:avLst/>
          </a:prstGeom>
        </p:spPr>
        <p:txBody>
          <a:bodyPr vert="horz" lIns="91440" tIns="45720" rIns="91440" bIns="45720" rtlCol="0">
            <a:normAutofit/>
          </a:bodyPr>
          <a:lstStyle/>
          <a:p>
            <a:pPr marL="285750" indent="-228600">
              <a:lnSpc>
                <a:spcPct val="90000"/>
              </a:lnSpc>
              <a:spcAft>
                <a:spcPts val="600"/>
              </a:spcAft>
              <a:buFont typeface="Arial" panose="020B0604020202020204" pitchFamily="34" charset="0"/>
              <a:buChar char="•"/>
            </a:pPr>
            <a:r>
              <a:rPr lang="en-US" sz="2100" dirty="0"/>
              <a:t>If the SWGR had remained in the non-ERCOT control area, it would have received the DAM revenues.</a:t>
            </a:r>
          </a:p>
          <a:p>
            <a:pPr marL="285750" indent="-228600">
              <a:lnSpc>
                <a:spcPct val="90000"/>
              </a:lnSpc>
              <a:spcAft>
                <a:spcPts val="600"/>
              </a:spcAft>
              <a:buFont typeface="Arial" panose="020B0604020202020204" pitchFamily="34" charset="0"/>
              <a:buChar char="•"/>
            </a:pPr>
            <a:endParaRPr lang="en-US" sz="2100" dirty="0"/>
          </a:p>
          <a:p>
            <a:pPr marL="285750" indent="-228600">
              <a:lnSpc>
                <a:spcPct val="90000"/>
              </a:lnSpc>
              <a:spcAft>
                <a:spcPts val="600"/>
              </a:spcAft>
              <a:buFont typeface="Arial" panose="020B0604020202020204" pitchFamily="34" charset="0"/>
              <a:buChar char="•"/>
            </a:pPr>
            <a:endParaRPr lang="en-US" sz="2100" dirty="0"/>
          </a:p>
          <a:p>
            <a:pPr marL="285750" indent="-228600">
              <a:lnSpc>
                <a:spcPct val="90000"/>
              </a:lnSpc>
              <a:spcAft>
                <a:spcPts val="600"/>
              </a:spcAft>
              <a:buFont typeface="Arial" panose="020B0604020202020204" pitchFamily="34" charset="0"/>
              <a:buChar char="•"/>
            </a:pPr>
            <a:endParaRPr lang="en-US" sz="2100" dirty="0"/>
          </a:p>
        </p:txBody>
      </p:sp>
      <p:sp>
        <p:nvSpPr>
          <p:cNvPr id="8" name="Footer Placeholder 7">
            <a:extLst>
              <a:ext uri="{FF2B5EF4-FFF2-40B4-BE49-F238E27FC236}">
                <a16:creationId xmlns:a16="http://schemas.microsoft.com/office/drawing/2014/main" id="{CCCCE156-0697-49E4-82B4-DD967B2F297A}"/>
              </a:ext>
            </a:extLst>
          </p:cNvPr>
          <p:cNvSpPr>
            <a:spLocks noGrp="1"/>
          </p:cNvSpPr>
          <p:nvPr>
            <p:ph type="ftr" sz="quarter" idx="11"/>
          </p:nvPr>
        </p:nvSpPr>
        <p:spPr/>
        <p:txBody>
          <a:bodyPr/>
          <a:lstStyle/>
          <a:p>
            <a:r>
              <a:rPr lang="en-US" dirty="0">
                <a:solidFill>
                  <a:prstClr val="black">
                    <a:tint val="75000"/>
                  </a:prstClr>
                </a:solidFill>
              </a:rPr>
              <a:t>All times depicted are based on an hour long deployment.</a:t>
            </a:r>
          </a:p>
        </p:txBody>
      </p:sp>
      <p:pic>
        <p:nvPicPr>
          <p:cNvPr id="7" name="Content Placeholder 6">
            <a:extLst>
              <a:ext uri="{FF2B5EF4-FFF2-40B4-BE49-F238E27FC236}">
                <a16:creationId xmlns:a16="http://schemas.microsoft.com/office/drawing/2014/main" id="{DFA09CAA-8BC7-4CD2-A553-66CD0CF6BD52}"/>
              </a:ext>
            </a:extLst>
          </p:cNvPr>
          <p:cNvPicPr>
            <a:picLocks noGrp="1" noChangeAspect="1"/>
          </p:cNvPicPr>
          <p:nvPr>
            <p:ph idx="1"/>
          </p:nvPr>
        </p:nvPicPr>
        <p:blipFill>
          <a:blip r:embed="rId2"/>
          <a:stretch>
            <a:fillRect/>
          </a:stretch>
        </p:blipFill>
        <p:spPr>
          <a:xfrm>
            <a:off x="3922116" y="2413628"/>
            <a:ext cx="4316272" cy="2837101"/>
          </a:xfrm>
          <a:prstGeom prst="rect">
            <a:avLst/>
          </a:prstGeom>
        </p:spPr>
      </p:pic>
    </p:spTree>
    <p:extLst>
      <p:ext uri="{BB962C8B-B14F-4D97-AF65-F5344CB8AC3E}">
        <p14:creationId xmlns:p14="http://schemas.microsoft.com/office/powerpoint/2010/main" val="1693857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7282" y="635715"/>
            <a:ext cx="8356656" cy="2482136"/>
            <a:chOff x="409710" y="635715"/>
            <a:chExt cx="11142208" cy="2482136"/>
          </a:xfrm>
        </p:grpSpPr>
        <p:sp>
          <p:nvSpPr>
            <p:cNvPr id="13"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Rectangle 16">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E2EC3BBA-2D24-4C8B-8C1E-B4245059DBE1}"/>
              </a:ext>
            </a:extLst>
          </p:cNvPr>
          <p:cNvSpPr>
            <a:spLocks noGrp="1"/>
          </p:cNvSpPr>
          <p:nvPr>
            <p:ph type="title"/>
          </p:nvPr>
        </p:nvSpPr>
        <p:spPr>
          <a:xfrm>
            <a:off x="785460" y="759805"/>
            <a:ext cx="7729890" cy="1325563"/>
          </a:xfrm>
        </p:spPr>
        <p:txBody>
          <a:bodyPr vert="horz" lIns="91440" tIns="45720" rIns="91440" bIns="45720" rtlCol="0" anchor="ctr">
            <a:normAutofit/>
          </a:bodyPr>
          <a:lstStyle/>
          <a:p>
            <a:pPr algn="l" defTabSz="914400">
              <a:lnSpc>
                <a:spcPct val="90000"/>
              </a:lnSpc>
            </a:pPr>
            <a:r>
              <a:rPr lang="en-US" sz="3500" dirty="0">
                <a:solidFill>
                  <a:srgbClr val="FFFFFF"/>
                </a:solidFill>
              </a:rPr>
              <a:t>Imbalance Created in Event of Switch</a:t>
            </a:r>
          </a:p>
        </p:txBody>
      </p:sp>
      <p:sp>
        <p:nvSpPr>
          <p:cNvPr id="5" name="TextBox 4">
            <a:extLst>
              <a:ext uri="{FF2B5EF4-FFF2-40B4-BE49-F238E27FC236}">
                <a16:creationId xmlns:a16="http://schemas.microsoft.com/office/drawing/2014/main" id="{978DF7DA-7D4C-4373-87AB-FAEE7B679EC4}"/>
              </a:ext>
            </a:extLst>
          </p:cNvPr>
          <p:cNvSpPr txBox="1"/>
          <p:nvPr/>
        </p:nvSpPr>
        <p:spPr>
          <a:xfrm>
            <a:off x="1068678" y="2494450"/>
            <a:ext cx="3040158" cy="3563159"/>
          </a:xfrm>
          <a:prstGeom prst="rect">
            <a:avLst/>
          </a:prstGeom>
        </p:spPr>
        <p:txBody>
          <a:bodyPr vert="horz" lIns="91440" tIns="45720" rIns="91440" bIns="45720" rtlCol="0">
            <a:normAutofit/>
          </a:bodyPr>
          <a:lstStyle/>
          <a:p>
            <a:pPr marL="285750" indent="-228600">
              <a:lnSpc>
                <a:spcPct val="90000"/>
              </a:lnSpc>
              <a:spcAft>
                <a:spcPts val="600"/>
              </a:spcAft>
              <a:buFont typeface="Arial" panose="020B0604020202020204" pitchFamily="34" charset="0"/>
              <a:buChar char="•"/>
            </a:pPr>
            <a:r>
              <a:rPr lang="en-US" sz="2100" dirty="0"/>
              <a:t>SWGR receives the DAM revenue</a:t>
            </a:r>
          </a:p>
          <a:p>
            <a:pPr marL="285750" indent="-228600">
              <a:lnSpc>
                <a:spcPct val="90000"/>
              </a:lnSpc>
              <a:spcAft>
                <a:spcPts val="600"/>
              </a:spcAft>
              <a:buFont typeface="Arial" panose="020B0604020202020204" pitchFamily="34" charset="0"/>
              <a:buChar char="•"/>
            </a:pPr>
            <a:r>
              <a:rPr lang="en-US" sz="2100" dirty="0"/>
              <a:t>Also incurs RTM market costs due to its unavailability in RT in the non-ERCOT control area, which are significantly higher</a:t>
            </a:r>
          </a:p>
          <a:p>
            <a:pPr marL="285750" indent="-228600">
              <a:lnSpc>
                <a:spcPct val="90000"/>
              </a:lnSpc>
              <a:spcAft>
                <a:spcPts val="600"/>
              </a:spcAft>
              <a:buFont typeface="Arial" panose="020B0604020202020204" pitchFamily="34" charset="0"/>
              <a:buChar char="•"/>
            </a:pPr>
            <a:r>
              <a:rPr lang="en-US" sz="2100" dirty="0"/>
              <a:t>The RTM revenue in ERCOT is insufficient to cover the RT imbalance</a:t>
            </a:r>
          </a:p>
        </p:txBody>
      </p:sp>
      <p:sp>
        <p:nvSpPr>
          <p:cNvPr id="8" name="Footer Placeholder 7">
            <a:extLst>
              <a:ext uri="{FF2B5EF4-FFF2-40B4-BE49-F238E27FC236}">
                <a16:creationId xmlns:a16="http://schemas.microsoft.com/office/drawing/2014/main" id="{D53C0324-3518-47EA-8038-414E4F690B68}"/>
              </a:ext>
            </a:extLst>
          </p:cNvPr>
          <p:cNvSpPr>
            <a:spLocks noGrp="1"/>
          </p:cNvSpPr>
          <p:nvPr>
            <p:ph type="ftr" sz="quarter" idx="11"/>
          </p:nvPr>
        </p:nvSpPr>
        <p:spPr/>
        <p:txBody>
          <a:bodyPr/>
          <a:lstStyle/>
          <a:p>
            <a:r>
              <a:rPr lang="en-US" dirty="0">
                <a:solidFill>
                  <a:prstClr val="black">
                    <a:tint val="75000"/>
                  </a:prstClr>
                </a:solidFill>
              </a:rPr>
              <a:t>For purposes of this scenario, start-up and O&amp;M costs have been excluded.</a:t>
            </a:r>
          </a:p>
        </p:txBody>
      </p:sp>
      <p:pic>
        <p:nvPicPr>
          <p:cNvPr id="7" name="Content Placeholder 6">
            <a:extLst>
              <a:ext uri="{FF2B5EF4-FFF2-40B4-BE49-F238E27FC236}">
                <a16:creationId xmlns:a16="http://schemas.microsoft.com/office/drawing/2014/main" id="{925846E4-A45E-4A8B-8B86-AD44CC294D43}"/>
              </a:ext>
            </a:extLst>
          </p:cNvPr>
          <p:cNvPicPr>
            <a:picLocks noGrp="1" noChangeAspect="1"/>
          </p:cNvPicPr>
          <p:nvPr>
            <p:ph idx="1"/>
          </p:nvPr>
        </p:nvPicPr>
        <p:blipFill>
          <a:blip r:embed="rId2"/>
          <a:stretch>
            <a:fillRect/>
          </a:stretch>
        </p:blipFill>
        <p:spPr>
          <a:xfrm>
            <a:off x="4430598" y="2638615"/>
            <a:ext cx="3644724" cy="3224825"/>
          </a:xfrm>
          <a:prstGeom prst="rect">
            <a:avLst/>
          </a:prstGeom>
        </p:spPr>
      </p:pic>
    </p:spTree>
    <p:extLst>
      <p:ext uri="{BB962C8B-B14F-4D97-AF65-F5344CB8AC3E}">
        <p14:creationId xmlns:p14="http://schemas.microsoft.com/office/powerpoint/2010/main" val="14604751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2BAF75F-A559-407F-A919-51F41EC5077F}"/>
              </a:ext>
            </a:extLst>
          </p:cNvPr>
          <p:cNvSpPr>
            <a:spLocks noGrp="1"/>
          </p:cNvSpPr>
          <p:nvPr>
            <p:ph idx="1"/>
          </p:nvPr>
        </p:nvSpPr>
        <p:spPr>
          <a:xfrm>
            <a:off x="213918" y="0"/>
            <a:ext cx="8930081" cy="496110"/>
          </a:xfrm>
        </p:spPr>
        <p:txBody>
          <a:bodyPr vert="horz" lIns="91440" tIns="45720" rIns="91440" bIns="45720" rtlCol="0" anchor="t">
            <a:noAutofit/>
          </a:bodyPr>
          <a:lstStyle/>
          <a:p>
            <a:pPr algn="ctr">
              <a:buNone/>
            </a:pPr>
            <a:r>
              <a:rPr lang="en-US" sz="3200" b="1"/>
              <a:t>Switchable Generation Make-Whole Payment</a:t>
            </a:r>
            <a:endParaRPr lang="en-US" sz="3200" b="1">
              <a:cs typeface="Calibri"/>
            </a:endParaRPr>
          </a:p>
        </p:txBody>
      </p:sp>
      <p:sp>
        <p:nvSpPr>
          <p:cNvPr id="4" name="Rectangle 3">
            <a:extLst>
              <a:ext uri="{FF2B5EF4-FFF2-40B4-BE49-F238E27FC236}">
                <a16:creationId xmlns:a16="http://schemas.microsoft.com/office/drawing/2014/main" id="{147FAEA2-8735-414A-BFF9-ACC933B3EEA0}"/>
              </a:ext>
            </a:extLst>
          </p:cNvPr>
          <p:cNvSpPr/>
          <p:nvPr/>
        </p:nvSpPr>
        <p:spPr>
          <a:xfrm>
            <a:off x="432033" y="916308"/>
            <a:ext cx="8569354" cy="5016758"/>
          </a:xfrm>
          <a:prstGeom prst="rect">
            <a:avLst/>
          </a:prstGeom>
        </p:spPr>
        <p:txBody>
          <a:bodyPr wrap="square" anchor="t">
            <a:spAutoFit/>
          </a:bodyPr>
          <a:lstStyle/>
          <a:p>
            <a:r>
              <a:rPr lang="en-US" sz="2000" b="1">
                <a:solidFill>
                  <a:srgbClr val="000000"/>
                </a:solidFill>
                <a:latin typeface="Times New Roman" panose="02020603050405020304" pitchFamily="18" charset="0"/>
              </a:rPr>
              <a:t>SWMWAMT</a:t>
            </a:r>
            <a:r>
              <a:rPr lang="en-US" sz="2000">
                <a:solidFill>
                  <a:srgbClr val="000000"/>
                </a:solidFill>
                <a:latin typeface="Times New Roman" panose="02020603050405020304" pitchFamily="18" charset="0"/>
              </a:rPr>
              <a:t> </a:t>
            </a:r>
            <a:r>
              <a:rPr lang="en-US" sz="2000" baseline="-25000" err="1">
                <a:solidFill>
                  <a:srgbClr val="000000"/>
                </a:solidFill>
                <a:latin typeface="Times New Roman" panose="02020603050405020304" pitchFamily="18" charset="0"/>
              </a:rPr>
              <a:t>q,r</a:t>
            </a:r>
            <a:r>
              <a:rPr lang="en-US" sz="2000" baseline="-25000">
                <a:solidFill>
                  <a:srgbClr val="000000"/>
                </a:solidFill>
                <a:latin typeface="Times New Roman" panose="02020603050405020304" pitchFamily="18" charset="0"/>
              </a:rPr>
              <a:t> </a:t>
            </a:r>
            <a:r>
              <a:rPr lang="en-US" sz="2000">
                <a:solidFill>
                  <a:srgbClr val="000000"/>
                </a:solidFill>
                <a:latin typeface="Times New Roman" panose="02020603050405020304" pitchFamily="18" charset="0"/>
              </a:rPr>
              <a:t>= (-1) * Max (0, (</a:t>
            </a:r>
            <a:r>
              <a:rPr lang="en-US" sz="2000" b="1">
                <a:solidFill>
                  <a:srgbClr val="000000"/>
                </a:solidFill>
                <a:latin typeface="Times New Roman" panose="02020603050405020304" pitchFamily="18" charset="0"/>
              </a:rPr>
              <a:t>SWCG</a:t>
            </a:r>
            <a:r>
              <a:rPr lang="en-US" sz="2000">
                <a:solidFill>
                  <a:srgbClr val="000000"/>
                </a:solidFill>
                <a:latin typeface="Times New Roman" panose="02020603050405020304" pitchFamily="18" charset="0"/>
              </a:rPr>
              <a:t> </a:t>
            </a:r>
            <a:r>
              <a:rPr lang="en-US" sz="2000" baseline="-25000" err="1">
                <a:solidFill>
                  <a:srgbClr val="000000"/>
                </a:solidFill>
                <a:latin typeface="Times New Roman" panose="02020603050405020304" pitchFamily="18" charset="0"/>
              </a:rPr>
              <a:t>q,r,d</a:t>
            </a:r>
            <a:r>
              <a:rPr lang="en-US" sz="2000" baseline="-25000">
                <a:solidFill>
                  <a:srgbClr val="000000"/>
                </a:solidFill>
                <a:latin typeface="Times New Roman" panose="02020603050405020304" pitchFamily="18" charset="0"/>
              </a:rPr>
              <a:t> </a:t>
            </a:r>
            <a:r>
              <a:rPr lang="en-US" sz="2000">
                <a:solidFill>
                  <a:srgbClr val="000000"/>
                </a:solidFill>
                <a:latin typeface="Times New Roman" panose="02020603050405020304" pitchFamily="18" charset="0"/>
              </a:rPr>
              <a:t>– </a:t>
            </a:r>
            <a:r>
              <a:rPr lang="en-US" sz="2000" b="1">
                <a:solidFill>
                  <a:srgbClr val="000000"/>
                </a:solidFill>
                <a:latin typeface="Times New Roman" panose="02020603050405020304" pitchFamily="18" charset="0"/>
              </a:rPr>
              <a:t>SWRTREV</a:t>
            </a:r>
            <a:r>
              <a:rPr lang="en-US" sz="2000">
                <a:solidFill>
                  <a:srgbClr val="000000"/>
                </a:solidFill>
                <a:latin typeface="Times New Roman" panose="02020603050405020304" pitchFamily="18" charset="0"/>
              </a:rPr>
              <a:t> </a:t>
            </a:r>
            <a:r>
              <a:rPr lang="en-US" sz="2000" baseline="-25000">
                <a:solidFill>
                  <a:srgbClr val="000000"/>
                </a:solidFill>
                <a:latin typeface="Times New Roman" panose="02020603050405020304" pitchFamily="18" charset="0"/>
              </a:rPr>
              <a:t>q, r, d</a:t>
            </a:r>
            <a:r>
              <a:rPr lang="en-US" sz="2000">
                <a:solidFill>
                  <a:srgbClr val="000000"/>
                </a:solidFill>
                <a:latin typeface="Times New Roman" panose="02020603050405020304" pitchFamily="18" charset="0"/>
              </a:rPr>
              <a:t>)) / </a:t>
            </a:r>
            <a:r>
              <a:rPr lang="en-US" sz="2000" b="1" err="1">
                <a:solidFill>
                  <a:srgbClr val="000000"/>
                </a:solidFill>
                <a:latin typeface="Times New Roman" panose="02020603050405020304" pitchFamily="18" charset="0"/>
              </a:rPr>
              <a:t>SWIHR</a:t>
            </a:r>
            <a:r>
              <a:rPr lang="en-US" sz="2000" baseline="-25000" err="1">
                <a:solidFill>
                  <a:srgbClr val="000000"/>
                </a:solidFill>
                <a:latin typeface="Times New Roman" panose="02020603050405020304" pitchFamily="18" charset="0"/>
              </a:rPr>
              <a:t>q,r,d</a:t>
            </a:r>
            <a:endParaRPr lang="en-US" sz="2000" baseline="-25000">
              <a:solidFill>
                <a:srgbClr val="000000"/>
              </a:solidFill>
              <a:latin typeface="Times New Roman" panose="02020603050405020304" pitchFamily="18" charset="0"/>
            </a:endParaRPr>
          </a:p>
          <a:p>
            <a:endParaRPr lang="en-US" sz="2000" baseline="-25000">
              <a:solidFill>
                <a:srgbClr val="000000"/>
              </a:solidFill>
              <a:latin typeface="Times New Roman" panose="02020603050405020304" pitchFamily="18" charset="0"/>
            </a:endParaRPr>
          </a:p>
          <a:p>
            <a:endParaRPr lang="en-US" sz="2000" baseline="-25000">
              <a:solidFill>
                <a:srgbClr val="000000"/>
              </a:solidFill>
              <a:latin typeface="Times New Roman" panose="02020603050405020304" pitchFamily="18" charset="0"/>
            </a:endParaRPr>
          </a:p>
          <a:p>
            <a:endParaRPr lang="en-US" sz="2000" baseline="-25000">
              <a:solidFill>
                <a:srgbClr val="000000"/>
              </a:solidFill>
              <a:latin typeface="Times New Roman" panose="02020603050405020304" pitchFamily="18" charset="0"/>
            </a:endParaRPr>
          </a:p>
          <a:p>
            <a:r>
              <a:rPr lang="en-US" sz="1400" b="1"/>
              <a:t>SWMWAMT</a:t>
            </a:r>
            <a:r>
              <a:rPr lang="en-US" sz="1400" baseline="-25000"/>
              <a:t> </a:t>
            </a:r>
            <a:r>
              <a:rPr lang="en-US" sz="1400" baseline="-25000" err="1"/>
              <a:t>q,r</a:t>
            </a:r>
            <a:r>
              <a:rPr lang="en-US" sz="1400" baseline="-25000"/>
              <a:t> </a:t>
            </a:r>
            <a:r>
              <a:rPr lang="en-US" sz="1400"/>
              <a:t>- </a:t>
            </a:r>
            <a:r>
              <a:rPr lang="en-US" sz="1400" b="1"/>
              <a:t>Switchable Generation Make-Whole Payment</a:t>
            </a:r>
            <a:r>
              <a:rPr lang="en-US" sz="1400"/>
              <a:t>—The Switchable Generation Make-Whole Payment to the QSE q, for Resource r, for the hour. Where for a Combined Cycle Train, the Resource r is the Combined Cycle Train.</a:t>
            </a:r>
            <a:endParaRPr lang="en-US" sz="1400">
              <a:cs typeface="Calibri"/>
            </a:endParaRPr>
          </a:p>
          <a:p>
            <a:endParaRPr lang="en-US" sz="1600" baseline="-25000"/>
          </a:p>
          <a:p>
            <a:r>
              <a:rPr lang="en-US" sz="1400" b="1"/>
              <a:t>SWCG</a:t>
            </a:r>
            <a:r>
              <a:rPr lang="en-US" sz="1400"/>
              <a:t> </a:t>
            </a:r>
            <a:r>
              <a:rPr lang="en-US" sz="1400" baseline="-25000" err="1"/>
              <a:t>q,r,d</a:t>
            </a:r>
            <a:r>
              <a:rPr lang="en-US" sz="1400" baseline="-25000"/>
              <a:t> </a:t>
            </a:r>
            <a:r>
              <a:rPr lang="en-US" sz="1400"/>
              <a:t>- </a:t>
            </a:r>
            <a:r>
              <a:rPr lang="en-US" sz="1400" b="1"/>
              <a:t>Switchable Generation Cost Guarantee</a:t>
            </a:r>
            <a:r>
              <a:rPr lang="en-US" sz="1400"/>
              <a:t>—The sum of eligible Startup Costs, minimum-energy costs, operating costs, and other Switchable Generation approved costs for Resource r represented by QSE q for all instructed hours, for the Operating Day d. Where for a Combined Cycle Train, the Resource r is the Combined Cycle Train.</a:t>
            </a:r>
            <a:endParaRPr lang="en-US" sz="1400">
              <a:cs typeface="Calibri"/>
            </a:endParaRPr>
          </a:p>
          <a:p>
            <a:endParaRPr lang="en-US" sz="1600"/>
          </a:p>
          <a:p>
            <a:r>
              <a:rPr lang="en-US" sz="1400" b="1"/>
              <a:t>SWRTREV</a:t>
            </a:r>
            <a:r>
              <a:rPr lang="en-US" sz="1400"/>
              <a:t> </a:t>
            </a:r>
            <a:r>
              <a:rPr lang="en-US" sz="1400" baseline="-25000" err="1"/>
              <a:t>q,r,d</a:t>
            </a:r>
            <a:r>
              <a:rPr lang="en-US" sz="1400" baseline="-25000"/>
              <a:t> </a:t>
            </a:r>
            <a:r>
              <a:rPr lang="en-US" sz="1400"/>
              <a:t>- </a:t>
            </a:r>
            <a:r>
              <a:rPr lang="en-US" sz="1400" b="1"/>
              <a:t>Switchable Generation Real-Time Revenues </a:t>
            </a:r>
            <a:r>
              <a:rPr lang="en-US" sz="1400"/>
              <a:t>– The sum of energy revenues for the Resource r, represented by QSE q, during all instructed hours for the Operating Day d. Where for a Combined Cycle Train, Resource r is the Combined Cycle Train.</a:t>
            </a:r>
            <a:endParaRPr lang="en-US" sz="1400">
              <a:cs typeface="Calibri"/>
            </a:endParaRPr>
          </a:p>
          <a:p>
            <a:endParaRPr lang="en-US" sz="1600"/>
          </a:p>
          <a:p>
            <a:r>
              <a:rPr lang="en-US" sz="1400" b="1"/>
              <a:t>SWIHR</a:t>
            </a:r>
            <a:r>
              <a:rPr lang="en-US" sz="1400"/>
              <a:t> </a:t>
            </a:r>
            <a:r>
              <a:rPr lang="en-US" sz="1400" baseline="-25000" err="1"/>
              <a:t>q,r,d</a:t>
            </a:r>
            <a:r>
              <a:rPr lang="en-US" sz="1400" baseline="-25000"/>
              <a:t> </a:t>
            </a:r>
            <a:r>
              <a:rPr lang="en-US" sz="1400"/>
              <a:t>- </a:t>
            </a:r>
            <a:r>
              <a:rPr lang="en-US" sz="1400" b="1"/>
              <a:t>Switchable Generation Instructed Hours</a:t>
            </a:r>
            <a:r>
              <a:rPr lang="en-US" sz="1400"/>
              <a:t>—The total number of Switchable Generation instructed hours, for Resource r represented by QSE q, for the Operating Day d. When one or more Combined Cycle Generation Resources are committed by ERCOT, the total number of instructed hours is calculated for the Combined Cycle Train for all switchable instructed Combined Cycle Generation Resources.</a:t>
            </a:r>
            <a:endParaRPr lang="en-US" sz="1400">
              <a:cs typeface="Calibri"/>
            </a:endParaRPr>
          </a:p>
          <a:p>
            <a:endParaRPr lang="en-US" sz="1600" baseline="-25000"/>
          </a:p>
          <a:p>
            <a:endParaRPr lang="en-US" sz="1600" baseline="-25000"/>
          </a:p>
        </p:txBody>
      </p:sp>
    </p:spTree>
    <p:extLst>
      <p:ext uri="{BB962C8B-B14F-4D97-AF65-F5344CB8AC3E}">
        <p14:creationId xmlns:p14="http://schemas.microsoft.com/office/powerpoint/2010/main" val="995093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BA114A30-E297-4289-A216-E4C1696B5387}"/>
              </a:ext>
            </a:extLst>
          </p:cNvPr>
          <p:cNvSpPr txBox="1">
            <a:spLocks/>
          </p:cNvSpPr>
          <p:nvPr/>
        </p:nvSpPr>
        <p:spPr>
          <a:xfrm>
            <a:off x="213918" y="0"/>
            <a:ext cx="8930081" cy="509452"/>
          </a:xfrm>
          <a:prstGeom prst="rect">
            <a:avLst/>
          </a:prstGeom>
        </p:spPr>
        <p:txBody>
          <a:bodyPr vert="horz" lIns="91440" tIns="45720" rIns="91440" bIns="45720" rtlCol="0" anchor="t">
            <a:noAutofit/>
          </a:bodyPr>
          <a:lstStyle>
            <a:lvl1pPr marL="257175" indent="-257175" algn="l" defTabSz="6858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algn="ctr">
              <a:buFont typeface="Arial" pitchFamily="34" charset="0"/>
              <a:buNone/>
            </a:pPr>
            <a:r>
              <a:rPr lang="en-US" sz="3200" b="1"/>
              <a:t>Switchable Generation Make-Whole Payment</a:t>
            </a:r>
            <a:endParaRPr lang="en-US" sz="3200" b="1">
              <a:cs typeface="Calibri"/>
            </a:endParaRPr>
          </a:p>
        </p:txBody>
      </p:sp>
      <p:sp>
        <p:nvSpPr>
          <p:cNvPr id="9" name="Content Placeholder 2">
            <a:extLst>
              <a:ext uri="{FF2B5EF4-FFF2-40B4-BE49-F238E27FC236}">
                <a16:creationId xmlns:a16="http://schemas.microsoft.com/office/drawing/2014/main" id="{5A9C3941-BC68-4C46-94C7-1E9D4CE07FB9}"/>
              </a:ext>
            </a:extLst>
          </p:cNvPr>
          <p:cNvSpPr>
            <a:spLocks noGrp="1"/>
          </p:cNvSpPr>
          <p:nvPr>
            <p:ph idx="1"/>
          </p:nvPr>
        </p:nvSpPr>
        <p:spPr>
          <a:xfrm>
            <a:off x="296092" y="574767"/>
            <a:ext cx="8780796" cy="5773782"/>
          </a:xfrm>
        </p:spPr>
        <p:txBody>
          <a:bodyPr vert="horz" lIns="91440" tIns="45720" rIns="91440" bIns="45720" rtlCol="0" anchor="t">
            <a:normAutofit fontScale="92500" lnSpcReduction="10000"/>
          </a:bodyPr>
          <a:lstStyle/>
          <a:p>
            <a:pPr marL="0" indent="0" algn="ctr">
              <a:buNone/>
            </a:pPr>
            <a:r>
              <a:rPr lang="en-US" sz="1800" b="1">
                <a:solidFill>
                  <a:srgbClr val="000000"/>
                </a:solidFill>
                <a:latin typeface="Times New Roman" panose="02020603050405020304" pitchFamily="18" charset="0"/>
              </a:rPr>
              <a:t>SWMWAMT</a:t>
            </a:r>
            <a:r>
              <a:rPr lang="en-US" sz="1800">
                <a:solidFill>
                  <a:srgbClr val="000000"/>
                </a:solidFill>
                <a:latin typeface="Times New Roman" panose="02020603050405020304" pitchFamily="18" charset="0"/>
              </a:rPr>
              <a:t> </a:t>
            </a:r>
            <a:r>
              <a:rPr lang="en-US" sz="1800" baseline="-25000" err="1">
                <a:solidFill>
                  <a:srgbClr val="000000"/>
                </a:solidFill>
                <a:latin typeface="Times New Roman" panose="02020603050405020304" pitchFamily="18" charset="0"/>
              </a:rPr>
              <a:t>q,r</a:t>
            </a:r>
            <a:r>
              <a:rPr lang="en-US" sz="1800" baseline="-25000">
                <a:solidFill>
                  <a:srgbClr val="000000"/>
                </a:solidFill>
                <a:latin typeface="Times New Roman" panose="02020603050405020304" pitchFamily="18" charset="0"/>
              </a:rPr>
              <a:t> </a:t>
            </a:r>
            <a:r>
              <a:rPr lang="en-US" sz="1800">
                <a:solidFill>
                  <a:srgbClr val="000000"/>
                </a:solidFill>
                <a:latin typeface="Times New Roman" panose="02020603050405020304" pitchFamily="18" charset="0"/>
              </a:rPr>
              <a:t>= (-1) * Max (0, ( </a:t>
            </a:r>
            <a:r>
              <a:rPr lang="en-US" sz="1800" b="1">
                <a:solidFill>
                  <a:srgbClr val="000000"/>
                </a:solidFill>
                <a:latin typeface="Times New Roman" panose="02020603050405020304" pitchFamily="18" charset="0"/>
              </a:rPr>
              <a:t>SWCG</a:t>
            </a:r>
            <a:r>
              <a:rPr lang="en-US" sz="1800">
                <a:solidFill>
                  <a:srgbClr val="000000"/>
                </a:solidFill>
                <a:latin typeface="Times New Roman" panose="02020603050405020304" pitchFamily="18" charset="0"/>
              </a:rPr>
              <a:t> </a:t>
            </a:r>
            <a:r>
              <a:rPr lang="en-US" sz="1800" baseline="-25000" err="1">
                <a:solidFill>
                  <a:srgbClr val="000000"/>
                </a:solidFill>
                <a:latin typeface="Times New Roman" panose="02020603050405020304" pitchFamily="18" charset="0"/>
              </a:rPr>
              <a:t>q,r,d</a:t>
            </a:r>
            <a:r>
              <a:rPr lang="en-US" sz="1800" baseline="-25000">
                <a:solidFill>
                  <a:srgbClr val="000000"/>
                </a:solidFill>
                <a:latin typeface="Times New Roman" panose="02020603050405020304" pitchFamily="18" charset="0"/>
              </a:rPr>
              <a:t> </a:t>
            </a:r>
            <a:r>
              <a:rPr lang="en-US" sz="1800">
                <a:solidFill>
                  <a:srgbClr val="000000"/>
                </a:solidFill>
                <a:latin typeface="Times New Roman" panose="02020603050405020304" pitchFamily="18" charset="0"/>
              </a:rPr>
              <a:t>– </a:t>
            </a:r>
            <a:r>
              <a:rPr lang="en-US" sz="1800" b="1">
                <a:solidFill>
                  <a:srgbClr val="000000"/>
                </a:solidFill>
                <a:latin typeface="Times New Roman" panose="02020603050405020304" pitchFamily="18" charset="0"/>
              </a:rPr>
              <a:t>SWRTREV</a:t>
            </a:r>
            <a:r>
              <a:rPr lang="en-US" sz="1800">
                <a:solidFill>
                  <a:srgbClr val="000000"/>
                </a:solidFill>
                <a:latin typeface="Times New Roman" panose="02020603050405020304" pitchFamily="18" charset="0"/>
              </a:rPr>
              <a:t> </a:t>
            </a:r>
            <a:r>
              <a:rPr lang="en-US" sz="1800" baseline="-25000">
                <a:solidFill>
                  <a:srgbClr val="000000"/>
                </a:solidFill>
                <a:latin typeface="Times New Roman" panose="02020603050405020304" pitchFamily="18" charset="0"/>
              </a:rPr>
              <a:t>q, r, d</a:t>
            </a:r>
            <a:r>
              <a:rPr lang="en-US" sz="1800">
                <a:solidFill>
                  <a:srgbClr val="000000"/>
                </a:solidFill>
                <a:latin typeface="Times New Roman" panose="02020603050405020304" pitchFamily="18" charset="0"/>
              </a:rPr>
              <a:t>)) / </a:t>
            </a:r>
            <a:r>
              <a:rPr lang="en-US" sz="1800" b="1" err="1">
                <a:solidFill>
                  <a:srgbClr val="000000"/>
                </a:solidFill>
                <a:latin typeface="Times New Roman" panose="02020603050405020304" pitchFamily="18" charset="0"/>
              </a:rPr>
              <a:t>SWIHR</a:t>
            </a:r>
            <a:r>
              <a:rPr lang="en-US" sz="1800" baseline="-25000" err="1">
                <a:solidFill>
                  <a:srgbClr val="000000"/>
                </a:solidFill>
                <a:latin typeface="Times New Roman" panose="02020603050405020304" pitchFamily="18" charset="0"/>
              </a:rPr>
              <a:t>q,r,d</a:t>
            </a:r>
            <a:endParaRPr lang="en-US" sz="1800" baseline="-25000">
              <a:solidFill>
                <a:srgbClr val="000000"/>
              </a:solidFill>
              <a:latin typeface="Times New Roman" panose="02020603050405020304" pitchFamily="18" charset="0"/>
            </a:endParaRPr>
          </a:p>
          <a:p>
            <a:pPr algn="ctr">
              <a:buNone/>
            </a:pPr>
            <a:endParaRPr lang="pt-BR" sz="1000"/>
          </a:p>
          <a:p>
            <a:pPr algn="ctr">
              <a:buNone/>
            </a:pPr>
            <a:r>
              <a:rPr lang="pt-BR" sz="1800" b="1"/>
              <a:t>SWCG</a:t>
            </a:r>
            <a:r>
              <a:rPr lang="pt-BR" sz="1800"/>
              <a:t> </a:t>
            </a:r>
            <a:r>
              <a:rPr lang="pt-BR" sz="1800" baseline="-25000"/>
              <a:t>q,r,d </a:t>
            </a:r>
            <a:r>
              <a:rPr lang="pt-BR" sz="1800"/>
              <a:t>= </a:t>
            </a:r>
            <a:r>
              <a:rPr lang="pt-BR" sz="1800" b="1"/>
              <a:t>SWSUC</a:t>
            </a:r>
            <a:r>
              <a:rPr lang="pt-BR" sz="1800" baseline="-25000"/>
              <a:t>q,r,d </a:t>
            </a:r>
            <a:r>
              <a:rPr lang="pt-BR" sz="1800"/>
              <a:t>+ </a:t>
            </a:r>
            <a:r>
              <a:rPr lang="pt-BR" sz="1800" b="1"/>
              <a:t>SWMEC</a:t>
            </a:r>
            <a:r>
              <a:rPr lang="pt-BR" sz="1800" baseline="-25000"/>
              <a:t>q,r,d </a:t>
            </a:r>
            <a:r>
              <a:rPr lang="pt-BR" sz="1800"/>
              <a:t>+</a:t>
            </a:r>
            <a:r>
              <a:rPr lang="pt-BR" sz="1800" b="1"/>
              <a:t> SWOC </a:t>
            </a:r>
            <a:r>
              <a:rPr lang="pt-BR" sz="1800" baseline="-25000"/>
              <a:t>q,r,d </a:t>
            </a:r>
            <a:r>
              <a:rPr lang="pt-BR" sz="1800"/>
              <a:t>+ </a:t>
            </a:r>
            <a:r>
              <a:rPr lang="pt-BR" sz="1800" b="1"/>
              <a:t>SWAC</a:t>
            </a:r>
            <a:r>
              <a:rPr lang="pt-BR" sz="1800"/>
              <a:t> </a:t>
            </a:r>
            <a:r>
              <a:rPr lang="pt-BR" sz="1800" baseline="-25000"/>
              <a:t>q,r,d</a:t>
            </a:r>
          </a:p>
          <a:p>
            <a:pPr algn="ctr">
              <a:buNone/>
            </a:pPr>
            <a:endParaRPr lang="pt-BR" sz="2800" b="1" cap="all" baseline="-25000">
              <a:ea typeface="+mn-lt"/>
              <a:cs typeface="+mn-lt"/>
            </a:endParaRPr>
          </a:p>
          <a:p>
            <a:pPr algn="ctr">
              <a:buNone/>
            </a:pPr>
            <a:endParaRPr lang="pt-BR" sz="2800" b="1" cap="all" baseline="-25000">
              <a:ea typeface="+mn-lt"/>
              <a:cs typeface="+mn-lt"/>
            </a:endParaRPr>
          </a:p>
          <a:p>
            <a:pPr algn="ctr">
              <a:buNone/>
            </a:pPr>
            <a:r>
              <a:rPr lang="pt-BR" sz="2000" b="1"/>
              <a:t>SWAC</a:t>
            </a:r>
            <a:r>
              <a:rPr lang="pt-BR" sz="2000"/>
              <a:t> </a:t>
            </a:r>
            <a:r>
              <a:rPr lang="pt-BR" sz="2000" baseline="-25000"/>
              <a:t>q,r,d </a:t>
            </a:r>
            <a:r>
              <a:rPr lang="pt-BR" sz="2000"/>
              <a:t>= </a:t>
            </a:r>
            <a:r>
              <a:rPr lang="pt-BR" sz="2000" b="1"/>
              <a:t>SWFC</a:t>
            </a:r>
            <a:r>
              <a:rPr lang="pt-BR" sz="2000" baseline="-25000"/>
              <a:t>q,r,d </a:t>
            </a:r>
            <a:r>
              <a:rPr lang="pt-BR" sz="2000"/>
              <a:t>+ </a:t>
            </a:r>
            <a:r>
              <a:rPr lang="pt-BR" sz="2000" b="1"/>
              <a:t>SWNEC</a:t>
            </a:r>
            <a:r>
              <a:rPr lang="pt-BR" sz="2000" baseline="-25000"/>
              <a:t>q,r,d </a:t>
            </a:r>
            <a:r>
              <a:rPr lang="pt-BR" sz="2000"/>
              <a:t>+</a:t>
            </a:r>
            <a:r>
              <a:rPr lang="pt-BR" sz="2000" b="1"/>
              <a:t> SWNASC</a:t>
            </a:r>
            <a:r>
              <a:rPr lang="pt-BR" sz="2000" baseline="-25000"/>
              <a:t>q,r,d </a:t>
            </a:r>
          </a:p>
          <a:p>
            <a:pPr algn="ctr">
              <a:buNone/>
            </a:pPr>
            <a:endParaRPr lang="pt-BR" sz="2000" b="1" cap="all" baseline="-25000">
              <a:ea typeface="+mn-lt"/>
              <a:cs typeface="+mn-lt"/>
            </a:endParaRPr>
          </a:p>
          <a:p>
            <a:pPr marL="0" indent="0">
              <a:buNone/>
            </a:pPr>
            <a:r>
              <a:rPr lang="en-US" sz="1500" b="1"/>
              <a:t>SWAC</a:t>
            </a:r>
            <a:r>
              <a:rPr lang="en-US" sz="1500"/>
              <a:t> </a:t>
            </a:r>
            <a:r>
              <a:rPr lang="en-US" sz="1500" baseline="-25000"/>
              <a:t>q,r,d </a:t>
            </a:r>
            <a:r>
              <a:rPr lang="en-US" sz="1500"/>
              <a:t>- </a:t>
            </a:r>
            <a:r>
              <a:rPr lang="en-US" sz="1500" b="1"/>
              <a:t>Switchable Generation Approved Costs </a:t>
            </a:r>
            <a:r>
              <a:rPr lang="en-US" sz="1500"/>
              <a:t>– The total amount of the calculation of financial loss, as submitted by the QSE q for the Resource r, as approved by ERCOT for the Operating Day d. Where for a Combined Cycle Train, the Resource r is the Combined Cycle Train.</a:t>
            </a:r>
            <a:endParaRPr lang="en-US" sz="1500">
              <a:cs typeface="Calibri"/>
            </a:endParaRPr>
          </a:p>
          <a:p>
            <a:pPr algn="ctr">
              <a:buNone/>
            </a:pPr>
            <a:endParaRPr lang="en-US" sz="1000" b="1" cap="all" baseline="-25000">
              <a:ea typeface="+mn-lt"/>
              <a:cs typeface="+mn-lt"/>
            </a:endParaRPr>
          </a:p>
          <a:p>
            <a:pPr marL="0" indent="0">
              <a:buNone/>
            </a:pPr>
            <a:r>
              <a:rPr lang="en-US" sz="1500" b="1"/>
              <a:t>SWFC</a:t>
            </a:r>
            <a:r>
              <a:rPr lang="en-US" sz="1500"/>
              <a:t> </a:t>
            </a:r>
            <a:r>
              <a:rPr lang="en-US" sz="1500" baseline="-25000"/>
              <a:t>q,r,d </a:t>
            </a:r>
            <a:r>
              <a:rPr lang="en-US" sz="1500"/>
              <a:t>- </a:t>
            </a:r>
            <a:r>
              <a:rPr lang="en-US" sz="1500" b="1"/>
              <a:t>Switchable Generator Fuel Cost </a:t>
            </a:r>
            <a:r>
              <a:rPr lang="en-US" sz="1500"/>
              <a:t>—The incremental fuel costs and fees for Resource r represented by QSE q for all instructed hours, for the Operating Day d. Where for a Combined Cycle Train, the Resource r is the Combined Cycle Train. Incremental fuel costs must be based on those costs incurred as described in Section 9.14.9.</a:t>
            </a:r>
          </a:p>
          <a:p>
            <a:pPr marL="0" indent="0">
              <a:buNone/>
            </a:pPr>
            <a:endParaRPr lang="en-US" sz="1500">
              <a:cs typeface="Calibri"/>
            </a:endParaRPr>
          </a:p>
          <a:p>
            <a:pPr marL="0" indent="0">
              <a:buNone/>
            </a:pPr>
            <a:r>
              <a:rPr lang="en-US" sz="1500" b="1">
                <a:solidFill>
                  <a:srgbClr val="C00000"/>
                </a:solidFill>
              </a:rPr>
              <a:t>*</a:t>
            </a:r>
            <a:r>
              <a:rPr lang="en-US" sz="1500" b="1"/>
              <a:t>SWNEC</a:t>
            </a:r>
            <a:r>
              <a:rPr lang="en-US" sz="1500"/>
              <a:t> </a:t>
            </a:r>
            <a:r>
              <a:rPr lang="en-US" sz="1500" baseline="-25000"/>
              <a:t>q,r,d </a:t>
            </a:r>
            <a:r>
              <a:rPr lang="en-US" sz="1500"/>
              <a:t>- </a:t>
            </a:r>
            <a:r>
              <a:rPr lang="en-US" sz="1500" b="1" u="heavy">
                <a:uFill>
                  <a:solidFill>
                    <a:srgbClr val="C00000"/>
                  </a:solidFill>
                </a:uFill>
              </a:rPr>
              <a:t>Switchable Generator Net Energy Imbalance Cost</a:t>
            </a:r>
            <a:r>
              <a:rPr lang="en-US" sz="1500" b="1"/>
              <a:t> </a:t>
            </a:r>
            <a:r>
              <a:rPr lang="en-US" sz="1500"/>
              <a:t>—The net energy imbalance costs for Resource r represented by QSE q for instructed hours, for the Operating Day d. Where for a Combined Cycle Train, the Resource r is the Combined Cycle Train. Net energy imbalance costs represent imbalance charges from non-ERCOT Control Area from the beginning of the ramp-down period in the other grid to two hours following the time ERCOT released the Resource.</a:t>
            </a:r>
          </a:p>
          <a:p>
            <a:pPr marL="0" indent="0">
              <a:buNone/>
            </a:pPr>
            <a:endParaRPr lang="en-US" sz="1000">
              <a:cs typeface="Calibri"/>
            </a:endParaRPr>
          </a:p>
          <a:p>
            <a:pPr marL="0" indent="0">
              <a:buNone/>
            </a:pPr>
            <a:r>
              <a:rPr lang="en-US" sz="1500" b="1">
                <a:solidFill>
                  <a:srgbClr val="C00000"/>
                </a:solidFill>
              </a:rPr>
              <a:t>*</a:t>
            </a:r>
            <a:r>
              <a:rPr lang="en-US" sz="1500" b="1"/>
              <a:t>SWNASC</a:t>
            </a:r>
            <a:r>
              <a:rPr lang="en-US" sz="1500"/>
              <a:t> </a:t>
            </a:r>
            <a:r>
              <a:rPr lang="en-US" sz="1500" baseline="-25000"/>
              <a:t>q,r,d </a:t>
            </a:r>
            <a:r>
              <a:rPr lang="en-US" sz="1500"/>
              <a:t>- </a:t>
            </a:r>
            <a:r>
              <a:rPr lang="en-US" sz="1500" b="1" u="heavy">
                <a:uFill>
                  <a:solidFill>
                    <a:srgbClr val="C00000"/>
                  </a:solidFill>
                </a:uFill>
              </a:rPr>
              <a:t>Switchable Generator Ancillary Services Imbalance Cost</a:t>
            </a:r>
            <a:r>
              <a:rPr lang="en-US" sz="1500" b="1"/>
              <a:t> </a:t>
            </a:r>
            <a:r>
              <a:rPr lang="en-US" sz="1500"/>
              <a:t>—The net Ancillary Services Imbalance costs for Resource r represented by QSE q for instructed hours, for the Operating Day d. Where for a Combined Cycle Train, the Resource r is the Combined Cycle Train. Net Ancillary Service Imbalance costs represent imbalance charges from non-ERCOT Control Area from the time of shutdown in the other grid to two hours following the time ERCOT released the Resource.</a:t>
            </a:r>
            <a:endParaRPr lang="en-US" sz="1500">
              <a:cs typeface="Calibri"/>
            </a:endParaRPr>
          </a:p>
        </p:txBody>
      </p:sp>
      <p:cxnSp>
        <p:nvCxnSpPr>
          <p:cNvPr id="10" name="Straight Arrow Connector 9">
            <a:extLst>
              <a:ext uri="{FF2B5EF4-FFF2-40B4-BE49-F238E27FC236}">
                <a16:creationId xmlns:a16="http://schemas.microsoft.com/office/drawing/2014/main" id="{E2D7C03C-43A8-47D4-883F-96FDE691A5AA}"/>
              </a:ext>
            </a:extLst>
          </p:cNvPr>
          <p:cNvCxnSpPr>
            <a:cxnSpLocks/>
          </p:cNvCxnSpPr>
          <p:nvPr/>
        </p:nvCxnSpPr>
        <p:spPr>
          <a:xfrm>
            <a:off x="4572000" y="775060"/>
            <a:ext cx="0" cy="304798"/>
          </a:xfrm>
          <a:prstGeom prst="straightConnector1">
            <a:avLst/>
          </a:prstGeom>
          <a:ln w="34925">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085163EF-972A-446B-AEB9-DB2079FD7A29}"/>
              </a:ext>
            </a:extLst>
          </p:cNvPr>
          <p:cNvSpPr/>
          <p:nvPr/>
        </p:nvSpPr>
        <p:spPr>
          <a:xfrm>
            <a:off x="6405428" y="1045019"/>
            <a:ext cx="1022974" cy="330926"/>
          </a:xfrm>
          <a:prstGeom prst="rect">
            <a:avLst/>
          </a:prstGeom>
          <a:noFill/>
          <a:ln w="317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Arrow Connector 14">
            <a:extLst>
              <a:ext uri="{FF2B5EF4-FFF2-40B4-BE49-F238E27FC236}">
                <a16:creationId xmlns:a16="http://schemas.microsoft.com/office/drawing/2014/main" id="{65A8446A-DCBC-494B-B5AE-C8DFB6B6CDE8}"/>
              </a:ext>
            </a:extLst>
          </p:cNvPr>
          <p:cNvCxnSpPr>
            <a:cxnSpLocks/>
          </p:cNvCxnSpPr>
          <p:nvPr/>
        </p:nvCxnSpPr>
        <p:spPr>
          <a:xfrm flipH="1">
            <a:off x="5158675" y="1367220"/>
            <a:ext cx="1273760" cy="478977"/>
          </a:xfrm>
          <a:prstGeom prst="straightConnector1">
            <a:avLst/>
          </a:prstGeom>
          <a:ln w="34925">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3A0035DB-81C1-42D2-8561-81D045DD2218}"/>
              </a:ext>
            </a:extLst>
          </p:cNvPr>
          <p:cNvSpPr/>
          <p:nvPr/>
        </p:nvSpPr>
        <p:spPr>
          <a:xfrm>
            <a:off x="4572000" y="1854922"/>
            <a:ext cx="1071155" cy="391888"/>
          </a:xfrm>
          <a:prstGeom prst="rect">
            <a:avLst/>
          </a:prstGeom>
          <a:noFill/>
          <a:ln w="317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Arrow Connector 24">
            <a:extLst>
              <a:ext uri="{FF2B5EF4-FFF2-40B4-BE49-F238E27FC236}">
                <a16:creationId xmlns:a16="http://schemas.microsoft.com/office/drawing/2014/main" id="{B6502670-048E-4FE7-B4EA-006A90C974FD}"/>
              </a:ext>
            </a:extLst>
          </p:cNvPr>
          <p:cNvCxnSpPr>
            <a:cxnSpLocks/>
            <a:endCxn id="26" idx="0"/>
          </p:cNvCxnSpPr>
          <p:nvPr/>
        </p:nvCxnSpPr>
        <p:spPr>
          <a:xfrm flipH="1">
            <a:off x="6410915" y="1375945"/>
            <a:ext cx="994950" cy="487702"/>
          </a:xfrm>
          <a:prstGeom prst="straightConnector1">
            <a:avLst/>
          </a:prstGeom>
          <a:ln w="34925">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6" name="Rectangle 25">
            <a:extLst>
              <a:ext uri="{FF2B5EF4-FFF2-40B4-BE49-F238E27FC236}">
                <a16:creationId xmlns:a16="http://schemas.microsoft.com/office/drawing/2014/main" id="{7F803F8F-9B7E-40F3-AEAC-617BE0B9B560}"/>
              </a:ext>
            </a:extLst>
          </p:cNvPr>
          <p:cNvSpPr/>
          <p:nvPr/>
        </p:nvSpPr>
        <p:spPr>
          <a:xfrm>
            <a:off x="5795555" y="1863647"/>
            <a:ext cx="1230720" cy="391888"/>
          </a:xfrm>
          <a:prstGeom prst="rect">
            <a:avLst/>
          </a:prstGeom>
          <a:noFill/>
          <a:ln w="317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31467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9">
            <a:extLst>
              <a:ext uri="{FF2B5EF4-FFF2-40B4-BE49-F238E27FC236}">
                <a16:creationId xmlns:a16="http://schemas.microsoft.com/office/drawing/2014/main" id="{523E859E-BCBF-4E66-BDB2-B45C40789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2827419"/>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11">
            <a:extLst>
              <a:ext uri="{FF2B5EF4-FFF2-40B4-BE49-F238E27FC236}">
                <a16:creationId xmlns:a16="http://schemas.microsoft.com/office/drawing/2014/main" id="{3A9AEE7E-B925-446D-8A61-75BFE40B8B9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45716" b="33968"/>
          <a:stretch/>
        </p:blipFill>
        <p:spPr>
          <a:xfrm>
            <a:off x="0" y="1217573"/>
            <a:ext cx="9144000" cy="1393277"/>
          </a:xfrm>
          <a:custGeom>
            <a:avLst/>
            <a:gdLst>
              <a:gd name="connsiteX0" fmla="*/ 0 w 12192000"/>
              <a:gd name="connsiteY0" fmla="*/ 0 h 3049325"/>
              <a:gd name="connsiteX1" fmla="*/ 12192000 w 12192000"/>
              <a:gd name="connsiteY1" fmla="*/ 0 h 3049325"/>
              <a:gd name="connsiteX2" fmla="*/ 12192000 w 12192000"/>
              <a:gd name="connsiteY2" fmla="*/ 3049325 h 3049325"/>
              <a:gd name="connsiteX3" fmla="*/ 0 w 12192000"/>
              <a:gd name="connsiteY3" fmla="*/ 3049325 h 3049325"/>
            </a:gdLst>
            <a:ahLst/>
            <a:cxnLst>
              <a:cxn ang="0">
                <a:pos x="connsiteX0" y="connsiteY0"/>
              </a:cxn>
              <a:cxn ang="0">
                <a:pos x="connsiteX1" y="connsiteY1"/>
              </a:cxn>
              <a:cxn ang="0">
                <a:pos x="connsiteX2" y="connsiteY2"/>
              </a:cxn>
              <a:cxn ang="0">
                <a:pos x="connsiteX3" y="connsiteY3"/>
              </a:cxn>
            </a:cxnLst>
            <a:rect l="l" t="t" r="r" b="b"/>
            <a:pathLst>
              <a:path w="12192000" h="3049325">
                <a:moveTo>
                  <a:pt x="0" y="0"/>
                </a:moveTo>
                <a:lnTo>
                  <a:pt x="12192000" y="0"/>
                </a:lnTo>
                <a:lnTo>
                  <a:pt x="12192000" y="3049325"/>
                </a:lnTo>
                <a:lnTo>
                  <a:pt x="0" y="3049325"/>
                </a:lnTo>
                <a:close/>
              </a:path>
            </a:pathLst>
          </a:custGeom>
        </p:spPr>
      </p:pic>
      <p:sp>
        <p:nvSpPr>
          <p:cNvPr id="2" name="Title 1">
            <a:extLst>
              <a:ext uri="{FF2B5EF4-FFF2-40B4-BE49-F238E27FC236}">
                <a16:creationId xmlns:a16="http://schemas.microsoft.com/office/drawing/2014/main" id="{DA155D24-DC00-421D-8FD6-7771AFEE8024}"/>
              </a:ext>
            </a:extLst>
          </p:cNvPr>
          <p:cNvSpPr>
            <a:spLocks noGrp="1"/>
          </p:cNvSpPr>
          <p:nvPr>
            <p:ph type="title"/>
          </p:nvPr>
        </p:nvSpPr>
        <p:spPr>
          <a:xfrm>
            <a:off x="603504" y="457200"/>
            <a:ext cx="7934548" cy="1299411"/>
          </a:xfrm>
        </p:spPr>
        <p:txBody>
          <a:bodyPr vert="horz" lIns="91440" tIns="45720" rIns="91440" bIns="45720" rtlCol="0" anchor="ctr">
            <a:normAutofit/>
          </a:bodyPr>
          <a:lstStyle/>
          <a:p>
            <a:pPr algn="l" defTabSz="914400">
              <a:lnSpc>
                <a:spcPct val="90000"/>
              </a:lnSpc>
            </a:pPr>
            <a:r>
              <a:rPr lang="en-US" sz="3600" kern="1200" dirty="0">
                <a:solidFill>
                  <a:srgbClr val="FFFFFF"/>
                </a:solidFill>
                <a:latin typeface="+mj-lt"/>
                <a:ea typeface="+mj-ea"/>
                <a:cs typeface="+mj-cs"/>
              </a:rPr>
              <a:t>Make-Whole Payment Options</a:t>
            </a:r>
          </a:p>
        </p:txBody>
      </p:sp>
      <p:sp>
        <p:nvSpPr>
          <p:cNvPr id="9" name="Rectangle 13">
            <a:extLst>
              <a:ext uri="{FF2B5EF4-FFF2-40B4-BE49-F238E27FC236}">
                <a16:creationId xmlns:a16="http://schemas.microsoft.com/office/drawing/2014/main" id="{B45D527E-542C-44E0-8FC2-F03B24CFA2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2466471"/>
            <a:ext cx="9141714" cy="439152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AE2AA0FE-3804-417F-B04E-C5DE268FC8EC}"/>
              </a:ext>
            </a:extLst>
          </p:cNvPr>
          <p:cNvSpPr txBox="1"/>
          <p:nvPr/>
        </p:nvSpPr>
        <p:spPr>
          <a:xfrm>
            <a:off x="4766153" y="2827419"/>
            <a:ext cx="3771900" cy="3227626"/>
          </a:xfrm>
          <a:prstGeom prst="rect">
            <a:avLst/>
          </a:prstGeom>
        </p:spPr>
        <p:txBody>
          <a:bodyPr vert="horz" lIns="91440" tIns="45720" rIns="91440" bIns="45720" rtlCol="0" anchor="ctr">
            <a:normAutofit/>
          </a:bodyPr>
          <a:lstStyle/>
          <a:p>
            <a:pPr marL="285750" indent="-228600">
              <a:lnSpc>
                <a:spcPct val="90000"/>
              </a:lnSpc>
              <a:spcAft>
                <a:spcPts val="600"/>
              </a:spcAft>
              <a:buFont typeface="Arial" panose="020B0604020202020204" pitchFamily="34" charset="0"/>
              <a:buChar char="•"/>
            </a:pPr>
            <a:r>
              <a:rPr lang="en-US" sz="1700" dirty="0">
                <a:solidFill>
                  <a:srgbClr val="000000"/>
                </a:solidFill>
              </a:rPr>
              <a:t>Under the current language in Section 6.6.12.1, ERCOT has interpreted this portion of the make-whole payment as the difference between the DAM and RTM in the non-ERCOT control area minus the ERCOT RTM revenues</a:t>
            </a:r>
          </a:p>
          <a:p>
            <a:pPr marL="285750" indent="-228600">
              <a:lnSpc>
                <a:spcPct val="90000"/>
              </a:lnSpc>
              <a:spcAft>
                <a:spcPts val="600"/>
              </a:spcAft>
              <a:buFont typeface="Arial" panose="020B0604020202020204" pitchFamily="34" charset="0"/>
              <a:buChar char="•"/>
            </a:pPr>
            <a:r>
              <a:rPr lang="en-US" sz="1700" dirty="0">
                <a:solidFill>
                  <a:srgbClr val="000000"/>
                </a:solidFill>
              </a:rPr>
              <a:t>However, to ensure the SWGR is made </a:t>
            </a:r>
            <a:r>
              <a:rPr lang="en-US" sz="1700" b="1" i="1" dirty="0">
                <a:solidFill>
                  <a:srgbClr val="000000"/>
                </a:solidFill>
              </a:rPr>
              <a:t>no worse off</a:t>
            </a:r>
            <a:r>
              <a:rPr lang="en-US" sz="1700" dirty="0">
                <a:solidFill>
                  <a:srgbClr val="000000"/>
                </a:solidFill>
              </a:rPr>
              <a:t>, ERCOT should fully consider the RT imbalance costs in the non-ERCOT control area</a:t>
            </a:r>
            <a:endParaRPr lang="en-US" sz="1700" b="1" i="1" dirty="0">
              <a:solidFill>
                <a:srgbClr val="000000"/>
              </a:solidFill>
            </a:endParaRPr>
          </a:p>
        </p:txBody>
      </p:sp>
      <p:pic>
        <p:nvPicPr>
          <p:cNvPr id="10" name="Content Placeholder 9">
            <a:extLst>
              <a:ext uri="{FF2B5EF4-FFF2-40B4-BE49-F238E27FC236}">
                <a16:creationId xmlns:a16="http://schemas.microsoft.com/office/drawing/2014/main" id="{44D0B195-4EF8-4744-8490-09BE91469709}"/>
              </a:ext>
            </a:extLst>
          </p:cNvPr>
          <p:cNvPicPr>
            <a:picLocks noGrp="1" noChangeAspect="1"/>
          </p:cNvPicPr>
          <p:nvPr>
            <p:ph idx="1"/>
          </p:nvPr>
        </p:nvPicPr>
        <p:blipFill>
          <a:blip r:embed="rId3"/>
          <a:stretch>
            <a:fillRect/>
          </a:stretch>
        </p:blipFill>
        <p:spPr>
          <a:xfrm>
            <a:off x="277532" y="2825777"/>
            <a:ext cx="4486335" cy="2884884"/>
          </a:xfrm>
          <a:prstGeom prst="rect">
            <a:avLst/>
          </a:prstGeom>
        </p:spPr>
      </p:pic>
    </p:spTree>
    <p:extLst>
      <p:ext uri="{BB962C8B-B14F-4D97-AF65-F5344CB8AC3E}">
        <p14:creationId xmlns:p14="http://schemas.microsoft.com/office/powerpoint/2010/main" val="1403011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11">
            <a:extLst>
              <a:ext uri="{FF2B5EF4-FFF2-40B4-BE49-F238E27FC236}">
                <a16:creationId xmlns:a16="http://schemas.microsoft.com/office/drawing/2014/main" id="{523E859E-BCBF-4E66-BDB2-B45C40789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2827419"/>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13">
            <a:extLst>
              <a:ext uri="{FF2B5EF4-FFF2-40B4-BE49-F238E27FC236}">
                <a16:creationId xmlns:a16="http://schemas.microsoft.com/office/drawing/2014/main" id="{3A9AEE7E-B925-446D-8A61-75BFE40B8B9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45716" b="33968"/>
          <a:stretch/>
        </p:blipFill>
        <p:spPr>
          <a:xfrm>
            <a:off x="0" y="1217573"/>
            <a:ext cx="9144000" cy="1393277"/>
          </a:xfrm>
          <a:custGeom>
            <a:avLst/>
            <a:gdLst>
              <a:gd name="connsiteX0" fmla="*/ 0 w 12192000"/>
              <a:gd name="connsiteY0" fmla="*/ 0 h 3049325"/>
              <a:gd name="connsiteX1" fmla="*/ 12192000 w 12192000"/>
              <a:gd name="connsiteY1" fmla="*/ 0 h 3049325"/>
              <a:gd name="connsiteX2" fmla="*/ 12192000 w 12192000"/>
              <a:gd name="connsiteY2" fmla="*/ 3049325 h 3049325"/>
              <a:gd name="connsiteX3" fmla="*/ 0 w 12192000"/>
              <a:gd name="connsiteY3" fmla="*/ 3049325 h 3049325"/>
            </a:gdLst>
            <a:ahLst/>
            <a:cxnLst>
              <a:cxn ang="0">
                <a:pos x="connsiteX0" y="connsiteY0"/>
              </a:cxn>
              <a:cxn ang="0">
                <a:pos x="connsiteX1" y="connsiteY1"/>
              </a:cxn>
              <a:cxn ang="0">
                <a:pos x="connsiteX2" y="connsiteY2"/>
              </a:cxn>
              <a:cxn ang="0">
                <a:pos x="connsiteX3" y="connsiteY3"/>
              </a:cxn>
            </a:cxnLst>
            <a:rect l="l" t="t" r="r" b="b"/>
            <a:pathLst>
              <a:path w="12192000" h="3049325">
                <a:moveTo>
                  <a:pt x="0" y="0"/>
                </a:moveTo>
                <a:lnTo>
                  <a:pt x="12192000" y="0"/>
                </a:lnTo>
                <a:lnTo>
                  <a:pt x="12192000" y="3049325"/>
                </a:lnTo>
                <a:lnTo>
                  <a:pt x="0" y="3049325"/>
                </a:lnTo>
                <a:close/>
              </a:path>
            </a:pathLst>
          </a:custGeom>
        </p:spPr>
      </p:pic>
      <p:sp>
        <p:nvSpPr>
          <p:cNvPr id="2" name="Title 1">
            <a:extLst>
              <a:ext uri="{FF2B5EF4-FFF2-40B4-BE49-F238E27FC236}">
                <a16:creationId xmlns:a16="http://schemas.microsoft.com/office/drawing/2014/main" id="{D8667C52-792C-4902-AF10-BADFCE62857F}"/>
              </a:ext>
            </a:extLst>
          </p:cNvPr>
          <p:cNvSpPr>
            <a:spLocks noGrp="1"/>
          </p:cNvSpPr>
          <p:nvPr>
            <p:ph type="title"/>
          </p:nvPr>
        </p:nvSpPr>
        <p:spPr>
          <a:xfrm>
            <a:off x="603504" y="457200"/>
            <a:ext cx="7934548" cy="1299411"/>
          </a:xfrm>
        </p:spPr>
        <p:txBody>
          <a:bodyPr vert="horz" lIns="91440" tIns="45720" rIns="91440" bIns="45720" rtlCol="0" anchor="ctr">
            <a:normAutofit/>
          </a:bodyPr>
          <a:lstStyle/>
          <a:p>
            <a:pPr algn="l" defTabSz="914400">
              <a:lnSpc>
                <a:spcPct val="90000"/>
              </a:lnSpc>
            </a:pPr>
            <a:r>
              <a:rPr lang="en-US" sz="3600" kern="1200" dirty="0">
                <a:solidFill>
                  <a:srgbClr val="FFFFFF"/>
                </a:solidFill>
                <a:latin typeface="+mj-lt"/>
                <a:ea typeface="+mj-ea"/>
                <a:cs typeface="+mj-cs"/>
              </a:rPr>
              <a:t>Total Revenues to Resource</a:t>
            </a:r>
          </a:p>
        </p:txBody>
      </p:sp>
      <p:sp>
        <p:nvSpPr>
          <p:cNvPr id="16" name="Rectangle 15">
            <a:extLst>
              <a:ext uri="{FF2B5EF4-FFF2-40B4-BE49-F238E27FC236}">
                <a16:creationId xmlns:a16="http://schemas.microsoft.com/office/drawing/2014/main" id="{B45D527E-542C-44E0-8FC2-F03B24CFA2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2466471"/>
            <a:ext cx="9141714" cy="439152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33DA99EE-C62B-43F6-BA8B-847A01C3F28F}"/>
              </a:ext>
            </a:extLst>
          </p:cNvPr>
          <p:cNvSpPr txBox="1"/>
          <p:nvPr/>
        </p:nvSpPr>
        <p:spPr>
          <a:xfrm>
            <a:off x="4766152" y="2765362"/>
            <a:ext cx="3771900" cy="3227626"/>
          </a:xfrm>
          <a:prstGeom prst="rect">
            <a:avLst/>
          </a:prstGeom>
        </p:spPr>
        <p:txBody>
          <a:bodyPr vert="horz" lIns="91440" tIns="45720" rIns="91440" bIns="45720" rtlCol="0" anchor="ctr">
            <a:normAutofit/>
          </a:bodyPr>
          <a:lstStyle/>
          <a:p>
            <a:pPr marL="285750" indent="-228600">
              <a:lnSpc>
                <a:spcPct val="90000"/>
              </a:lnSpc>
              <a:spcAft>
                <a:spcPts val="600"/>
              </a:spcAft>
              <a:buFont typeface="Arial" panose="020B0604020202020204" pitchFamily="34" charset="0"/>
              <a:buChar char="•"/>
            </a:pPr>
            <a:r>
              <a:rPr lang="en-US" sz="1700" dirty="0">
                <a:solidFill>
                  <a:srgbClr val="000000"/>
                </a:solidFill>
              </a:rPr>
              <a:t>Under the current interpretation, the SWGR would receive enough revenue to cover its RT imbalance cost, but it is short of the DAM clearing in the non-ERCOT control area</a:t>
            </a:r>
          </a:p>
          <a:p>
            <a:pPr marL="285750" indent="-228600">
              <a:lnSpc>
                <a:spcPct val="90000"/>
              </a:lnSpc>
              <a:spcAft>
                <a:spcPts val="600"/>
              </a:spcAft>
              <a:buFont typeface="Arial" panose="020B0604020202020204" pitchFamily="34" charset="0"/>
              <a:buChar char="•"/>
            </a:pPr>
            <a:r>
              <a:rPr lang="en-US" sz="1700" dirty="0">
                <a:solidFill>
                  <a:srgbClr val="000000"/>
                </a:solidFill>
              </a:rPr>
              <a:t>Under GSEC’s proposal, the make-whole payment is sufficient to bring the SWGR back to its DAM position</a:t>
            </a:r>
          </a:p>
        </p:txBody>
      </p:sp>
      <p:pic>
        <p:nvPicPr>
          <p:cNvPr id="6" name="Content Placeholder 5">
            <a:extLst>
              <a:ext uri="{FF2B5EF4-FFF2-40B4-BE49-F238E27FC236}">
                <a16:creationId xmlns:a16="http://schemas.microsoft.com/office/drawing/2014/main" id="{6B523AD9-2CB1-4D6C-9BAC-73A11CE8F54B}"/>
              </a:ext>
            </a:extLst>
          </p:cNvPr>
          <p:cNvPicPr>
            <a:picLocks noGrp="1" noChangeAspect="1"/>
          </p:cNvPicPr>
          <p:nvPr>
            <p:ph idx="1"/>
          </p:nvPr>
        </p:nvPicPr>
        <p:blipFill>
          <a:blip r:embed="rId3"/>
          <a:stretch>
            <a:fillRect/>
          </a:stretch>
        </p:blipFill>
        <p:spPr>
          <a:xfrm>
            <a:off x="288992" y="2924216"/>
            <a:ext cx="4348996" cy="3068772"/>
          </a:xfrm>
          <a:prstGeom prst="rect">
            <a:avLst/>
          </a:prstGeom>
        </p:spPr>
      </p:pic>
    </p:spTree>
    <p:extLst>
      <p:ext uri="{BB962C8B-B14F-4D97-AF65-F5344CB8AC3E}">
        <p14:creationId xmlns:p14="http://schemas.microsoft.com/office/powerpoint/2010/main" val="1824583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9C53121-723E-4ADD-8A5C-B01CC70F8498}"/>
              </a:ext>
            </a:extLst>
          </p:cNvPr>
          <p:cNvSpPr txBox="1"/>
          <p:nvPr/>
        </p:nvSpPr>
        <p:spPr>
          <a:xfrm>
            <a:off x="-3164" y="281597"/>
            <a:ext cx="912659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pt-BR" b="1"/>
              <a:t>SWCG</a:t>
            </a:r>
            <a:r>
              <a:rPr lang="pt-BR"/>
              <a:t> q,r,d = </a:t>
            </a:r>
            <a:r>
              <a:rPr lang="pt-BR" b="1"/>
              <a:t>SWSUC</a:t>
            </a:r>
            <a:r>
              <a:rPr lang="pt-BR"/>
              <a:t>q,r,d + </a:t>
            </a:r>
            <a:r>
              <a:rPr lang="pt-BR" b="1"/>
              <a:t>SWMEC</a:t>
            </a:r>
            <a:r>
              <a:rPr lang="pt-BR"/>
              <a:t>q,r,d +</a:t>
            </a:r>
            <a:r>
              <a:rPr lang="pt-BR" b="1"/>
              <a:t> SWOC </a:t>
            </a:r>
            <a:r>
              <a:rPr lang="pt-BR"/>
              <a:t>q,r,d + </a:t>
            </a:r>
            <a:r>
              <a:rPr lang="pt-BR" b="1"/>
              <a:t>SWAC</a:t>
            </a:r>
            <a:r>
              <a:rPr lang="pt-BR"/>
              <a:t> q,r,d</a:t>
            </a:r>
            <a:r>
              <a:rPr lang="en-US">
                <a:cs typeface="Calibri"/>
              </a:rPr>
              <a:t>​</a:t>
            </a:r>
            <a:endParaRPr lang="en-US"/>
          </a:p>
        </p:txBody>
      </p:sp>
      <p:sp>
        <p:nvSpPr>
          <p:cNvPr id="4" name="TextBox 3">
            <a:extLst>
              <a:ext uri="{FF2B5EF4-FFF2-40B4-BE49-F238E27FC236}">
                <a16:creationId xmlns:a16="http://schemas.microsoft.com/office/drawing/2014/main" id="{5C7BC2E5-3AA6-465A-A081-8705B460598B}"/>
              </a:ext>
            </a:extLst>
          </p:cNvPr>
          <p:cNvSpPr txBox="1"/>
          <p:nvPr/>
        </p:nvSpPr>
        <p:spPr>
          <a:xfrm>
            <a:off x="-3165" y="732468"/>
            <a:ext cx="9150326"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pt-BR" sz="1400" b="1" i="1"/>
              <a:t>ERCOT (current): SWCG</a:t>
            </a:r>
            <a:r>
              <a:rPr lang="pt-BR" sz="1400" i="1"/>
              <a:t> q,r,d = </a:t>
            </a:r>
            <a:r>
              <a:rPr lang="pt-BR" sz="1400" b="1" i="1"/>
              <a:t>SWSUC</a:t>
            </a:r>
            <a:r>
              <a:rPr lang="pt-BR" sz="1400" i="1"/>
              <a:t>q,r,d + </a:t>
            </a:r>
            <a:r>
              <a:rPr lang="pt-BR" sz="1400" b="1" i="1"/>
              <a:t>SWMEC</a:t>
            </a:r>
            <a:r>
              <a:rPr lang="pt-BR" sz="1400" i="1"/>
              <a:t>q,r,d +</a:t>
            </a:r>
            <a:r>
              <a:rPr lang="pt-BR" sz="1400" b="1" i="1"/>
              <a:t> </a:t>
            </a:r>
            <a:r>
              <a:rPr lang="pt-BR" sz="1400" b="1"/>
              <a:t>SWOC </a:t>
            </a:r>
            <a:r>
              <a:rPr lang="pt-BR" sz="1400"/>
              <a:t>q,r,d</a:t>
            </a:r>
            <a:r>
              <a:rPr lang="pt-BR" sz="1400" i="1"/>
              <a:t> + $</a:t>
            </a:r>
            <a:r>
              <a:rPr lang="pt-BR" sz="1400" b="1" i="1"/>
              <a:t>123,750</a:t>
            </a:r>
            <a:r>
              <a:rPr lang="en-US" sz="1400" i="1">
                <a:cs typeface="Calibri"/>
              </a:rPr>
              <a:t>​</a:t>
            </a:r>
          </a:p>
          <a:p>
            <a:pPr algn="ctr"/>
            <a:r>
              <a:rPr lang="pt-BR" sz="1400" b="1" i="1">
                <a:ea typeface="+mn-lt"/>
                <a:cs typeface="+mn-lt"/>
              </a:rPr>
              <a:t>GSEC (proposed): SWCG</a:t>
            </a:r>
            <a:r>
              <a:rPr lang="pt-BR" sz="1400" i="1">
                <a:ea typeface="+mn-lt"/>
                <a:cs typeface="+mn-lt"/>
              </a:rPr>
              <a:t> q,r,d = </a:t>
            </a:r>
            <a:r>
              <a:rPr lang="pt-BR" sz="1400" b="1" i="1">
                <a:ea typeface="+mn-lt"/>
                <a:cs typeface="+mn-lt"/>
              </a:rPr>
              <a:t>SWSUC</a:t>
            </a:r>
            <a:r>
              <a:rPr lang="pt-BR" sz="1400" i="1">
                <a:ea typeface="+mn-lt"/>
                <a:cs typeface="+mn-lt"/>
              </a:rPr>
              <a:t>q,r,d + </a:t>
            </a:r>
            <a:r>
              <a:rPr lang="pt-BR" sz="1400" b="1" i="1">
                <a:ea typeface="+mn-lt"/>
                <a:cs typeface="+mn-lt"/>
              </a:rPr>
              <a:t>SWMEC</a:t>
            </a:r>
            <a:r>
              <a:rPr lang="pt-BR" sz="1400" i="1">
                <a:ea typeface="+mn-lt"/>
                <a:cs typeface="+mn-lt"/>
              </a:rPr>
              <a:t>q,r,d +</a:t>
            </a:r>
            <a:r>
              <a:rPr lang="pt-BR" sz="1400" b="1" i="1">
                <a:ea typeface="+mn-lt"/>
                <a:cs typeface="+mn-lt"/>
              </a:rPr>
              <a:t> </a:t>
            </a:r>
            <a:r>
              <a:rPr lang="pt-BR" sz="1400" b="1"/>
              <a:t>SWOC </a:t>
            </a:r>
            <a:r>
              <a:rPr lang="pt-BR" sz="1400"/>
              <a:t>q,r,d</a:t>
            </a:r>
            <a:r>
              <a:rPr lang="pt-BR" sz="1400" i="1">
                <a:ea typeface="+mn-lt"/>
                <a:cs typeface="+mn-lt"/>
              </a:rPr>
              <a:t> + $</a:t>
            </a:r>
            <a:r>
              <a:rPr lang="pt-BR" sz="1400" b="1" i="1">
                <a:ea typeface="+mn-lt"/>
                <a:cs typeface="+mn-lt"/>
              </a:rPr>
              <a:t>180,000</a:t>
            </a:r>
            <a:r>
              <a:rPr lang="en-US" sz="1400" i="1">
                <a:ea typeface="+mn-lt"/>
                <a:cs typeface="+mn-lt"/>
              </a:rPr>
              <a:t> </a:t>
            </a:r>
            <a:endParaRPr lang="en-US"/>
          </a:p>
        </p:txBody>
      </p:sp>
      <p:pic>
        <p:nvPicPr>
          <p:cNvPr id="5" name="Picture 4">
            <a:extLst>
              <a:ext uri="{FF2B5EF4-FFF2-40B4-BE49-F238E27FC236}">
                <a16:creationId xmlns:a16="http://schemas.microsoft.com/office/drawing/2014/main" id="{47E5F0D7-6D18-405E-B413-EE86BF5FE51C}"/>
              </a:ext>
            </a:extLst>
          </p:cNvPr>
          <p:cNvPicPr>
            <a:picLocks noChangeAspect="1"/>
          </p:cNvPicPr>
          <p:nvPr/>
        </p:nvPicPr>
        <p:blipFill>
          <a:blip r:embed="rId2"/>
          <a:stretch>
            <a:fillRect/>
          </a:stretch>
        </p:blipFill>
        <p:spPr>
          <a:xfrm>
            <a:off x="1673456" y="1425059"/>
            <a:ext cx="5773355" cy="4478455"/>
          </a:xfrm>
          <a:prstGeom prst="rect">
            <a:avLst/>
          </a:prstGeom>
        </p:spPr>
      </p:pic>
    </p:spTree>
    <p:extLst>
      <p:ext uri="{BB962C8B-B14F-4D97-AF65-F5344CB8AC3E}">
        <p14:creationId xmlns:p14="http://schemas.microsoft.com/office/powerpoint/2010/main" val="653720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 name="Rectangle 45">
            <a:extLst>
              <a:ext uri="{FF2B5EF4-FFF2-40B4-BE49-F238E27FC236}">
                <a16:creationId xmlns:a16="http://schemas.microsoft.com/office/drawing/2014/main" id="{2CB6C291-6CAF-46DF-ACFF-AADF0FD03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8271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8" name="Picture 47">
            <a:extLst>
              <a:ext uri="{FF2B5EF4-FFF2-40B4-BE49-F238E27FC236}">
                <a16:creationId xmlns:a16="http://schemas.microsoft.com/office/drawing/2014/main" id="{1EBADBCA-DA20-4279-93C6-011DEF18AA7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l="42953" t="3964" b="3964"/>
          <a:stretch>
            <a:fillRect/>
          </a:stretch>
        </p:blipFill>
        <p:spPr>
          <a:xfrm>
            <a:off x="0" y="1"/>
            <a:ext cx="5665603" cy="6857999"/>
          </a:xfrm>
          <a:custGeom>
            <a:avLst/>
            <a:gdLst>
              <a:gd name="connsiteX0" fmla="*/ 0 w 7554138"/>
              <a:gd name="connsiteY0" fmla="*/ 0 h 6857999"/>
              <a:gd name="connsiteX1" fmla="*/ 7554138 w 7554138"/>
              <a:gd name="connsiteY1" fmla="*/ 0 h 6857999"/>
              <a:gd name="connsiteX2" fmla="*/ 7554138 w 7554138"/>
              <a:gd name="connsiteY2" fmla="*/ 6857999 h 6857999"/>
              <a:gd name="connsiteX3" fmla="*/ 0 w 7554138"/>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7554138" h="6857999">
                <a:moveTo>
                  <a:pt x="0" y="0"/>
                </a:moveTo>
                <a:lnTo>
                  <a:pt x="7554138" y="0"/>
                </a:lnTo>
                <a:lnTo>
                  <a:pt x="7554138" y="6857999"/>
                </a:lnTo>
                <a:lnTo>
                  <a:pt x="0" y="6857999"/>
                </a:lnTo>
                <a:close/>
              </a:path>
            </a:pathLst>
          </a:custGeom>
        </p:spPr>
      </p:pic>
      <p:sp>
        <p:nvSpPr>
          <p:cNvPr id="2" name="Title 1">
            <a:extLst>
              <a:ext uri="{FF2B5EF4-FFF2-40B4-BE49-F238E27FC236}">
                <a16:creationId xmlns:a16="http://schemas.microsoft.com/office/drawing/2014/main" id="{3B648C87-6065-470C-904E-3F962DFD4C2A}"/>
              </a:ext>
            </a:extLst>
          </p:cNvPr>
          <p:cNvSpPr>
            <a:spLocks noGrp="1"/>
          </p:cNvSpPr>
          <p:nvPr>
            <p:ph type="title"/>
          </p:nvPr>
        </p:nvSpPr>
        <p:spPr>
          <a:xfrm>
            <a:off x="480060" y="1243013"/>
            <a:ext cx="2891790" cy="4371974"/>
          </a:xfrm>
        </p:spPr>
        <p:txBody>
          <a:bodyPr>
            <a:normAutofit/>
          </a:bodyPr>
          <a:lstStyle/>
          <a:p>
            <a:r>
              <a:rPr lang="en-US">
                <a:solidFill>
                  <a:srgbClr val="FFFFFF"/>
                </a:solidFill>
              </a:rPr>
              <a:t>Recommended Change</a:t>
            </a:r>
          </a:p>
        </p:txBody>
      </p:sp>
      <p:sp>
        <p:nvSpPr>
          <p:cNvPr id="50" name="Rectangle 49">
            <a:extLst>
              <a:ext uri="{FF2B5EF4-FFF2-40B4-BE49-F238E27FC236}">
                <a16:creationId xmlns:a16="http://schemas.microsoft.com/office/drawing/2014/main" id="{4735DC46-5663-471D-AADB-81E00E65BC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00637" y="0"/>
            <a:ext cx="4043363"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67F2217-586E-442B-9275-84506FBE77D3}"/>
              </a:ext>
            </a:extLst>
          </p:cNvPr>
          <p:cNvSpPr>
            <a:spLocks noGrp="1"/>
          </p:cNvSpPr>
          <p:nvPr>
            <p:ph idx="1"/>
          </p:nvPr>
        </p:nvSpPr>
        <p:spPr>
          <a:xfrm>
            <a:off x="4629150" y="804672"/>
            <a:ext cx="3915918" cy="5230368"/>
          </a:xfrm>
        </p:spPr>
        <p:txBody>
          <a:bodyPr anchor="ctr">
            <a:normAutofit/>
          </a:bodyPr>
          <a:lstStyle/>
          <a:p>
            <a:r>
              <a:rPr lang="en-US" sz="2100">
                <a:solidFill>
                  <a:srgbClr val="000000"/>
                </a:solidFill>
              </a:rPr>
              <a:t>To ensure SWGR units do not incur a loss, GSEC has revised the energy and ancillary service imbalance cost definitions in the cost guarantee equation to make clear reference to the inclusion of the real-time costs to ensure parity with the day-ahead market (DAM) revenues in the non-ERCOT control area in Section 6.6.12.1. </a:t>
            </a:r>
          </a:p>
        </p:txBody>
      </p:sp>
    </p:spTree>
    <p:extLst>
      <p:ext uri="{BB962C8B-B14F-4D97-AF65-F5344CB8AC3E}">
        <p14:creationId xmlns:p14="http://schemas.microsoft.com/office/powerpoint/2010/main" val="1338740006"/>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16BF004497F87479DAD31F00AF725C6" ma:contentTypeVersion="11" ma:contentTypeDescription="Create a new document." ma:contentTypeScope="" ma:versionID="3ab0190e023d7e5aafc33e46ba37906b">
  <xsd:schema xmlns:xsd="http://www.w3.org/2001/XMLSchema" xmlns:xs="http://www.w3.org/2001/XMLSchema" xmlns:p="http://schemas.microsoft.com/office/2006/metadata/properties" xmlns:ns3="4345d1df-5d12-4f7e-b776-008b25f27986" xmlns:ns4="74773060-95be-4758-a20e-6e2cb91bc751" targetNamespace="http://schemas.microsoft.com/office/2006/metadata/properties" ma:root="true" ma:fieldsID="666fe65660b28134fc1fceb1ad30ea0e" ns3:_="" ns4:_="">
    <xsd:import namespace="4345d1df-5d12-4f7e-b776-008b25f27986"/>
    <xsd:import namespace="74773060-95be-4758-a20e-6e2cb91bc751"/>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4:SharedWithUsers" minOccurs="0"/>
                <xsd:element ref="ns4:SharedWithDetails" minOccurs="0"/>
                <xsd:element ref="ns4:SharingHintHash"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345d1df-5d12-4f7e-b776-008b25f2798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4773060-95be-4758-a20e-6e2cb91bc751"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74773060-95be-4758-a20e-6e2cb91bc751">
      <UserInfo>
        <DisplayName>Shane McMinn</DisplayName>
        <AccountId>411</AccountId>
        <AccountType/>
      </UserInfo>
      <UserInfo>
        <DisplayName>Mark W. Schwirtz</DisplayName>
        <AccountId>75</AccountId>
        <AccountType/>
      </UserInfo>
    </SharedWithUsers>
  </documentManagement>
</p:properties>
</file>

<file path=customXml/itemProps1.xml><?xml version="1.0" encoding="utf-8"?>
<ds:datastoreItem xmlns:ds="http://schemas.openxmlformats.org/officeDocument/2006/customXml" ds:itemID="{348F5A2B-3D3A-4F87-A5F9-E9170E00ED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345d1df-5d12-4f7e-b776-008b25f27986"/>
    <ds:schemaRef ds:uri="74773060-95be-4758-a20e-6e2cb91bc75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4276996-F2FB-40C6-9344-732936DE2FC1}">
  <ds:schemaRefs>
    <ds:schemaRef ds:uri="http://schemas.microsoft.com/sharepoint/v3/contenttype/forms"/>
  </ds:schemaRefs>
</ds:datastoreItem>
</file>

<file path=customXml/itemProps3.xml><?xml version="1.0" encoding="utf-8"?>
<ds:datastoreItem xmlns:ds="http://schemas.openxmlformats.org/officeDocument/2006/customXml" ds:itemID="{08F31B4C-FFFC-4079-BDC3-958C35EF1FB6}">
  <ds:schemaRef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74773060-95be-4758-a20e-6e2cb91bc751"/>
    <ds:schemaRef ds:uri="4345d1df-5d12-4f7e-b776-008b25f27986"/>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4486</TotalTime>
  <Words>961</Words>
  <Application>Microsoft Office PowerPoint</Application>
  <PresentationFormat>On-screen Show (4:3)</PresentationFormat>
  <Paragraphs>53</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Arial Black</vt:lpstr>
      <vt:lpstr>Calibri</vt:lpstr>
      <vt:lpstr>Times New Roman</vt:lpstr>
      <vt:lpstr>1_Office Theme</vt:lpstr>
      <vt:lpstr>SWGR Cost Recovery Comparison</vt:lpstr>
      <vt:lpstr>Absent a Switch</vt:lpstr>
      <vt:lpstr>Imbalance Created in Event of Switch</vt:lpstr>
      <vt:lpstr>PowerPoint Presentation</vt:lpstr>
      <vt:lpstr>PowerPoint Presentation</vt:lpstr>
      <vt:lpstr>Make-Whole Payment Options</vt:lpstr>
      <vt:lpstr>Total Revenues to Resource</vt:lpstr>
      <vt:lpstr>PowerPoint Presentation</vt:lpstr>
      <vt:lpstr>Recommended Change</vt:lpstr>
      <vt:lpstr>Questions?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D'Ann Allen</dc:creator>
  <cp:lastModifiedBy>Katie Rich</cp:lastModifiedBy>
  <cp:revision>203</cp:revision>
  <dcterms:created xsi:type="dcterms:W3CDTF">2015-05-20T20:43:54Z</dcterms:created>
  <dcterms:modified xsi:type="dcterms:W3CDTF">2020-03-19T16:23:37Z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0x010100816BF004497F87479DAD31F00AF725C6</vt:lpwstr>
  </property>
  <property fmtid="{D5CDD505-2E9C-101B-9397-08002B2CF9AE}" pid="3" name="AuthorIds_UIVersion_1024">
    <vt:lpwstr>316</vt:lpwstr>
  </property>
  <property fmtid="{D5CDD505-2E9C-101B-9397-08002B2CF9AE}" pid="4" name="AuthorIds_UIVersion_5632">
    <vt:lpwstr>410</vt:lpwstr>
  </property>
  <property fmtid="{D5CDD505-2E9C-101B-9397-08002B2CF9AE}" pid="5" name="AuthorIds_UIVersion_11776">
    <vt:lpwstr>86</vt:lpwstr>
  </property>
</Properties>
</file>