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4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600"/>
    <a:srgbClr val="FFC50D"/>
    <a:srgbClr val="FFDC6D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3" d="100"/>
          <a:sy n="83" d="100"/>
        </p:scale>
        <p:origin x="23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3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4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2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6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2098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Proposal to Identify Significant Price Corrections </a:t>
            </a:r>
          </a:p>
          <a:p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March. 23</a:t>
            </a:r>
            <a:r>
              <a:rPr lang="en-US" baseline="30000" dirty="0" smtClean="0">
                <a:solidFill>
                  <a:schemeClr val="tx2"/>
                </a:solidFill>
              </a:rPr>
              <a:t>rd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 on Historical Price Corrections before Price Final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219200"/>
            <a:ext cx="8534400" cy="761999"/>
          </a:xfrm>
        </p:spPr>
        <p:txBody>
          <a:bodyPr/>
          <a:lstStyle/>
          <a:p>
            <a:r>
              <a:rPr lang="en-US" sz="2000" dirty="0" smtClean="0"/>
              <a:t>Among the 13 existing RTM price corrections </a:t>
            </a:r>
            <a:r>
              <a:rPr lang="en-US" sz="2000" dirty="0"/>
              <a:t>before </a:t>
            </a:r>
            <a:r>
              <a:rPr lang="en-US" sz="2000" dirty="0" smtClean="0"/>
              <a:t>the prices </a:t>
            </a:r>
            <a:r>
              <a:rPr lang="en-US" sz="2000" dirty="0"/>
              <a:t>became </a:t>
            </a:r>
            <a:r>
              <a:rPr lang="en-US" sz="2000" dirty="0" smtClean="0"/>
              <a:t>final, 6 of them would be under the </a:t>
            </a:r>
            <a:r>
              <a:rPr lang="en-US" sz="2000" dirty="0"/>
              <a:t>criteria.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12266" y="1981199"/>
          <a:ext cx="8111445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414"/>
                <a:gridCol w="2824681"/>
                <a:gridCol w="1128205"/>
                <a:gridCol w="2903145"/>
              </a:tblGrid>
              <a:tr h="4251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“Significance” Check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“Significance” Check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4/17/2018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5/21/2018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7/18/2018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8/29/2018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9/20/2018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3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Current </a:t>
            </a:r>
            <a:r>
              <a:rPr lang="en-US" sz="2400" dirty="0" smtClean="0"/>
              <a:t>Rules for Price Corrections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43634"/>
              </p:ext>
            </p:extLst>
          </p:nvPr>
        </p:nvGraphicFramePr>
        <p:xfrm>
          <a:off x="552450" y="2133600"/>
          <a:ext cx="8115300" cy="4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764"/>
                <a:gridCol w="905725"/>
                <a:gridCol w="2574167"/>
                <a:gridCol w="2932644"/>
              </a:tblGrid>
              <a:tr h="826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Correction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Deadline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Finding of “Significant” Impact on Prices Required to Correct Price</a:t>
                      </a:r>
                      <a:endParaRPr lang="en-US" sz="1600" dirty="0"/>
                    </a:p>
                  </a:txBody>
                  <a:tcPr/>
                </a:tc>
              </a:tr>
              <a:tr h="581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Price correction before prices become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RTM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Correct the prices before 4PM</a:t>
                      </a:r>
                      <a:r>
                        <a:rPr lang="en-US" sz="1600" baseline="0" dirty="0" smtClean="0"/>
                        <a:t> of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Business Day after the 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826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Correct the prices before 10AM</a:t>
                      </a:r>
                      <a:r>
                        <a:rPr lang="en-US" sz="1600" baseline="0" dirty="0" smtClean="0"/>
                        <a:t> of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baseline="0" dirty="0" smtClean="0"/>
                        <a:t> Business Day after the OD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826200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Price correction with Board review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RTM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Notify Market Participants no late than 30 days</a:t>
                      </a:r>
                      <a:r>
                        <a:rPr lang="en-US" sz="1600" baseline="0" dirty="0" smtClean="0"/>
                        <a:t> after the 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Board Review</a:t>
                      </a:r>
                      <a:endParaRPr lang="en-US" sz="1600" dirty="0"/>
                    </a:p>
                  </a:txBody>
                  <a:tcPr/>
                </a:tc>
              </a:tr>
              <a:tr h="826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Notify Market Participants no late than 30 days</a:t>
                      </a:r>
                      <a:r>
                        <a:rPr lang="en-US" sz="1600" baseline="0" dirty="0" smtClean="0"/>
                        <a:t> after the OD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Board Review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990600"/>
            <a:ext cx="853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When an issue has been identified that necessitates the need for a price correction </a:t>
            </a:r>
            <a:r>
              <a:rPr lang="en-US" sz="2000" u="sng" dirty="0" smtClean="0"/>
              <a:t>and</a:t>
            </a:r>
            <a:r>
              <a:rPr lang="en-US" sz="2000" dirty="0" smtClean="0"/>
              <a:t> accurate prices can be determined, there is a set timeline for correcting prices.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885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Proposal to Identify the Significant Price Correction with Board Review 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990600"/>
            <a:ext cx="853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Use the </a:t>
            </a:r>
            <a:r>
              <a:rPr lang="en-US" sz="2000" b="1" dirty="0" smtClean="0"/>
              <a:t>dollar impact on individual Counter-Parties </a:t>
            </a:r>
            <a:r>
              <a:rPr lang="en-US" sz="2000" dirty="0" smtClean="0"/>
              <a:t>as indices when determine to bring the price correction cases to ERCOT Board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8863" y="1765592"/>
          <a:ext cx="835793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937"/>
                <a:gridCol w="1676400"/>
                <a:gridCol w="4419600"/>
              </a:tblGrid>
              <a:tr h="444208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</a:t>
                      </a:r>
                      <a:r>
                        <a:rPr lang="en-US" baseline="0" dirty="0" smtClean="0"/>
                        <a:t> Price Correction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r>
                        <a:rPr lang="en-US" baseline="0" dirty="0" smtClean="0"/>
                        <a:t> of Significant </a:t>
                      </a:r>
                      <a:endParaRPr lang="en-US" dirty="0"/>
                    </a:p>
                  </a:txBody>
                  <a:tcPr/>
                </a:tc>
              </a:tr>
              <a:tr h="1326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Price correction</a:t>
                      </a:r>
                      <a:r>
                        <a:rPr lang="en-US" sz="1800" baseline="0" dirty="0" smtClean="0"/>
                        <a:t> with Board Review</a:t>
                      </a:r>
                      <a:endParaRPr lang="en-US" sz="180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the Operating Day considering price correction, the absolute value impact to any single Counter-Party is greater than: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2% of the total DAM Statement amount of this Counter-Party; 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Price correction</a:t>
                      </a:r>
                      <a:r>
                        <a:rPr lang="en-US" sz="1800" baseline="0" dirty="0" smtClean="0"/>
                        <a:t> with Board Review</a:t>
                      </a: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RTM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the Operating Day considering price correction, the absolute value impact to any single Counter-Party is greater than: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2% of the total RTM Statement amount of this Counter-Party; 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0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 on Historical Price Corrections with Board Review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32" y="1295400"/>
            <a:ext cx="8534400" cy="761999"/>
          </a:xfrm>
        </p:spPr>
        <p:txBody>
          <a:bodyPr/>
          <a:lstStyle/>
          <a:p>
            <a:r>
              <a:rPr lang="en-US" sz="2000" dirty="0" smtClean="0"/>
              <a:t>All existing DAM price corrections with Board review pass the “significance” test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400" y="2362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“Significance” Check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9/22/2019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18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 on Historical Price Corrections with Board Review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219200"/>
            <a:ext cx="8534400" cy="761999"/>
          </a:xfrm>
        </p:spPr>
        <p:txBody>
          <a:bodyPr/>
          <a:lstStyle/>
          <a:p>
            <a:r>
              <a:rPr lang="en-US" sz="2000" dirty="0"/>
              <a:t>6</a:t>
            </a:r>
            <a:r>
              <a:rPr lang="en-US" sz="2000" dirty="0" smtClean="0"/>
              <a:t> of 14 existing RTM price corrections with Board review pass the “significance” test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64366"/>
              </p:ext>
            </p:extLst>
          </p:nvPr>
        </p:nvGraphicFramePr>
        <p:xfrm>
          <a:off x="512266" y="1981199"/>
          <a:ext cx="8111445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414"/>
                <a:gridCol w="2824681"/>
                <a:gridCol w="1128205"/>
                <a:gridCol w="2903145"/>
              </a:tblGrid>
              <a:tr h="4251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“Significance” Check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“Significance” Check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7/18/2018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10/17/2019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10/18/2019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10/19/2019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10/31/2019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10/20/2019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11/4/2019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10/23/2019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11/6/2019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“Significant” also be Applied to Price Correction before Price Final?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Currently, there is no “significant” requirement for correcting the DAM or RTM prices before the prices become final.</a:t>
            </a:r>
          </a:p>
          <a:p>
            <a:endParaRPr lang="en-US" sz="2000" dirty="0"/>
          </a:p>
          <a:p>
            <a:r>
              <a:rPr lang="en-US" sz="2000" dirty="0" smtClean="0"/>
              <a:t>As shown in the historical price correction review, some of price corrections did end with very limited impact on both price and dollar impact.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Without settlement data available, the impact of price correction still can be evaluated using different criteria.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389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Potential </a:t>
            </a:r>
            <a:r>
              <a:rPr lang="en-US" sz="2400" dirty="0"/>
              <a:t>I</a:t>
            </a:r>
            <a:r>
              <a:rPr lang="en-US" sz="2400" dirty="0" smtClean="0"/>
              <a:t>ndices </a:t>
            </a:r>
            <a:r>
              <a:rPr lang="en-US" sz="2400" dirty="0" smtClean="0"/>
              <a:t>to consider Price Correction before Prices Become Final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219200"/>
            <a:ext cx="853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Use the </a:t>
            </a:r>
            <a:r>
              <a:rPr lang="en-US" sz="2000" b="1" dirty="0" smtClean="0"/>
              <a:t>system-wide price changes </a:t>
            </a:r>
            <a:r>
              <a:rPr lang="en-US" sz="2000" dirty="0" smtClean="0"/>
              <a:t>as indices when determine to perform the price correction before the prices become final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7227" y="2209800"/>
          <a:ext cx="821957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936"/>
                <a:gridCol w="1084831"/>
                <a:gridCol w="5271805"/>
              </a:tblGrid>
              <a:tr h="6009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of</a:t>
                      </a:r>
                      <a:r>
                        <a:rPr lang="en-US" sz="1800" baseline="0" dirty="0" smtClean="0"/>
                        <a:t> Price Correction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Definition</a:t>
                      </a:r>
                      <a:r>
                        <a:rPr lang="en-US" sz="1800" baseline="0" dirty="0" smtClean="0"/>
                        <a:t> of Significant </a:t>
                      </a:r>
                      <a:endParaRPr lang="en-US" sz="1800" dirty="0"/>
                    </a:p>
                  </a:txBody>
                  <a:tcPr/>
                </a:tc>
              </a:tr>
              <a:tr h="16740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Price correction</a:t>
                      </a:r>
                      <a:r>
                        <a:rPr lang="en-US" sz="1800" baseline="0" dirty="0" smtClean="0"/>
                        <a:t> before the prices become final</a:t>
                      </a:r>
                      <a:endParaRPr lang="en-US" sz="180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DAM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the Operating Day considering price correction,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absolute value change to any single DASPP or MCPC on Resource Nodes is greater than $0.05;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 changed DASPP or MCPC is more than 10;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absolute value change to any DASPP on LZ or HB is greater than $0.02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 on Historical Price Corrections before Price Final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32" y="1295400"/>
            <a:ext cx="8534400" cy="761999"/>
          </a:xfrm>
        </p:spPr>
        <p:txBody>
          <a:bodyPr/>
          <a:lstStyle/>
          <a:p>
            <a:r>
              <a:rPr lang="en-US" sz="2000" dirty="0" smtClean="0"/>
              <a:t>Among the existing 12 DAM price corrections before the prices became final, 4 of them would be under the criteria.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400" y="2055094"/>
          <a:ext cx="6096000" cy="391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064000"/>
              </a:tblGrid>
              <a:tr h="3638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“Impact” Check</a:t>
                      </a:r>
                      <a:endParaRPr lang="en-US" sz="1600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7/20/2018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10/23/2018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1/29/2019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4/4/2019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4/9/2019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9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4/10/2019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FALSE</a:t>
                      </a:r>
                      <a:endParaRPr lang="en-US" sz="16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4/19/2019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4/20/2019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9/24/2019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9/25/2019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6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Potential </a:t>
            </a:r>
            <a:r>
              <a:rPr lang="en-US" sz="2400" dirty="0"/>
              <a:t>I</a:t>
            </a:r>
            <a:r>
              <a:rPr lang="en-US" sz="2400" dirty="0" smtClean="0"/>
              <a:t>ndices </a:t>
            </a:r>
            <a:r>
              <a:rPr lang="en-US" sz="2400" dirty="0" smtClean="0"/>
              <a:t>to consider Price Correction before Prices Become Final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990600"/>
            <a:ext cx="853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   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41421" y="1572126"/>
          <a:ext cx="806917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57"/>
                <a:gridCol w="1109825"/>
                <a:gridCol w="5056796"/>
              </a:tblGrid>
              <a:tr h="6009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of</a:t>
                      </a:r>
                      <a:r>
                        <a:rPr lang="en-US" sz="1800" baseline="0" dirty="0" smtClean="0"/>
                        <a:t> Price Correction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Definition</a:t>
                      </a:r>
                      <a:r>
                        <a:rPr lang="en-US" sz="1800" baseline="0" dirty="0" smtClean="0"/>
                        <a:t> of Significant </a:t>
                      </a:r>
                      <a:endParaRPr lang="en-US" sz="1800" dirty="0"/>
                    </a:p>
                  </a:txBody>
                  <a:tcPr/>
                </a:tc>
              </a:tr>
              <a:tr h="2320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Price correction</a:t>
                      </a:r>
                      <a:r>
                        <a:rPr lang="en-US" sz="1800" baseline="0" dirty="0" smtClean="0"/>
                        <a:t> before the prices become final</a:t>
                      </a: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RTM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the Operating Day considering price correction,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absolute value change to any single RTSPP on Resource Nodes is greater than  $0.05;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 changed RTSPP is more than 50;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absolute value change to any RTSPP on LZ or HB is greater than $0.02;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total estimated dollar impacts with all RTRMPR changes are greater than $500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9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36819</TotalTime>
  <Words>783</Words>
  <Application>Microsoft Office PowerPoint</Application>
  <PresentationFormat>On-screen Show (4:3)</PresentationFormat>
  <Paragraphs>195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Current Rules for Price Corrections</vt:lpstr>
      <vt:lpstr>Proposal to Identify the Significant Price Correction with Board Review </vt:lpstr>
      <vt:lpstr>Impact on Historical Price Corrections with Board Review</vt:lpstr>
      <vt:lpstr>Impact on Historical Price Corrections with Board Review (Cont.)</vt:lpstr>
      <vt:lpstr>Should “Significant” also be Applied to Price Correction before Price Final? </vt:lpstr>
      <vt:lpstr>Potential Indices to consider Price Correction before Prices Become Final</vt:lpstr>
      <vt:lpstr>Impact on Historical Price Corrections before Price Final</vt:lpstr>
      <vt:lpstr>Potential Indices to consider Price Correction before Prices Become Final</vt:lpstr>
      <vt:lpstr>Impact on Historical Price Corrections before Price Final (Cont.)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Dave Maggio</cp:lastModifiedBy>
  <cp:revision>398</cp:revision>
  <cp:lastPrinted>2020-02-28T22:27:43Z</cp:lastPrinted>
  <dcterms:created xsi:type="dcterms:W3CDTF">2016-01-21T15:20:31Z</dcterms:created>
  <dcterms:modified xsi:type="dcterms:W3CDTF">2020-03-17T16:46:45Z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